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87" r:id="rId2"/>
    <p:sldId id="257" r:id="rId3"/>
    <p:sldId id="258" r:id="rId4"/>
    <p:sldId id="259" r:id="rId5"/>
    <p:sldId id="264" r:id="rId6"/>
    <p:sldId id="265" r:id="rId7"/>
    <p:sldId id="266" r:id="rId8"/>
    <p:sldId id="267" r:id="rId9"/>
    <p:sldId id="271" r:id="rId10"/>
    <p:sldId id="260" r:id="rId11"/>
    <p:sldId id="261" r:id="rId12"/>
    <p:sldId id="262" r:id="rId13"/>
    <p:sldId id="268" r:id="rId14"/>
    <p:sldId id="263" r:id="rId15"/>
    <p:sldId id="269" r:id="rId16"/>
    <p:sldId id="270" r:id="rId17"/>
    <p:sldId id="272" r:id="rId18"/>
    <p:sldId id="273" r:id="rId19"/>
    <p:sldId id="274" r:id="rId20"/>
    <p:sldId id="275" r:id="rId21"/>
    <p:sldId id="276" r:id="rId22"/>
    <p:sldId id="277" r:id="rId23"/>
    <p:sldId id="278" r:id="rId24"/>
    <p:sldId id="279" r:id="rId25"/>
    <p:sldId id="280" r:id="rId26"/>
    <p:sldId id="285" r:id="rId27"/>
    <p:sldId id="286" r:id="rId28"/>
    <p:sldId id="281" r:id="rId29"/>
    <p:sldId id="282" r:id="rId30"/>
    <p:sldId id="283" r:id="rId31"/>
    <p:sldId id="284" r:id="rId32"/>
  </p:sldIdLst>
  <p:sldSz cx="12192000" cy="6858000"/>
  <p:notesSz cx="9661525" cy="68818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2" d="100"/>
          <a:sy n="112"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86661" cy="345286"/>
          </a:xfrm>
          <a:prstGeom prst="rect">
            <a:avLst/>
          </a:prstGeom>
        </p:spPr>
        <p:txBody>
          <a:bodyPr vert="horz" lIns="94531" tIns="47265" rIns="94531" bIns="47265" rtlCol="0"/>
          <a:lstStyle>
            <a:lvl1pPr algn="l">
              <a:defRPr sz="1200"/>
            </a:lvl1pPr>
          </a:lstStyle>
          <a:p>
            <a:endParaRPr lang="nl-NL"/>
          </a:p>
        </p:txBody>
      </p:sp>
      <p:sp>
        <p:nvSpPr>
          <p:cNvPr id="3" name="Date Placeholder 2"/>
          <p:cNvSpPr>
            <a:spLocks noGrp="1"/>
          </p:cNvSpPr>
          <p:nvPr>
            <p:ph type="dt" idx="1"/>
          </p:nvPr>
        </p:nvSpPr>
        <p:spPr>
          <a:xfrm>
            <a:off x="5472630" y="0"/>
            <a:ext cx="4186661" cy="345286"/>
          </a:xfrm>
          <a:prstGeom prst="rect">
            <a:avLst/>
          </a:prstGeom>
        </p:spPr>
        <p:txBody>
          <a:bodyPr vert="horz" lIns="94531" tIns="47265" rIns="94531" bIns="47265" rtlCol="0"/>
          <a:lstStyle>
            <a:lvl1pPr algn="r">
              <a:defRPr sz="1200"/>
            </a:lvl1pPr>
          </a:lstStyle>
          <a:p>
            <a:fld id="{76640C8E-4E9E-48FD-95CE-8E29FD4D3A5E}" type="datetimeFigureOut">
              <a:rPr lang="nl-NL" smtClean="0"/>
              <a:t>17-08-2022</a:t>
            </a:fld>
            <a:endParaRPr lang="nl-NL"/>
          </a:p>
        </p:txBody>
      </p:sp>
      <p:sp>
        <p:nvSpPr>
          <p:cNvPr id="4" name="Slide Image Placeholder 3"/>
          <p:cNvSpPr>
            <a:spLocks noGrp="1" noRot="1" noChangeAspect="1"/>
          </p:cNvSpPr>
          <p:nvPr>
            <p:ph type="sldImg" idx="2"/>
          </p:nvPr>
        </p:nvSpPr>
        <p:spPr>
          <a:xfrm>
            <a:off x="2768600" y="860425"/>
            <a:ext cx="4127500" cy="2322513"/>
          </a:xfrm>
          <a:prstGeom prst="rect">
            <a:avLst/>
          </a:prstGeom>
          <a:noFill/>
          <a:ln w="12700">
            <a:solidFill>
              <a:prstClr val="black"/>
            </a:solidFill>
          </a:ln>
        </p:spPr>
        <p:txBody>
          <a:bodyPr vert="horz" lIns="94531" tIns="47265" rIns="94531" bIns="47265" rtlCol="0" anchor="ctr"/>
          <a:lstStyle/>
          <a:p>
            <a:endParaRPr lang="nl-NL"/>
          </a:p>
        </p:txBody>
      </p:sp>
      <p:sp>
        <p:nvSpPr>
          <p:cNvPr id="5" name="Notes Placeholder 4"/>
          <p:cNvSpPr>
            <a:spLocks noGrp="1"/>
          </p:cNvSpPr>
          <p:nvPr>
            <p:ph type="body" sz="quarter" idx="3"/>
          </p:nvPr>
        </p:nvSpPr>
        <p:spPr>
          <a:xfrm>
            <a:off x="966154" y="3311873"/>
            <a:ext cx="7729219" cy="2709714"/>
          </a:xfrm>
          <a:prstGeom prst="rect">
            <a:avLst/>
          </a:prstGeom>
        </p:spPr>
        <p:txBody>
          <a:bodyPr vert="horz" lIns="94531" tIns="47265" rIns="94531" bIns="472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1" y="6536528"/>
            <a:ext cx="4186661" cy="345285"/>
          </a:xfrm>
          <a:prstGeom prst="rect">
            <a:avLst/>
          </a:prstGeom>
        </p:spPr>
        <p:txBody>
          <a:bodyPr vert="horz" lIns="94531" tIns="47265" rIns="94531" bIns="47265" rtlCol="0" anchor="b"/>
          <a:lstStyle>
            <a:lvl1pPr algn="l">
              <a:defRPr sz="1200"/>
            </a:lvl1pPr>
          </a:lstStyle>
          <a:p>
            <a:endParaRPr lang="nl-NL"/>
          </a:p>
        </p:txBody>
      </p:sp>
      <p:sp>
        <p:nvSpPr>
          <p:cNvPr id="7" name="Slide Number Placeholder 6"/>
          <p:cNvSpPr>
            <a:spLocks noGrp="1"/>
          </p:cNvSpPr>
          <p:nvPr>
            <p:ph type="sldNum" sz="quarter" idx="5"/>
          </p:nvPr>
        </p:nvSpPr>
        <p:spPr>
          <a:xfrm>
            <a:off x="5472630" y="6536528"/>
            <a:ext cx="4186661" cy="345285"/>
          </a:xfrm>
          <a:prstGeom prst="rect">
            <a:avLst/>
          </a:prstGeom>
        </p:spPr>
        <p:txBody>
          <a:bodyPr vert="horz" lIns="94531" tIns="47265" rIns="94531" bIns="47265" rtlCol="0" anchor="b"/>
          <a:lstStyle>
            <a:lvl1pPr algn="r">
              <a:defRPr sz="1200"/>
            </a:lvl1pPr>
          </a:lstStyle>
          <a:p>
            <a:fld id="{54267F40-6B0D-4CE1-A153-F8B9CBA2DC45}" type="slidenum">
              <a:rPr lang="nl-NL" smtClean="0"/>
              <a:t>‹#›</a:t>
            </a:fld>
            <a:endParaRPr lang="nl-NL"/>
          </a:p>
        </p:txBody>
      </p:sp>
    </p:spTree>
    <p:extLst>
      <p:ext uri="{BB962C8B-B14F-4D97-AF65-F5344CB8AC3E}">
        <p14:creationId xmlns:p14="http://schemas.microsoft.com/office/powerpoint/2010/main" val="786869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34AE-D4C0-4CF8-848D-36B336887C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C23F73DE-6CFE-493E-BF6A-E89EE8F04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2EA2CF8F-7B5A-407E-B57D-015AE29A99D7}"/>
              </a:ext>
            </a:extLst>
          </p:cNvPr>
          <p:cNvSpPr>
            <a:spLocks noGrp="1"/>
          </p:cNvSpPr>
          <p:nvPr>
            <p:ph type="dt" sz="half" idx="10"/>
          </p:nvPr>
        </p:nvSpPr>
        <p:spPr/>
        <p:txBody>
          <a:bodyPr/>
          <a:lstStyle/>
          <a:p>
            <a:fld id="{B24F7069-D917-4719-918C-69607B226EF2}" type="datetime1">
              <a:rPr lang="nl-NL" smtClean="0"/>
              <a:t>17-08-2022</a:t>
            </a:fld>
            <a:endParaRPr lang="nl-NL"/>
          </a:p>
        </p:txBody>
      </p:sp>
      <p:sp>
        <p:nvSpPr>
          <p:cNvPr id="5" name="Footer Placeholder 4">
            <a:extLst>
              <a:ext uri="{FF2B5EF4-FFF2-40B4-BE49-F238E27FC236}">
                <a16:creationId xmlns:a16="http://schemas.microsoft.com/office/drawing/2014/main" id="{F7356745-0099-4DD7-857C-7AD5D892F63A}"/>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0B1E8695-D3F2-49C0-B447-03F7AEC2FE4E}"/>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114551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81BC6-D1B4-4885-9C2A-76802C9AF585}"/>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AD201654-C7CC-4529-93F6-4DB5572731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C689164F-E88A-43B4-A712-1903BF19572E}"/>
              </a:ext>
            </a:extLst>
          </p:cNvPr>
          <p:cNvSpPr>
            <a:spLocks noGrp="1"/>
          </p:cNvSpPr>
          <p:nvPr>
            <p:ph type="dt" sz="half" idx="10"/>
          </p:nvPr>
        </p:nvSpPr>
        <p:spPr/>
        <p:txBody>
          <a:bodyPr/>
          <a:lstStyle/>
          <a:p>
            <a:fld id="{1A7FD051-3D63-4953-980D-7FE4A1FEE2C3}" type="datetime1">
              <a:rPr lang="nl-NL" smtClean="0"/>
              <a:t>17-08-2022</a:t>
            </a:fld>
            <a:endParaRPr lang="nl-NL"/>
          </a:p>
        </p:txBody>
      </p:sp>
      <p:sp>
        <p:nvSpPr>
          <p:cNvPr id="5" name="Footer Placeholder 4">
            <a:extLst>
              <a:ext uri="{FF2B5EF4-FFF2-40B4-BE49-F238E27FC236}">
                <a16:creationId xmlns:a16="http://schemas.microsoft.com/office/drawing/2014/main" id="{6C4F3786-44C5-49F1-8DEE-45AB13B66075}"/>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331CB7E9-B5D2-462F-8554-D796FADF922D}"/>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56778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064ED7-5864-4B5E-B8FA-F560D7F9AD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DB5E614A-25B4-4367-81CD-E7A849FBE0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FF41D092-0429-4791-B8A3-976A61B50B3F}"/>
              </a:ext>
            </a:extLst>
          </p:cNvPr>
          <p:cNvSpPr>
            <a:spLocks noGrp="1"/>
          </p:cNvSpPr>
          <p:nvPr>
            <p:ph type="dt" sz="half" idx="10"/>
          </p:nvPr>
        </p:nvSpPr>
        <p:spPr/>
        <p:txBody>
          <a:bodyPr/>
          <a:lstStyle/>
          <a:p>
            <a:fld id="{6833174F-3F45-4C9E-B4B7-85B8E9743F93}" type="datetime1">
              <a:rPr lang="nl-NL" smtClean="0"/>
              <a:t>17-08-2022</a:t>
            </a:fld>
            <a:endParaRPr lang="nl-NL"/>
          </a:p>
        </p:txBody>
      </p:sp>
      <p:sp>
        <p:nvSpPr>
          <p:cNvPr id="5" name="Footer Placeholder 4">
            <a:extLst>
              <a:ext uri="{FF2B5EF4-FFF2-40B4-BE49-F238E27FC236}">
                <a16:creationId xmlns:a16="http://schemas.microsoft.com/office/drawing/2014/main" id="{D4288024-2766-4DA2-A243-CF1CF45272AB}"/>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E3ADE9F2-A4F2-404F-B68A-9E43EFA0497D}"/>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386323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4EC4-2C19-40DE-809A-72EAF99A4687}"/>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A2F6FF31-1561-49F1-81C3-42DF4F076F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D929BC06-2369-4CAC-98DE-5E1396406E26}"/>
              </a:ext>
            </a:extLst>
          </p:cNvPr>
          <p:cNvSpPr>
            <a:spLocks noGrp="1"/>
          </p:cNvSpPr>
          <p:nvPr>
            <p:ph type="dt" sz="half" idx="10"/>
          </p:nvPr>
        </p:nvSpPr>
        <p:spPr/>
        <p:txBody>
          <a:bodyPr/>
          <a:lstStyle/>
          <a:p>
            <a:fld id="{5582FA22-907F-4021-B0E2-A84811A71E68}" type="datetime1">
              <a:rPr lang="nl-NL" smtClean="0"/>
              <a:t>17-08-2022</a:t>
            </a:fld>
            <a:endParaRPr lang="nl-NL"/>
          </a:p>
        </p:txBody>
      </p:sp>
      <p:sp>
        <p:nvSpPr>
          <p:cNvPr id="5" name="Footer Placeholder 4">
            <a:extLst>
              <a:ext uri="{FF2B5EF4-FFF2-40B4-BE49-F238E27FC236}">
                <a16:creationId xmlns:a16="http://schemas.microsoft.com/office/drawing/2014/main" id="{23AE5C53-6EE9-42A6-8086-DF43F3429C3D}"/>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20CF87CB-E838-4AE9-B8B9-3F9F0A7DF4AA}"/>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23969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644E9-D1C4-4EBA-8FC3-DA98A6F55D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AF534F6A-0F91-4819-8358-FF471C69F0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FD53A5-BBB8-4A00-8825-A2755813EB17}"/>
              </a:ext>
            </a:extLst>
          </p:cNvPr>
          <p:cNvSpPr>
            <a:spLocks noGrp="1"/>
          </p:cNvSpPr>
          <p:nvPr>
            <p:ph type="dt" sz="half" idx="10"/>
          </p:nvPr>
        </p:nvSpPr>
        <p:spPr/>
        <p:txBody>
          <a:bodyPr/>
          <a:lstStyle/>
          <a:p>
            <a:fld id="{DE060195-9122-4870-8D95-B9C4889DE274}" type="datetime1">
              <a:rPr lang="nl-NL" smtClean="0"/>
              <a:t>17-08-2022</a:t>
            </a:fld>
            <a:endParaRPr lang="nl-NL"/>
          </a:p>
        </p:txBody>
      </p:sp>
      <p:sp>
        <p:nvSpPr>
          <p:cNvPr id="5" name="Footer Placeholder 4">
            <a:extLst>
              <a:ext uri="{FF2B5EF4-FFF2-40B4-BE49-F238E27FC236}">
                <a16:creationId xmlns:a16="http://schemas.microsoft.com/office/drawing/2014/main" id="{D9B041C9-3210-42F5-A5DA-8F3EF21D55E6}"/>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F1F37DCA-33A5-4153-B51C-D9A6E92AC280}"/>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281550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533C-B4EC-40CD-B1CC-C761404C1F18}"/>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35D687F6-716D-420F-916F-F44EC73C58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77ADD251-1E9F-4758-814A-1DA1B7DDA4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24A00690-B2F4-4FEA-8E57-D4234542B642}"/>
              </a:ext>
            </a:extLst>
          </p:cNvPr>
          <p:cNvSpPr>
            <a:spLocks noGrp="1"/>
          </p:cNvSpPr>
          <p:nvPr>
            <p:ph type="dt" sz="half" idx="10"/>
          </p:nvPr>
        </p:nvSpPr>
        <p:spPr/>
        <p:txBody>
          <a:bodyPr/>
          <a:lstStyle/>
          <a:p>
            <a:fld id="{AC19F688-2F87-40A3-85B2-872AF0980E23}" type="datetime1">
              <a:rPr lang="nl-NL" smtClean="0"/>
              <a:t>17-08-2022</a:t>
            </a:fld>
            <a:endParaRPr lang="nl-NL"/>
          </a:p>
        </p:txBody>
      </p:sp>
      <p:sp>
        <p:nvSpPr>
          <p:cNvPr id="6" name="Footer Placeholder 5">
            <a:extLst>
              <a:ext uri="{FF2B5EF4-FFF2-40B4-BE49-F238E27FC236}">
                <a16:creationId xmlns:a16="http://schemas.microsoft.com/office/drawing/2014/main" id="{BA77B4F1-D492-4F33-A0B0-2135226988F8}"/>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E0799494-34C9-488B-BF00-579ABA30D040}"/>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134868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8F74-0B75-4647-8D6E-026F7B57AD89}"/>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8725282B-C34F-4E6B-8255-F078E53499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62AE79-1DD7-4C5D-9A5B-A8B651EFD2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EBA61EAE-EB18-467A-BB07-A05383FAB3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2DD040-E955-4A37-AE1D-18E6FA89B7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A9F448F0-DB91-4C5F-B0BE-80A9E0A201E0}"/>
              </a:ext>
            </a:extLst>
          </p:cNvPr>
          <p:cNvSpPr>
            <a:spLocks noGrp="1"/>
          </p:cNvSpPr>
          <p:nvPr>
            <p:ph type="dt" sz="half" idx="10"/>
          </p:nvPr>
        </p:nvSpPr>
        <p:spPr/>
        <p:txBody>
          <a:bodyPr/>
          <a:lstStyle/>
          <a:p>
            <a:fld id="{599A8BA9-1ED6-4314-AD26-A03A2AAFC7F0}" type="datetime1">
              <a:rPr lang="nl-NL" smtClean="0"/>
              <a:t>17-08-2022</a:t>
            </a:fld>
            <a:endParaRPr lang="nl-NL"/>
          </a:p>
        </p:txBody>
      </p:sp>
      <p:sp>
        <p:nvSpPr>
          <p:cNvPr id="8" name="Footer Placeholder 7">
            <a:extLst>
              <a:ext uri="{FF2B5EF4-FFF2-40B4-BE49-F238E27FC236}">
                <a16:creationId xmlns:a16="http://schemas.microsoft.com/office/drawing/2014/main" id="{8BBCBE37-4941-49EB-8177-C55731E36709}"/>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FF73365E-C231-443E-9D31-24421F230B0E}"/>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28448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D51EA-3DA9-4297-8931-6E985365AFAA}"/>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2B75DB3D-4FD4-4FB6-9767-D93A1B879DCB}"/>
              </a:ext>
            </a:extLst>
          </p:cNvPr>
          <p:cNvSpPr>
            <a:spLocks noGrp="1"/>
          </p:cNvSpPr>
          <p:nvPr>
            <p:ph type="dt" sz="half" idx="10"/>
          </p:nvPr>
        </p:nvSpPr>
        <p:spPr/>
        <p:txBody>
          <a:bodyPr/>
          <a:lstStyle/>
          <a:p>
            <a:fld id="{81C0E395-C0CB-451F-8AFB-EBA24980AF08}" type="datetime1">
              <a:rPr lang="nl-NL" smtClean="0"/>
              <a:t>17-08-2022</a:t>
            </a:fld>
            <a:endParaRPr lang="nl-NL"/>
          </a:p>
        </p:txBody>
      </p:sp>
      <p:sp>
        <p:nvSpPr>
          <p:cNvPr id="4" name="Footer Placeholder 3">
            <a:extLst>
              <a:ext uri="{FF2B5EF4-FFF2-40B4-BE49-F238E27FC236}">
                <a16:creationId xmlns:a16="http://schemas.microsoft.com/office/drawing/2014/main" id="{08EEAEBD-3A74-4472-A167-3BDC80139607}"/>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FD734924-7CCC-4653-9DEC-7A623A80F3B3}"/>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22334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B5B584-2B04-4421-86C5-EE2AE4A50652}"/>
              </a:ext>
            </a:extLst>
          </p:cNvPr>
          <p:cNvSpPr>
            <a:spLocks noGrp="1"/>
          </p:cNvSpPr>
          <p:nvPr>
            <p:ph type="dt" sz="half" idx="10"/>
          </p:nvPr>
        </p:nvSpPr>
        <p:spPr/>
        <p:txBody>
          <a:bodyPr/>
          <a:lstStyle/>
          <a:p>
            <a:fld id="{C3D572D1-B2FE-40C5-A24F-3FC53188ED01}" type="datetime1">
              <a:rPr lang="nl-NL" smtClean="0"/>
              <a:t>17-08-2022</a:t>
            </a:fld>
            <a:endParaRPr lang="nl-NL"/>
          </a:p>
        </p:txBody>
      </p:sp>
      <p:sp>
        <p:nvSpPr>
          <p:cNvPr id="3" name="Footer Placeholder 2">
            <a:extLst>
              <a:ext uri="{FF2B5EF4-FFF2-40B4-BE49-F238E27FC236}">
                <a16:creationId xmlns:a16="http://schemas.microsoft.com/office/drawing/2014/main" id="{F2FD7839-6A2C-493A-9E36-EC7763026D77}"/>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B870C816-2B7C-46DD-B77A-9330B5A6A601}"/>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174978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C93CF-EEB3-466E-A5A7-1D7390DC4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A1397CF2-61C5-4072-93EA-0222943B0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E05C7333-B67E-41D0-967F-6FCC92E38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E02E3-36B6-4789-B5D1-A71605205785}"/>
              </a:ext>
            </a:extLst>
          </p:cNvPr>
          <p:cNvSpPr>
            <a:spLocks noGrp="1"/>
          </p:cNvSpPr>
          <p:nvPr>
            <p:ph type="dt" sz="half" idx="10"/>
          </p:nvPr>
        </p:nvSpPr>
        <p:spPr/>
        <p:txBody>
          <a:bodyPr/>
          <a:lstStyle/>
          <a:p>
            <a:fld id="{0D77371C-2F6B-4C32-95C1-DA65CEED2656}" type="datetime1">
              <a:rPr lang="nl-NL" smtClean="0"/>
              <a:t>17-08-2022</a:t>
            </a:fld>
            <a:endParaRPr lang="nl-NL"/>
          </a:p>
        </p:txBody>
      </p:sp>
      <p:sp>
        <p:nvSpPr>
          <p:cNvPr id="6" name="Footer Placeholder 5">
            <a:extLst>
              <a:ext uri="{FF2B5EF4-FFF2-40B4-BE49-F238E27FC236}">
                <a16:creationId xmlns:a16="http://schemas.microsoft.com/office/drawing/2014/main" id="{78BBA051-3E75-439A-8650-67A53EBA06AE}"/>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79F8E99F-EF57-4EA8-9160-E005FE331E33}"/>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152637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75D8B-B6CA-43C3-8AE3-9B26048CC2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C78598F9-0589-49DD-AD0F-D4BC18E3B6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EE4B0E06-6590-4418-A050-AC5EE8B0B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24187-73FB-4B61-8AA9-249BB1F76BE9}"/>
              </a:ext>
            </a:extLst>
          </p:cNvPr>
          <p:cNvSpPr>
            <a:spLocks noGrp="1"/>
          </p:cNvSpPr>
          <p:nvPr>
            <p:ph type="dt" sz="half" idx="10"/>
          </p:nvPr>
        </p:nvSpPr>
        <p:spPr/>
        <p:txBody>
          <a:bodyPr/>
          <a:lstStyle/>
          <a:p>
            <a:fld id="{822C44F4-9139-4EC9-B272-E4B55858EAF7}" type="datetime1">
              <a:rPr lang="nl-NL" smtClean="0"/>
              <a:t>17-08-2022</a:t>
            </a:fld>
            <a:endParaRPr lang="nl-NL"/>
          </a:p>
        </p:txBody>
      </p:sp>
      <p:sp>
        <p:nvSpPr>
          <p:cNvPr id="6" name="Footer Placeholder 5">
            <a:extLst>
              <a:ext uri="{FF2B5EF4-FFF2-40B4-BE49-F238E27FC236}">
                <a16:creationId xmlns:a16="http://schemas.microsoft.com/office/drawing/2014/main" id="{8A11A5C6-0E82-474B-9E03-0D63653F0C50}"/>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F21C4ADC-C872-45A4-91A2-2B53A46B3F73}"/>
              </a:ext>
            </a:extLst>
          </p:cNvPr>
          <p:cNvSpPr>
            <a:spLocks noGrp="1"/>
          </p:cNvSpPr>
          <p:nvPr>
            <p:ph type="sldNum" sz="quarter" idx="12"/>
          </p:nvPr>
        </p:nvSpPr>
        <p:spPr/>
        <p:txBody>
          <a:bodyPr/>
          <a:lstStyle/>
          <a:p>
            <a:fld id="{8D2402C3-FE78-490C-B006-F40B7C6DB517}" type="slidenum">
              <a:rPr lang="nl-NL" smtClean="0"/>
              <a:t>‹#›</a:t>
            </a:fld>
            <a:endParaRPr lang="nl-NL"/>
          </a:p>
        </p:txBody>
      </p:sp>
    </p:spTree>
    <p:extLst>
      <p:ext uri="{BB962C8B-B14F-4D97-AF65-F5344CB8AC3E}">
        <p14:creationId xmlns:p14="http://schemas.microsoft.com/office/powerpoint/2010/main" val="75645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7073C8-E2C1-466E-B952-47F66D823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4A109169-42B8-491B-953A-EC93424BC8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F22F37BF-5371-445D-A34D-BB28362A60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A7AA4-B2C6-4C5C-A3B1-EDA3B12E46FF}" type="datetime1">
              <a:rPr lang="nl-NL" smtClean="0"/>
              <a:t>17-08-2022</a:t>
            </a:fld>
            <a:endParaRPr lang="nl-NL"/>
          </a:p>
        </p:txBody>
      </p:sp>
      <p:sp>
        <p:nvSpPr>
          <p:cNvPr id="5" name="Footer Placeholder 4">
            <a:extLst>
              <a:ext uri="{FF2B5EF4-FFF2-40B4-BE49-F238E27FC236}">
                <a16:creationId xmlns:a16="http://schemas.microsoft.com/office/drawing/2014/main" id="{4BDA9DA3-1505-4415-911B-0F6E1DFFE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39C5CB0D-8CC7-49CA-B9B2-F9BBE6E260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402C3-FE78-490C-B006-F40B7C6DB517}" type="slidenum">
              <a:rPr lang="nl-NL" smtClean="0"/>
              <a:t>‹#›</a:t>
            </a:fld>
            <a:endParaRPr lang="nl-NL"/>
          </a:p>
        </p:txBody>
      </p:sp>
    </p:spTree>
    <p:extLst>
      <p:ext uri="{BB962C8B-B14F-4D97-AF65-F5344CB8AC3E}">
        <p14:creationId xmlns:p14="http://schemas.microsoft.com/office/powerpoint/2010/main" val="3195018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10;&#10;Description automatically generated">
            <a:extLst>
              <a:ext uri="{FF2B5EF4-FFF2-40B4-BE49-F238E27FC236}">
                <a16:creationId xmlns:a16="http://schemas.microsoft.com/office/drawing/2014/main" id="{76205C61-40E9-EF45-989F-EF368B0C88FF}"/>
              </a:ext>
            </a:extLst>
          </p:cNvPr>
          <p:cNvPicPr>
            <a:picLocks noChangeAspect="1"/>
          </p:cNvPicPr>
          <p:nvPr/>
        </p:nvPicPr>
        <p:blipFill rotWithShape="1">
          <a:blip r:embed="rId2"/>
          <a:srcRect r="1741" b="-1"/>
          <a:stretch/>
        </p:blipFill>
        <p:spPr>
          <a:xfrm>
            <a:off x="20" y="-1"/>
            <a:ext cx="12191980" cy="4187739"/>
          </a:xfrm>
          <a:prstGeom prst="rect">
            <a:avLst/>
          </a:prstGeom>
          <a:scene3d>
            <a:camera prst="orthographicFront"/>
            <a:lightRig rig="threePt" dir="t">
              <a:rot lat="0" lon="0" rev="2700000"/>
            </a:lightRig>
          </a:scene3d>
          <a:sp3d contourW="6350">
            <a:bevelT h="38100"/>
            <a:contourClr>
              <a:srgbClr val="C0C0C0"/>
            </a:contourClr>
          </a:sp3d>
        </p:spPr>
      </p:pic>
      <p:sp>
        <p:nvSpPr>
          <p:cNvPr id="2" name="Title 1">
            <a:extLst>
              <a:ext uri="{FF2B5EF4-FFF2-40B4-BE49-F238E27FC236}">
                <a16:creationId xmlns:a16="http://schemas.microsoft.com/office/drawing/2014/main" id="{9307B5F7-FF4A-6046-B45C-6AB296054346}"/>
              </a:ext>
            </a:extLst>
          </p:cNvPr>
          <p:cNvSpPr>
            <a:spLocks noGrp="1"/>
          </p:cNvSpPr>
          <p:nvPr>
            <p:ph type="ctrTitle"/>
          </p:nvPr>
        </p:nvSpPr>
        <p:spPr>
          <a:xfrm>
            <a:off x="-23" y="4517898"/>
            <a:ext cx="12191980" cy="1912106"/>
          </a:xfrm>
        </p:spPr>
        <p:txBody>
          <a:bodyPr>
            <a:normAutofit fontScale="90000"/>
          </a:bodyPr>
          <a:lstStyle/>
          <a:p>
            <a:r>
              <a:rPr lang="en-US" dirty="0"/>
              <a:t>Petra </a:t>
            </a:r>
            <a:r>
              <a:rPr lang="en-US" dirty="0" err="1"/>
              <a:t>Sleeman</a:t>
            </a:r>
            <a:r>
              <a:rPr lang="en-US" dirty="0"/>
              <a:t> </a:t>
            </a:r>
            <a:r>
              <a:rPr lang="en-US" sz="3600" dirty="0"/>
              <a:t>(ACLC, University of Amsterdam)</a:t>
            </a:r>
            <a:br>
              <a:rPr lang="en-US" sz="3600" dirty="0"/>
            </a:br>
            <a:r>
              <a:rPr lang="en-US" b="1" dirty="0"/>
              <a:t>Partitive pronouns in intransitive contexts in Italian and Dutch</a:t>
            </a:r>
            <a:endParaRPr lang="sv-SE" sz="4000" dirty="0"/>
          </a:p>
        </p:txBody>
      </p:sp>
      <p:sp>
        <p:nvSpPr>
          <p:cNvPr id="3" name="Subtitle 2">
            <a:extLst>
              <a:ext uri="{FF2B5EF4-FFF2-40B4-BE49-F238E27FC236}">
                <a16:creationId xmlns:a16="http://schemas.microsoft.com/office/drawing/2014/main" id="{69867880-946B-674A-BD61-6C5F34E9B14A}"/>
              </a:ext>
            </a:extLst>
          </p:cNvPr>
          <p:cNvSpPr>
            <a:spLocks noGrp="1"/>
          </p:cNvSpPr>
          <p:nvPr>
            <p:ph type="subTitle" idx="1"/>
          </p:nvPr>
        </p:nvSpPr>
        <p:spPr>
          <a:xfrm>
            <a:off x="1750979" y="6322061"/>
            <a:ext cx="8689976" cy="535939"/>
          </a:xfrm>
        </p:spPr>
        <p:txBody>
          <a:bodyPr>
            <a:noAutofit/>
          </a:bodyPr>
          <a:lstStyle/>
          <a:p>
            <a:r>
              <a:rPr lang="sv-SE" sz="3200" b="1" dirty="0">
                <a:solidFill>
                  <a:schemeClr val="tx1">
                    <a:lumMod val="50000"/>
                    <a:lumOff val="50000"/>
                  </a:schemeClr>
                </a:solidFill>
              </a:rPr>
              <a:t>29 </a:t>
            </a:r>
            <a:r>
              <a:rPr lang="sv-SE" sz="3200" b="1" dirty="0" err="1">
                <a:solidFill>
                  <a:schemeClr val="tx1">
                    <a:lumMod val="50000"/>
                    <a:lumOff val="50000"/>
                  </a:schemeClr>
                </a:solidFill>
              </a:rPr>
              <a:t>October</a:t>
            </a:r>
            <a:r>
              <a:rPr lang="sv-SE" sz="3200" b="1" dirty="0">
                <a:solidFill>
                  <a:schemeClr val="tx1">
                    <a:lumMod val="50000"/>
                    <a:lumOff val="50000"/>
                  </a:schemeClr>
                </a:solidFill>
              </a:rPr>
              <a:t> 2021</a:t>
            </a:r>
          </a:p>
        </p:txBody>
      </p:sp>
      <p:pic>
        <p:nvPicPr>
          <p:cNvPr id="6" name="Picture 5" descr="A picture containing text&#10;&#10;Description automatically generated">
            <a:extLst>
              <a:ext uri="{FF2B5EF4-FFF2-40B4-BE49-F238E27FC236}">
                <a16:creationId xmlns:a16="http://schemas.microsoft.com/office/drawing/2014/main" id="{B8DC2DD5-2D41-EB4B-AAA7-5AA9A41D2651}"/>
              </a:ext>
            </a:extLst>
          </p:cNvPr>
          <p:cNvPicPr>
            <a:picLocks noChangeAspect="1"/>
          </p:cNvPicPr>
          <p:nvPr/>
        </p:nvPicPr>
        <p:blipFill>
          <a:blip r:embed="rId3"/>
          <a:stretch>
            <a:fillRect/>
          </a:stretch>
        </p:blipFill>
        <p:spPr>
          <a:xfrm>
            <a:off x="10960080" y="0"/>
            <a:ext cx="1231900" cy="1041400"/>
          </a:xfrm>
          <a:prstGeom prst="rect">
            <a:avLst/>
          </a:prstGeom>
        </p:spPr>
      </p:pic>
    </p:spTree>
    <p:extLst>
      <p:ext uri="{BB962C8B-B14F-4D97-AF65-F5344CB8AC3E}">
        <p14:creationId xmlns:p14="http://schemas.microsoft.com/office/powerpoint/2010/main" val="397118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79DE6-554D-47C3-88E0-0ECA22A7DFCE}"/>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FCD04832-435F-4E4F-AF24-3F4ECB0477F8}"/>
              </a:ext>
            </a:extLst>
          </p:cNvPr>
          <p:cNvSpPr>
            <a:spLocks noGrp="1"/>
          </p:cNvSpPr>
          <p:nvPr>
            <p:ph idx="1"/>
          </p:nvPr>
        </p:nvSpPr>
        <p:spPr/>
        <p:txBody>
          <a:bodyPr/>
          <a:lstStyle/>
          <a:p>
            <a:pPr marL="0" indent="0" algn="just">
              <a:lnSpc>
                <a:spcPct val="100000"/>
              </a:lnSpc>
              <a:spcBef>
                <a:spcPts val="0"/>
              </a:spcBef>
              <a:buNone/>
            </a:pPr>
            <a:r>
              <a:rPr lang="en-US" sz="2400" dirty="0">
                <a:effectLst/>
                <a:ea typeface="Calibri" panose="020F0502020204030204" pitchFamily="34" charset="0"/>
                <a:cs typeface="Times New Roman" panose="02020603050405020304" pitchFamily="18" charset="0"/>
              </a:rPr>
              <a:t>However, Will (2019) shows that on the internet the verb </a:t>
            </a:r>
            <a:r>
              <a:rPr lang="en-US" sz="2400" i="1" dirty="0" err="1">
                <a:effectLst/>
                <a:ea typeface="Calibri" panose="020F0502020204030204" pitchFamily="34" charset="0"/>
                <a:cs typeface="Times New Roman" panose="02020603050405020304" pitchFamily="18" charset="0"/>
              </a:rPr>
              <a:t>costare</a:t>
            </a:r>
            <a:r>
              <a:rPr lang="en-US" sz="2400" i="1"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‘cost’ is frequently attested with NE</a:t>
            </a:r>
            <a:r>
              <a:rPr lang="en-US" sz="2400" i="1"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in all registers of the language:</a:t>
            </a:r>
          </a:p>
          <a:p>
            <a:pPr marL="0" indent="0" algn="just">
              <a:lnSpc>
                <a:spcPct val="100000"/>
              </a:lnSpc>
              <a:spcBef>
                <a:spcPts val="0"/>
              </a:spcBef>
              <a:buNone/>
            </a:pPr>
            <a:endParaRPr lang="nl-NL" sz="2400" dirty="0">
              <a:effectLst/>
              <a:ea typeface="Calibri" panose="020F0502020204030204" pitchFamily="34" charset="0"/>
              <a:cs typeface="Times New Roman" panose="02020603050405020304" pitchFamily="18" charset="0"/>
            </a:endParaRPr>
          </a:p>
          <a:p>
            <a:pPr indent="0">
              <a:lnSpc>
                <a:spcPct val="100000"/>
              </a:lnSpc>
              <a:spcBef>
                <a:spcPts val="0"/>
              </a:spcBef>
              <a:buNone/>
            </a:pPr>
            <a:r>
              <a:rPr lang="it-IT" sz="2400" dirty="0">
                <a:solidFill>
                  <a:srgbClr val="000000"/>
                </a:solidFill>
                <a:effectLst/>
                <a:ea typeface="Calibri" panose="020F0502020204030204" pitchFamily="34" charset="0"/>
              </a:rPr>
              <a:t>(11)	</a:t>
            </a:r>
            <a:r>
              <a:rPr lang="it-IT" sz="2400" i="1" dirty="0">
                <a:solidFill>
                  <a:srgbClr val="000000"/>
                </a:solidFill>
                <a:effectLst/>
                <a:ea typeface="Calibri" panose="020F0502020204030204" pitchFamily="34" charset="0"/>
              </a:rPr>
              <a:t>olio greco  e     spagnolo, che  costa poco più   di     due euro   al         litro </a:t>
            </a:r>
            <a:endParaRPr lang="nl-NL" sz="2400" dirty="0">
              <a:solidFill>
                <a:srgbClr val="000000"/>
              </a:solidFill>
              <a:effectLst/>
              <a:ea typeface="Calibri" panose="020F0502020204030204" pitchFamily="34" charset="0"/>
            </a:endParaRPr>
          </a:p>
          <a:p>
            <a:pPr marL="449580" indent="0">
              <a:lnSpc>
                <a:spcPct val="100000"/>
              </a:lnSpc>
              <a:spcBef>
                <a:spcPts val="0"/>
              </a:spcBef>
              <a:buNone/>
            </a:pPr>
            <a:r>
              <a:rPr lang="en-US" sz="2400" dirty="0">
                <a:solidFill>
                  <a:srgbClr val="000000"/>
                </a:solidFill>
                <a:effectLst/>
                <a:ea typeface="Calibri" panose="020F0502020204030204" pitchFamily="34" charset="0"/>
              </a:rPr>
              <a:t>	oil   Greek and Spanish     that costs little more than two euros </a:t>
            </a:r>
            <a:r>
              <a:rPr lang="en-US" sz="2400" dirty="0" err="1">
                <a:solidFill>
                  <a:srgbClr val="000000"/>
                </a:solidFill>
                <a:effectLst/>
                <a:ea typeface="Calibri" panose="020F0502020204030204" pitchFamily="34" charset="0"/>
              </a:rPr>
              <a:t>per.the</a:t>
            </a:r>
            <a:r>
              <a:rPr lang="en-US" sz="2400" dirty="0">
                <a:solidFill>
                  <a:srgbClr val="000000"/>
                </a:solidFill>
                <a:effectLst/>
                <a:ea typeface="Calibri" panose="020F0502020204030204" pitchFamily="34" charset="0"/>
              </a:rPr>
              <a:t> liter  </a:t>
            </a:r>
            <a:endParaRPr lang="nl-NL" sz="2400" dirty="0">
              <a:solidFill>
                <a:srgbClr val="000000"/>
              </a:solidFill>
              <a:effectLst/>
              <a:ea typeface="Calibri" panose="020F0502020204030204" pitchFamily="34" charset="0"/>
            </a:endParaRPr>
          </a:p>
          <a:p>
            <a:pPr marL="449580" indent="0">
              <a:lnSpc>
                <a:spcPct val="100000"/>
              </a:lnSpc>
              <a:spcBef>
                <a:spcPts val="0"/>
              </a:spcBef>
              <a:buNone/>
            </a:pPr>
            <a:r>
              <a:rPr lang="it-IT" sz="2400" dirty="0">
                <a:solidFill>
                  <a:srgbClr val="000000"/>
                </a:solidFill>
                <a:effectLst/>
                <a:ea typeface="Calibri" panose="020F0502020204030204" pitchFamily="34" charset="0"/>
              </a:rPr>
              <a:t>	</a:t>
            </a:r>
            <a:r>
              <a:rPr lang="it-IT" sz="2400" i="1" dirty="0">
                <a:solidFill>
                  <a:srgbClr val="000000"/>
                </a:solidFill>
                <a:effectLst/>
                <a:ea typeface="Calibri" panose="020F0502020204030204" pitchFamily="34" charset="0"/>
              </a:rPr>
              <a:t>e</a:t>
            </a:r>
            <a:r>
              <a:rPr lang="it-IT" sz="2400" dirty="0">
                <a:solidFill>
                  <a:srgbClr val="000000"/>
                </a:solidFill>
                <a:effectLst/>
                <a:ea typeface="Calibri" panose="020F0502020204030204" pitchFamily="34" charset="0"/>
              </a:rPr>
              <a:t> … </a:t>
            </a:r>
            <a:r>
              <a:rPr lang="it-IT" sz="2400" i="1" dirty="0">
                <a:solidFill>
                  <a:srgbClr val="000000"/>
                </a:solidFill>
                <a:effectLst/>
                <a:ea typeface="Calibri" panose="020F0502020204030204" pitchFamily="34" charset="0"/>
              </a:rPr>
              <a:t>quello    italiano, che  </a:t>
            </a:r>
            <a:r>
              <a:rPr lang="it-IT" sz="2400" b="1" i="1" dirty="0">
                <a:solidFill>
                  <a:srgbClr val="000000"/>
                </a:solidFill>
                <a:effectLst/>
                <a:ea typeface="Calibri" panose="020F0502020204030204" pitchFamily="34" charset="0"/>
              </a:rPr>
              <a:t>NE</a:t>
            </a:r>
            <a:r>
              <a:rPr lang="it-IT" sz="2400" i="1" dirty="0">
                <a:solidFill>
                  <a:srgbClr val="000000"/>
                </a:solidFill>
                <a:effectLst/>
                <a:ea typeface="Calibri" panose="020F0502020204030204" pitchFamily="34" charset="0"/>
              </a:rPr>
              <a:t>         costa</a:t>
            </a:r>
            <a:r>
              <a:rPr lang="it-IT" sz="2400" b="1" i="1" dirty="0">
                <a:solidFill>
                  <a:srgbClr val="000000"/>
                </a:solidFill>
                <a:effectLst/>
                <a:ea typeface="Calibri" panose="020F0502020204030204" pitchFamily="34" charset="0"/>
              </a:rPr>
              <a:t> </a:t>
            </a:r>
            <a:r>
              <a:rPr lang="it-IT" sz="2400" i="1" dirty="0">
                <a:solidFill>
                  <a:srgbClr val="000000"/>
                </a:solidFill>
                <a:effectLst/>
                <a:ea typeface="Calibri" panose="020F0502020204030204" pitchFamily="34" charset="0"/>
              </a:rPr>
              <a:t>invece  circa    6. </a:t>
            </a:r>
            <a:endParaRPr lang="nl-NL" sz="2400" dirty="0">
              <a:solidFill>
                <a:srgbClr val="000000"/>
              </a:solidFill>
              <a:effectLst/>
              <a:ea typeface="Calibri" panose="020F0502020204030204" pitchFamily="34" charset="0"/>
            </a:endParaRPr>
          </a:p>
          <a:p>
            <a:pPr marL="449580" indent="0" algn="just">
              <a:lnSpc>
                <a:spcPct val="100000"/>
              </a:lnSpc>
              <a:spcBef>
                <a:spcPts val="0"/>
              </a:spcBef>
              <a:buNone/>
            </a:pPr>
            <a:r>
              <a:rPr lang="it-IT" sz="2400" dirty="0">
                <a:ea typeface="Calibri" panose="020F0502020204030204" pitchFamily="34" charset="0"/>
                <a:cs typeface="Times New Roman" panose="02020603050405020304" pitchFamily="18" charset="0"/>
              </a:rPr>
              <a:t>	and</a:t>
            </a:r>
            <a:r>
              <a:rPr lang="it-IT" sz="24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the.one Italian     that </a:t>
            </a:r>
            <a:r>
              <a:rPr lang="en-US" sz="2400" cap="small" dirty="0">
                <a:effectLst/>
                <a:ea typeface="Calibri" panose="020F0502020204030204" pitchFamily="34" charset="0"/>
                <a:cs typeface="Times New Roman" panose="02020603050405020304" pitchFamily="18" charset="0"/>
              </a:rPr>
              <a:t>part.cl</a:t>
            </a:r>
            <a:r>
              <a:rPr lang="en-US" sz="2400" dirty="0">
                <a:effectLst/>
                <a:ea typeface="Calibri" panose="020F0502020204030204" pitchFamily="34" charset="0"/>
                <a:cs typeface="Times New Roman" panose="02020603050405020304" pitchFamily="18" charset="0"/>
              </a:rPr>
              <a:t> costs instead around  6</a:t>
            </a:r>
            <a:endParaRPr lang="nl-NL" sz="2400" dirty="0">
              <a:effectLst/>
              <a:ea typeface="Calibri" panose="020F0502020204030204" pitchFamily="34" charset="0"/>
              <a:cs typeface="Times New Roman" panose="02020603050405020304" pitchFamily="18" charset="0"/>
            </a:endParaRPr>
          </a:p>
          <a:p>
            <a:pPr marL="899160" indent="0" algn="just">
              <a:lnSpc>
                <a:spcPct val="100000"/>
              </a:lnSpc>
              <a:spcBef>
                <a:spcPts val="0"/>
              </a:spcBef>
              <a:buNone/>
            </a:pPr>
            <a:r>
              <a:rPr lang="en-US" sz="2400" dirty="0">
                <a:effectLst/>
                <a:ea typeface="Calibri" panose="020F0502020204030204" pitchFamily="34" charset="0"/>
                <a:cs typeface="Times New Roman" panose="02020603050405020304" pitchFamily="18" charset="0"/>
              </a:rPr>
              <a:t>‘Greek and Spanish oil, which costs little more than two euros per liter and … Italian oil, which, in contrast, costs 6 euros.’</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AB3664D8-1CB2-4E7E-8107-EC850C491224}"/>
              </a:ext>
            </a:extLst>
          </p:cNvPr>
          <p:cNvSpPr>
            <a:spLocks noGrp="1"/>
          </p:cNvSpPr>
          <p:nvPr>
            <p:ph type="sldNum" sz="quarter" idx="12"/>
          </p:nvPr>
        </p:nvSpPr>
        <p:spPr/>
        <p:txBody>
          <a:bodyPr/>
          <a:lstStyle/>
          <a:p>
            <a:fld id="{8D2402C3-FE78-490C-B006-F40B7C6DB517}" type="slidenum">
              <a:rPr lang="nl-NL" smtClean="0"/>
              <a:t>10</a:t>
            </a:fld>
            <a:endParaRPr lang="nl-NL"/>
          </a:p>
        </p:txBody>
      </p:sp>
    </p:spTree>
    <p:extLst>
      <p:ext uri="{BB962C8B-B14F-4D97-AF65-F5344CB8AC3E}">
        <p14:creationId xmlns:p14="http://schemas.microsoft.com/office/powerpoint/2010/main" val="326800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3C49-3A61-4C24-87E2-97FB031ABD71}"/>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3F3AFAB5-D035-4173-9A90-7B3253C07A88}"/>
              </a:ext>
            </a:extLst>
          </p:cNvPr>
          <p:cNvSpPr>
            <a:spLocks noGrp="1"/>
          </p:cNvSpPr>
          <p:nvPr>
            <p:ph idx="1"/>
          </p:nvPr>
        </p:nvSpPr>
        <p:spPr/>
        <p:txBody>
          <a:bodyPr/>
          <a:lstStyle/>
          <a:p>
            <a:pPr indent="0">
              <a:lnSpc>
                <a:spcPct val="100000"/>
              </a:lnSpc>
              <a:spcBef>
                <a:spcPts val="0"/>
              </a:spcBef>
              <a:buNone/>
            </a:pPr>
            <a:r>
              <a:rPr lang="it-IT" sz="2400" dirty="0">
                <a:solidFill>
                  <a:srgbClr val="000000"/>
                </a:solidFill>
                <a:effectLst/>
                <a:ea typeface="Calibri" panose="020F0502020204030204" pitchFamily="34" charset="0"/>
              </a:rPr>
              <a:t>(12)	a.	?</a:t>
            </a:r>
            <a:r>
              <a:rPr lang="it-IT" sz="2400" i="1" dirty="0">
                <a:solidFill>
                  <a:srgbClr val="000000"/>
                </a:solidFill>
                <a:effectLst/>
                <a:ea typeface="Calibri" panose="020F0502020204030204" pitchFamily="34" charset="0"/>
              </a:rPr>
              <a:t>Il   libro                  </a:t>
            </a:r>
            <a:r>
              <a:rPr lang="it-IT" sz="2400" b="1" i="1" dirty="0">
                <a:solidFill>
                  <a:srgbClr val="000000"/>
                </a:solidFill>
                <a:effectLst/>
                <a:ea typeface="Calibri" panose="020F0502020204030204" pitchFamily="34" charset="0"/>
              </a:rPr>
              <a:t>NE</a:t>
            </a:r>
            <a:r>
              <a:rPr lang="it-IT" sz="2400" i="1" dirty="0">
                <a:solidFill>
                  <a:srgbClr val="000000"/>
                </a:solidFill>
                <a:effectLst/>
                <a:ea typeface="Calibri" panose="020F0502020204030204" pitchFamily="34" charset="0"/>
              </a:rPr>
              <a:t>        è  costat</a:t>
            </a:r>
            <a:r>
              <a:rPr lang="it-IT" sz="2400" b="1" i="1" dirty="0">
                <a:solidFill>
                  <a:srgbClr val="000000"/>
                </a:solidFill>
                <a:effectLst/>
                <a:ea typeface="Calibri" panose="020F0502020204030204" pitchFamily="34" charset="0"/>
              </a:rPr>
              <a:t>o           </a:t>
            </a:r>
            <a:r>
              <a:rPr lang="it-IT" sz="2400" i="1" dirty="0">
                <a:solidFill>
                  <a:srgbClr val="000000"/>
                </a:solidFill>
                <a:effectLst/>
                <a:ea typeface="Calibri" panose="020F0502020204030204" pitchFamily="34" charset="0"/>
              </a:rPr>
              <a:t>cinque  </a:t>
            </a:r>
            <a:r>
              <a:rPr lang="it-IT" sz="2400" b="1" i="1" dirty="0">
                <a:solidFill>
                  <a:srgbClr val="000000"/>
                </a:solidFill>
                <a:effectLst/>
                <a:ea typeface="Calibri" panose="020F0502020204030204" pitchFamily="34" charset="0"/>
              </a:rPr>
              <a:t>       </a:t>
            </a:r>
            <a:r>
              <a:rPr lang="it-IT" sz="2400" i="1" dirty="0">
                <a:solidFill>
                  <a:srgbClr val="000000"/>
                </a:solidFill>
                <a:effectLst/>
                <a:ea typeface="Calibri" panose="020F0502020204030204" pitchFamily="34" charset="0"/>
              </a:rPr>
              <a:t>(di dollari) </a:t>
            </a:r>
            <a:endParaRPr lang="nl-NL" sz="2400" dirty="0">
              <a:solidFill>
                <a:srgbClr val="000000"/>
              </a:solidFill>
              <a:effectLst/>
              <a:ea typeface="Calibri" panose="020F0502020204030204" pitchFamily="34" charset="0"/>
            </a:endParaRPr>
          </a:p>
          <a:p>
            <a:pPr marL="899160" indent="0">
              <a:lnSpc>
                <a:spcPct val="100000"/>
              </a:lnSpc>
              <a:spcBef>
                <a:spcPts val="0"/>
              </a:spcBef>
              <a:buNone/>
            </a:pPr>
            <a:r>
              <a:rPr lang="it-IT" sz="2400" dirty="0">
                <a:effectLst/>
                <a:ea typeface="Calibri" panose="020F0502020204030204" pitchFamily="34" charset="0"/>
                <a:cs typeface="Times New Roman" panose="02020603050405020304" pitchFamily="18" charset="0"/>
              </a:rPr>
              <a:t>		the book.</a:t>
            </a:r>
            <a:r>
              <a:rPr lang="it-IT" sz="2400" cap="small" dirty="0">
                <a:effectLst/>
                <a:ea typeface="Calibri" panose="020F0502020204030204" pitchFamily="34" charset="0"/>
                <a:cs typeface="Times New Roman" panose="02020603050405020304" pitchFamily="18" charset="0"/>
              </a:rPr>
              <a:t>masc.sg   part.cl</a:t>
            </a:r>
            <a:r>
              <a:rPr lang="it-IT" sz="2400" dirty="0">
                <a:effectLst/>
                <a:ea typeface="Calibri" panose="020F0502020204030204" pitchFamily="34" charset="0"/>
                <a:cs typeface="Times New Roman" panose="02020603050405020304" pitchFamily="18" charset="0"/>
              </a:rPr>
              <a:t> is cost.</a:t>
            </a:r>
            <a:r>
              <a:rPr lang="it-IT" sz="2400" cap="small" dirty="0">
                <a:effectLst/>
                <a:ea typeface="Calibri" panose="020F0502020204030204" pitchFamily="34" charset="0"/>
                <a:cs typeface="Times New Roman" panose="02020603050405020304" pitchFamily="18" charset="0"/>
              </a:rPr>
              <a:t>masc</a:t>
            </a:r>
            <a:r>
              <a:rPr lang="it-IT" sz="2400" dirty="0">
                <a:effectLst/>
                <a:ea typeface="Calibri" panose="020F0502020204030204" pitchFamily="34" charset="0"/>
                <a:cs typeface="Times New Roman" panose="02020603050405020304" pitchFamily="18" charset="0"/>
              </a:rPr>
              <a:t>.sg  five.</a:t>
            </a:r>
            <a:r>
              <a:rPr lang="it-IT" sz="2400" cap="small" dirty="0">
                <a:effectLst/>
                <a:ea typeface="Calibri" panose="020F0502020204030204" pitchFamily="34" charset="0"/>
                <a:cs typeface="Times New Roman" panose="02020603050405020304" pitchFamily="18" charset="0"/>
              </a:rPr>
              <a:t>masc.sg </a:t>
            </a:r>
            <a:r>
              <a:rPr lang="it-IT" sz="2400" dirty="0">
                <a:effectLst/>
                <a:ea typeface="Calibri" panose="020F0502020204030204" pitchFamily="34" charset="0"/>
                <a:cs typeface="Times New Roman" panose="02020603050405020304" pitchFamily="18" charset="0"/>
              </a:rPr>
              <a:t>of dollars</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400" dirty="0">
                <a:solidFill>
                  <a:srgbClr val="000000"/>
                </a:solidFill>
                <a:ea typeface="Calibri" panose="020F0502020204030204" pitchFamily="34" charset="0"/>
              </a:rPr>
              <a:t>	</a:t>
            </a:r>
            <a:r>
              <a:rPr lang="it-IT" sz="2400" dirty="0">
                <a:solidFill>
                  <a:srgbClr val="000000"/>
                </a:solidFill>
                <a:effectLst/>
                <a:ea typeface="Calibri" panose="020F0502020204030204" pitchFamily="34" charset="0"/>
              </a:rPr>
              <a:t>b.	?</a:t>
            </a:r>
            <a:r>
              <a:rPr lang="it-IT" sz="2400" i="1" dirty="0">
                <a:solidFill>
                  <a:srgbClr val="000000"/>
                </a:solidFill>
                <a:effectLst/>
                <a:ea typeface="Calibri" panose="020F0502020204030204" pitchFamily="34" charset="0"/>
              </a:rPr>
              <a:t>Il   libro                  </a:t>
            </a:r>
            <a:r>
              <a:rPr lang="it-IT" sz="2400" b="1" i="1" dirty="0">
                <a:solidFill>
                  <a:srgbClr val="000000"/>
                </a:solidFill>
                <a:effectLst/>
                <a:ea typeface="Calibri" panose="020F0502020204030204" pitchFamily="34" charset="0"/>
              </a:rPr>
              <a:t>NE</a:t>
            </a:r>
            <a:r>
              <a:rPr lang="it-IT" sz="2400" i="1" dirty="0">
                <a:solidFill>
                  <a:srgbClr val="000000"/>
                </a:solidFill>
                <a:effectLst/>
                <a:ea typeface="Calibri" panose="020F0502020204030204" pitchFamily="34" charset="0"/>
              </a:rPr>
              <a:t>         è  costat</a:t>
            </a:r>
            <a:r>
              <a:rPr lang="it-IT" sz="2400" b="1" i="1" dirty="0">
                <a:solidFill>
                  <a:srgbClr val="000000"/>
                </a:solidFill>
                <a:effectLst/>
                <a:ea typeface="Calibri" panose="020F0502020204030204" pitchFamily="34" charset="0"/>
              </a:rPr>
              <a:t>i              </a:t>
            </a:r>
            <a:r>
              <a:rPr lang="it-IT" sz="2400" i="1" dirty="0">
                <a:solidFill>
                  <a:srgbClr val="000000"/>
                </a:solidFill>
                <a:effectLst/>
                <a:ea typeface="Calibri" panose="020F0502020204030204" pitchFamily="34" charset="0"/>
              </a:rPr>
              <a:t>cinque</a:t>
            </a:r>
            <a:r>
              <a:rPr lang="it-IT" sz="2400" b="1" i="1" dirty="0">
                <a:solidFill>
                  <a:srgbClr val="000000"/>
                </a:solidFill>
                <a:effectLst/>
                <a:ea typeface="Calibri" panose="020F0502020204030204" pitchFamily="34" charset="0"/>
              </a:rPr>
              <a:t> 	</a:t>
            </a:r>
            <a:r>
              <a:rPr lang="en-US" sz="2400" i="1" dirty="0">
                <a:solidFill>
                  <a:srgbClr val="000000"/>
                </a:solidFill>
                <a:effectLst/>
                <a:ea typeface="Calibri" panose="020F0502020204030204" pitchFamily="34" charset="0"/>
              </a:rPr>
              <a:t>(di </a:t>
            </a:r>
            <a:r>
              <a:rPr lang="en-US" sz="2400" i="1" dirty="0" err="1">
                <a:solidFill>
                  <a:srgbClr val="000000"/>
                </a:solidFill>
                <a:effectLst/>
                <a:ea typeface="Calibri" panose="020F0502020204030204" pitchFamily="34" charset="0"/>
              </a:rPr>
              <a:t>dollari</a:t>
            </a:r>
            <a:r>
              <a:rPr lang="en-US" sz="2400" i="1" dirty="0">
                <a:solidFill>
                  <a:srgbClr val="000000"/>
                </a:solidFill>
                <a:effectLst/>
                <a:ea typeface="Calibri" panose="020F0502020204030204" pitchFamily="34" charset="0"/>
              </a:rPr>
              <a:t>) </a:t>
            </a:r>
            <a:endParaRPr lang="nl-NL" sz="2400" dirty="0">
              <a:solidFill>
                <a:srgbClr val="000000"/>
              </a:solidFill>
              <a:effectLst/>
              <a:ea typeface="Calibri" panose="020F0502020204030204" pitchFamily="34" charset="0"/>
            </a:endParaRPr>
          </a:p>
          <a:p>
            <a:pPr marL="899160" indent="0">
              <a:lnSpc>
                <a:spcPct val="100000"/>
              </a:lnSpc>
              <a:spcBef>
                <a:spcPts val="0"/>
              </a:spcBef>
              <a:buNone/>
            </a:pPr>
            <a:r>
              <a:rPr lang="en-US" sz="2400" dirty="0">
                <a:solidFill>
                  <a:srgbClr val="000000"/>
                </a:solidFill>
                <a:effectLst/>
                <a:ea typeface="Calibri" panose="020F0502020204030204" pitchFamily="34" charset="0"/>
              </a:rPr>
              <a:t>		the book.</a:t>
            </a:r>
            <a:r>
              <a:rPr lang="en-US" sz="2400" cap="small" dirty="0">
                <a:solidFill>
                  <a:srgbClr val="000000"/>
                </a:solidFill>
                <a:effectLst/>
                <a:ea typeface="Calibri" panose="020F0502020204030204" pitchFamily="34" charset="0"/>
              </a:rPr>
              <a:t>masc.sg</a:t>
            </a:r>
            <a:r>
              <a:rPr lang="en-US" sz="2400" dirty="0">
                <a:solidFill>
                  <a:srgbClr val="000000"/>
                </a:solidFill>
                <a:effectLst/>
                <a:ea typeface="Calibri" panose="020F0502020204030204" pitchFamily="34" charset="0"/>
              </a:rPr>
              <a:t>   </a:t>
            </a:r>
            <a:r>
              <a:rPr lang="en-US" sz="2400" cap="small" dirty="0">
                <a:solidFill>
                  <a:srgbClr val="000000"/>
                </a:solidFill>
                <a:effectLst/>
                <a:ea typeface="Calibri" panose="020F0502020204030204" pitchFamily="34" charset="0"/>
              </a:rPr>
              <a:t>part.cl</a:t>
            </a:r>
            <a:r>
              <a:rPr lang="en-US" sz="2400" dirty="0">
                <a:solidFill>
                  <a:srgbClr val="000000"/>
                </a:solidFill>
                <a:effectLst/>
                <a:ea typeface="Calibri" panose="020F0502020204030204" pitchFamily="34" charset="0"/>
              </a:rPr>
              <a:t> is cost.</a:t>
            </a:r>
            <a:r>
              <a:rPr lang="en-US" sz="2400" cap="small" dirty="0">
                <a:solidFill>
                  <a:srgbClr val="000000"/>
                </a:solidFill>
                <a:effectLst/>
                <a:ea typeface="Calibri" panose="020F0502020204030204" pitchFamily="34" charset="0"/>
              </a:rPr>
              <a:t>masc.pl    </a:t>
            </a:r>
            <a:r>
              <a:rPr lang="en-US" sz="2400" dirty="0">
                <a:solidFill>
                  <a:srgbClr val="000000"/>
                </a:solidFill>
                <a:effectLst/>
                <a:ea typeface="Calibri" panose="020F0502020204030204" pitchFamily="34" charset="0"/>
              </a:rPr>
              <a:t>five.</a:t>
            </a:r>
            <a:r>
              <a:rPr lang="en-US" sz="2400" cap="small" dirty="0">
                <a:solidFill>
                  <a:srgbClr val="000000"/>
                </a:solidFill>
                <a:effectLst/>
                <a:ea typeface="Calibri" panose="020F0502020204030204" pitchFamily="34" charset="0"/>
              </a:rPr>
              <a:t> masc.pl</a:t>
            </a:r>
            <a:r>
              <a:rPr lang="en-US" sz="2400" dirty="0">
                <a:solidFill>
                  <a:srgbClr val="000000"/>
                </a:solidFill>
                <a:effectLst/>
                <a:ea typeface="Calibri" panose="020F0502020204030204" pitchFamily="34" charset="0"/>
              </a:rPr>
              <a:t> of dollars</a:t>
            </a:r>
            <a:endParaRPr lang="nl-NL" sz="2400" dirty="0">
              <a:solidFill>
                <a:srgbClr val="000000"/>
              </a:solidFill>
              <a:effectLst/>
              <a:ea typeface="Calibri" panose="020F0502020204030204" pitchFamily="34" charset="0"/>
            </a:endParaRPr>
          </a:p>
          <a:p>
            <a:pPr marL="899160" indent="0">
              <a:lnSpc>
                <a:spcPct val="100000"/>
              </a:lnSpc>
              <a:spcBef>
                <a:spcPts val="0"/>
              </a:spcBef>
              <a:buNone/>
            </a:pPr>
            <a:r>
              <a:rPr lang="en-US" sz="2400" dirty="0">
                <a:solidFill>
                  <a:srgbClr val="000000"/>
                </a:solidFill>
                <a:effectLst/>
                <a:ea typeface="Calibri" panose="020F0502020204030204" pitchFamily="34" charset="0"/>
              </a:rPr>
              <a:t>		‘The book has cost five of them, dollars.’</a:t>
            </a:r>
            <a:endParaRPr lang="nl-NL" sz="2400" dirty="0">
              <a:solidFill>
                <a:srgbClr val="000000"/>
              </a:solidFill>
              <a:effectLst/>
              <a:ea typeface="Calibri" panose="020F0502020204030204" pitchFamily="34" charset="0"/>
            </a:endParaRPr>
          </a:p>
          <a:p>
            <a:pPr marL="0" indent="0">
              <a:buNone/>
            </a:pPr>
            <a:endParaRPr lang="nl-NL" dirty="0"/>
          </a:p>
        </p:txBody>
      </p:sp>
      <p:sp>
        <p:nvSpPr>
          <p:cNvPr id="4" name="Slide Number Placeholder 3">
            <a:extLst>
              <a:ext uri="{FF2B5EF4-FFF2-40B4-BE49-F238E27FC236}">
                <a16:creationId xmlns:a16="http://schemas.microsoft.com/office/drawing/2014/main" id="{95113060-61F0-4499-BB56-BAF27D685E4A}"/>
              </a:ext>
            </a:extLst>
          </p:cNvPr>
          <p:cNvSpPr>
            <a:spLocks noGrp="1"/>
          </p:cNvSpPr>
          <p:nvPr>
            <p:ph type="sldNum" sz="quarter" idx="12"/>
          </p:nvPr>
        </p:nvSpPr>
        <p:spPr/>
        <p:txBody>
          <a:bodyPr/>
          <a:lstStyle/>
          <a:p>
            <a:fld id="{8D2402C3-FE78-490C-B006-F40B7C6DB517}" type="slidenum">
              <a:rPr lang="nl-NL" smtClean="0"/>
              <a:t>11</a:t>
            </a:fld>
            <a:endParaRPr lang="nl-NL"/>
          </a:p>
        </p:txBody>
      </p:sp>
    </p:spTree>
    <p:extLst>
      <p:ext uri="{BB962C8B-B14F-4D97-AF65-F5344CB8AC3E}">
        <p14:creationId xmlns:p14="http://schemas.microsoft.com/office/powerpoint/2010/main" val="2769473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5492-D34F-4616-9370-FD15B96B6121}"/>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E7E1AA7E-6F92-426A-A3A3-2FA6BC518263}"/>
              </a:ext>
            </a:extLst>
          </p:cNvPr>
          <p:cNvSpPr>
            <a:spLocks noGrp="1"/>
          </p:cNvSpPr>
          <p:nvPr>
            <p:ph idx="1"/>
          </p:nvPr>
        </p:nvSpPr>
        <p:spPr/>
        <p:txBody>
          <a:bodyPr>
            <a:normAutofit/>
          </a:bodyPr>
          <a:lstStyle/>
          <a:p>
            <a:pPr marL="0" indent="0">
              <a:lnSpc>
                <a:spcPct val="100000"/>
              </a:lnSpc>
              <a:spcBef>
                <a:spcPts val="0"/>
              </a:spcBef>
              <a:buNone/>
            </a:pPr>
            <a:r>
              <a:rPr lang="it-IT" sz="2400" dirty="0">
                <a:solidFill>
                  <a:srgbClr val="000000"/>
                </a:solidFill>
              </a:rPr>
              <a:t>(13)	??</a:t>
            </a:r>
            <a:r>
              <a:rPr lang="it-IT" sz="2400" b="0" i="1" u="none" strike="noStrike" baseline="0" dirty="0">
                <a:solidFill>
                  <a:srgbClr val="000000"/>
                </a:solidFill>
              </a:rPr>
              <a:t>Questi libri </a:t>
            </a:r>
            <a:r>
              <a:rPr lang="it-IT" sz="2400" b="1" i="1" dirty="0">
                <a:solidFill>
                  <a:srgbClr val="000000"/>
                </a:solidFill>
              </a:rPr>
              <a:t>NE</a:t>
            </a:r>
            <a:r>
              <a:rPr lang="it-IT" sz="2400" b="1" i="1" u="none" strike="noStrike" baseline="0" dirty="0">
                <a:solidFill>
                  <a:srgbClr val="000000"/>
                </a:solidFill>
              </a:rPr>
              <a:t> </a:t>
            </a:r>
            <a:r>
              <a:rPr lang="it-IT" sz="2400" b="0" i="1" u="none" strike="noStrike" baseline="0" dirty="0">
                <a:solidFill>
                  <a:srgbClr val="000000"/>
                </a:solidFill>
              </a:rPr>
              <a:t>sono costat</a:t>
            </a:r>
            <a:r>
              <a:rPr lang="it-IT" sz="2400" b="1" i="1" u="none" strike="noStrike" baseline="0" dirty="0">
                <a:solidFill>
                  <a:srgbClr val="000000"/>
                </a:solidFill>
              </a:rPr>
              <a:t>e </a:t>
            </a:r>
            <a:r>
              <a:rPr lang="it-IT" sz="2400" b="0" i="1" u="none" strike="noStrike" baseline="0" dirty="0">
                <a:solidFill>
                  <a:srgbClr val="000000"/>
                </a:solidFill>
              </a:rPr>
              <a:t>cinque </a:t>
            </a:r>
            <a:r>
              <a:rPr lang="nl-NL" sz="2400" b="0" i="0" u="none" strike="noStrike" baseline="0" dirty="0">
                <a:solidFill>
                  <a:srgbClr val="000000"/>
                </a:solidFill>
              </a:rPr>
              <a:t>( di lire). </a:t>
            </a:r>
            <a:endParaRPr lang="it-IT" sz="2400" b="0" i="0" u="none" strike="noStrike" baseline="0" dirty="0">
              <a:solidFill>
                <a:srgbClr val="000000"/>
              </a:solidFill>
            </a:endParaRPr>
          </a:p>
          <a:p>
            <a:pPr marL="0" indent="0">
              <a:lnSpc>
                <a:spcPct val="100000"/>
              </a:lnSpc>
              <a:spcBef>
                <a:spcPts val="0"/>
              </a:spcBef>
              <a:buNone/>
            </a:pPr>
            <a:r>
              <a:rPr lang="nl-NL" sz="2400" b="0" i="0" u="none" strike="noStrike" baseline="0" dirty="0">
                <a:solidFill>
                  <a:srgbClr val="000000"/>
                </a:solidFill>
              </a:rPr>
              <a:t>	these book.MASC.PL of.them are cost.FEM.PL five.FEM.PL of lira.FEM.PL </a:t>
            </a:r>
          </a:p>
          <a:p>
            <a:pPr marL="0" indent="0">
              <a:lnSpc>
                <a:spcPct val="100000"/>
              </a:lnSpc>
              <a:spcBef>
                <a:spcPts val="0"/>
              </a:spcBef>
              <a:buNone/>
            </a:pPr>
            <a:endParaRPr lang="nl-NL" sz="2400" dirty="0">
              <a:solidFill>
                <a:srgbClr val="000000"/>
              </a:solidFill>
            </a:endParaRPr>
          </a:p>
          <a:p>
            <a:pPr marL="0" indent="0">
              <a:lnSpc>
                <a:spcPct val="100000"/>
              </a:lnSpc>
              <a:spcBef>
                <a:spcPts val="0"/>
              </a:spcBef>
              <a:buNone/>
            </a:pPr>
            <a:r>
              <a:rPr lang="nl-NL" sz="2400" dirty="0">
                <a:solidFill>
                  <a:srgbClr val="000000"/>
                </a:solidFill>
              </a:rPr>
              <a:t>(14)	</a:t>
            </a:r>
            <a:r>
              <a:rPr lang="it-IT" sz="2400" b="0" i="0" u="none" strike="noStrike" baseline="0" dirty="0">
                <a:solidFill>
                  <a:srgbClr val="000000"/>
                </a:solidFill>
              </a:rPr>
              <a:t>*</a:t>
            </a:r>
            <a:r>
              <a:rPr lang="it-IT" sz="2400" b="0" i="1" u="none" strike="noStrike" baseline="0" dirty="0">
                <a:solidFill>
                  <a:srgbClr val="000000"/>
                </a:solidFill>
              </a:rPr>
              <a:t>Questi libri </a:t>
            </a:r>
            <a:r>
              <a:rPr lang="it-IT" sz="2400" b="1" i="1" dirty="0">
                <a:solidFill>
                  <a:srgbClr val="000000"/>
                </a:solidFill>
              </a:rPr>
              <a:t>NE</a:t>
            </a:r>
            <a:r>
              <a:rPr lang="it-IT" sz="2400" b="1" i="1" u="none" strike="noStrike" baseline="0" dirty="0">
                <a:solidFill>
                  <a:srgbClr val="000000"/>
                </a:solidFill>
              </a:rPr>
              <a:t> </a:t>
            </a:r>
            <a:r>
              <a:rPr lang="it-IT" sz="2400" b="0" i="1" u="none" strike="noStrike" baseline="0" dirty="0">
                <a:solidFill>
                  <a:srgbClr val="000000"/>
                </a:solidFill>
              </a:rPr>
              <a:t>sono costat</a:t>
            </a:r>
            <a:r>
              <a:rPr lang="it-IT" sz="2400" b="1" i="1" u="none" strike="noStrike" baseline="0" dirty="0">
                <a:solidFill>
                  <a:srgbClr val="000000"/>
                </a:solidFill>
              </a:rPr>
              <a:t>a </a:t>
            </a:r>
            <a:r>
              <a:rPr lang="it-IT" sz="2400" b="0" i="1" u="none" strike="noStrike" baseline="0" dirty="0">
                <a:solidFill>
                  <a:srgbClr val="000000"/>
                </a:solidFill>
              </a:rPr>
              <a:t>un</a:t>
            </a:r>
            <a:r>
              <a:rPr lang="it-IT" sz="2400" b="1" i="1" u="none" strike="noStrike" baseline="0" dirty="0">
                <a:solidFill>
                  <a:srgbClr val="000000"/>
                </a:solidFill>
              </a:rPr>
              <a:t>a </a:t>
            </a:r>
            <a:r>
              <a:rPr lang="nl-NL" sz="2400" b="0" i="0" u="none" strike="noStrike" baseline="0" dirty="0">
                <a:solidFill>
                  <a:srgbClr val="000000"/>
                </a:solidFill>
              </a:rPr>
              <a:t>( di lira). </a:t>
            </a:r>
          </a:p>
          <a:p>
            <a:pPr marL="0" indent="0">
              <a:lnSpc>
                <a:spcPct val="100000"/>
              </a:lnSpc>
              <a:spcBef>
                <a:spcPts val="0"/>
              </a:spcBef>
              <a:buNone/>
            </a:pPr>
            <a:r>
              <a:rPr lang="nl-NL" sz="2400" b="0" i="0" u="none" strike="noStrike" baseline="0" dirty="0">
                <a:solidFill>
                  <a:srgbClr val="000000"/>
                </a:solidFill>
              </a:rPr>
              <a:t>	these book.MASC.PL of.them are cost.FEM.SG one.FEM.SG of lira.FEM.SG </a:t>
            </a:r>
          </a:p>
          <a:p>
            <a:pPr marL="0" indent="0">
              <a:lnSpc>
                <a:spcPct val="100000"/>
              </a:lnSpc>
              <a:spcBef>
                <a:spcPts val="0"/>
              </a:spcBef>
              <a:buNone/>
            </a:pPr>
            <a:r>
              <a:rPr lang="en-US" sz="2400" b="0" i="0" u="none" strike="noStrike" baseline="0" dirty="0">
                <a:solidFill>
                  <a:srgbClr val="000000"/>
                </a:solidFill>
              </a:rPr>
              <a:t>	‘These books have cost one of them, lira.’ </a:t>
            </a:r>
            <a:endParaRPr lang="nl-NL" sz="2400" dirty="0"/>
          </a:p>
          <a:p>
            <a:pPr marL="0" indent="0">
              <a:buNone/>
            </a:pPr>
            <a:endParaRPr lang="nl-NL" sz="2400" b="0" i="0" u="none" strike="noStrike" baseline="0" dirty="0">
              <a:solidFill>
                <a:srgbClr val="000000"/>
              </a:solidFill>
            </a:endParaRPr>
          </a:p>
        </p:txBody>
      </p:sp>
      <p:sp>
        <p:nvSpPr>
          <p:cNvPr id="4" name="Slide Number Placeholder 3">
            <a:extLst>
              <a:ext uri="{FF2B5EF4-FFF2-40B4-BE49-F238E27FC236}">
                <a16:creationId xmlns:a16="http://schemas.microsoft.com/office/drawing/2014/main" id="{4361C177-13E7-45AF-B5A3-18209134856A}"/>
              </a:ext>
            </a:extLst>
          </p:cNvPr>
          <p:cNvSpPr>
            <a:spLocks noGrp="1"/>
          </p:cNvSpPr>
          <p:nvPr>
            <p:ph type="sldNum" sz="quarter" idx="12"/>
          </p:nvPr>
        </p:nvSpPr>
        <p:spPr/>
        <p:txBody>
          <a:bodyPr/>
          <a:lstStyle/>
          <a:p>
            <a:fld id="{8D2402C3-FE78-490C-B006-F40B7C6DB517}" type="slidenum">
              <a:rPr lang="nl-NL" smtClean="0"/>
              <a:t>12</a:t>
            </a:fld>
            <a:endParaRPr lang="nl-NL"/>
          </a:p>
        </p:txBody>
      </p:sp>
    </p:spTree>
    <p:extLst>
      <p:ext uri="{BB962C8B-B14F-4D97-AF65-F5344CB8AC3E}">
        <p14:creationId xmlns:p14="http://schemas.microsoft.com/office/powerpoint/2010/main" val="107447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D47CB-3019-4353-AB1B-B6CA131A6097}"/>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3F334E2C-2F12-4388-BB11-0D9330FB7B16}"/>
              </a:ext>
            </a:extLst>
          </p:cNvPr>
          <p:cNvSpPr>
            <a:spLocks noGrp="1"/>
          </p:cNvSpPr>
          <p:nvPr>
            <p:ph idx="1"/>
          </p:nvPr>
        </p:nvSpPr>
        <p:spPr/>
        <p:txBody>
          <a:bodyPr>
            <a:normAutofit/>
          </a:bodyPr>
          <a:lstStyle/>
          <a:p>
            <a:pPr marL="0" indent="0" algn="just">
              <a:lnSpc>
                <a:spcPct val="100000"/>
              </a:lnSpc>
              <a:spcBef>
                <a:spcPts val="0"/>
              </a:spcBef>
              <a:buNone/>
            </a:pPr>
            <a:r>
              <a:rPr lang="en-US" sz="2400" dirty="0">
                <a:effectLst/>
                <a:ea typeface="Calibri" panose="020F0502020204030204" pitchFamily="34" charset="0"/>
                <a:cs typeface="Times New Roman" panose="02020603050405020304" pitchFamily="18" charset="0"/>
              </a:rPr>
              <a:t>According to Bennis (1986), ER has to be used both with a direct object and with a quantified adverbial NP :</a:t>
            </a:r>
          </a:p>
          <a:p>
            <a:pPr marL="0" indent="0" algn="just">
              <a:lnSpc>
                <a:spcPct val="100000"/>
              </a:lnSpc>
              <a:spcBef>
                <a:spcPts val="0"/>
              </a:spcBef>
              <a:buNone/>
            </a:pPr>
            <a:endParaRPr lang="nl-NL" sz="2400" dirty="0">
              <a:effectLst/>
              <a:ea typeface="Calibri" panose="020F0502020204030204" pitchFamily="34" charset="0"/>
              <a:cs typeface="Times New Roman" panose="02020603050405020304" pitchFamily="18" charset="0"/>
            </a:endParaRPr>
          </a:p>
          <a:p>
            <a:pPr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(15)	a.	</a:t>
            </a:r>
            <a:r>
              <a:rPr lang="en-US" sz="2400" i="1" dirty="0" err="1">
                <a:effectLst/>
                <a:ea typeface="Calibri" panose="020F0502020204030204" pitchFamily="34" charset="0"/>
                <a:cs typeface="Times New Roman" panose="02020603050405020304" pitchFamily="18" charset="0"/>
              </a:rPr>
              <a:t>Hoeveel</a:t>
            </a:r>
            <a:r>
              <a:rPr lang="en-US" sz="2400" i="1" dirty="0">
                <a:effectLst/>
                <a:ea typeface="Calibri" panose="020F0502020204030204" pitchFamily="34" charset="0"/>
                <a:cs typeface="Times New Roman" panose="02020603050405020304" pitchFamily="18" charset="0"/>
              </a:rPr>
              <a:t>     </a:t>
            </a:r>
            <a:r>
              <a:rPr lang="en-US" sz="2400" i="1" dirty="0" err="1">
                <a:effectLst/>
                <a:ea typeface="Calibri" panose="020F0502020204030204" pitchFamily="34" charset="0"/>
                <a:cs typeface="Times New Roman" panose="02020603050405020304" pitchFamily="18" charset="0"/>
              </a:rPr>
              <a:t>heb</a:t>
            </a:r>
            <a:r>
              <a:rPr lang="en-US" sz="2400" i="1" dirty="0">
                <a:effectLst/>
                <a:ea typeface="Calibri" panose="020F0502020204030204" pitchFamily="34" charset="0"/>
                <a:cs typeface="Times New Roman" panose="02020603050405020304" pitchFamily="18" charset="0"/>
              </a:rPr>
              <a:t>    </a:t>
            </a:r>
            <a:r>
              <a:rPr lang="en-US" sz="2400" i="1" dirty="0" err="1">
                <a:effectLst/>
                <a:ea typeface="Calibri" panose="020F0502020204030204" pitchFamily="34" charset="0"/>
                <a:cs typeface="Times New Roman" panose="02020603050405020304" pitchFamily="18" charset="0"/>
              </a:rPr>
              <a:t>jij</a:t>
            </a:r>
            <a:r>
              <a:rPr lang="en-US" sz="2400" i="1" dirty="0">
                <a:effectLst/>
                <a:ea typeface="Calibri" panose="020F0502020204030204" pitchFamily="34" charset="0"/>
                <a:cs typeface="Times New Roman" panose="02020603050405020304" pitchFamily="18" charset="0"/>
              </a:rPr>
              <a:t>   *(</a:t>
            </a:r>
            <a:r>
              <a:rPr lang="en-US" sz="2400" b="1" i="1" dirty="0">
                <a:effectLst/>
                <a:ea typeface="Calibri" panose="020F0502020204030204" pitchFamily="34" charset="0"/>
                <a:cs typeface="Times New Roman" panose="02020603050405020304" pitchFamily="18" charset="0"/>
              </a:rPr>
              <a:t>ER</a:t>
            </a:r>
            <a:r>
              <a:rPr lang="en-US" sz="2400" i="1" dirty="0">
                <a:effectLst/>
                <a:ea typeface="Calibri" panose="020F0502020204030204" pitchFamily="34" charset="0"/>
                <a:cs typeface="Times New Roman" panose="02020603050405020304" pitchFamily="18" charset="0"/>
              </a:rPr>
              <a:t>)      </a:t>
            </a:r>
            <a:r>
              <a:rPr lang="en-US" sz="2400" i="1" dirty="0" err="1">
                <a:effectLst/>
                <a:ea typeface="Calibri" panose="020F0502020204030204" pitchFamily="34" charset="0"/>
                <a:cs typeface="Times New Roman" panose="02020603050405020304" pitchFamily="18" charset="0"/>
              </a:rPr>
              <a:t>gekocht</a:t>
            </a:r>
            <a:r>
              <a:rPr lang="en-US" sz="2400" i="1" dirty="0">
                <a:effectLst/>
                <a:ea typeface="Calibri" panose="020F0502020204030204" pitchFamily="34" charset="0"/>
                <a:cs typeface="Times New Roman" panose="02020603050405020304" pitchFamily="18" charset="0"/>
              </a:rPr>
              <a:t>?</a:t>
            </a:r>
            <a:endParaRPr lang="nl-NL" sz="2400" dirty="0">
              <a:effectLst/>
              <a:ea typeface="Calibri" panose="020F0502020204030204" pitchFamily="34" charset="0"/>
              <a:cs typeface="Times New Roman" panose="02020603050405020304" pitchFamily="18" charset="0"/>
            </a:endParaRPr>
          </a:p>
          <a:p>
            <a:pPr marL="89916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		how-many have you  </a:t>
            </a:r>
            <a:r>
              <a:rPr lang="en-US" sz="2400" cap="small" dirty="0" err="1">
                <a:effectLst/>
                <a:ea typeface="Calibri" panose="020F0502020204030204" pitchFamily="34" charset="0"/>
                <a:cs typeface="Times New Roman" panose="02020603050405020304" pitchFamily="18" charset="0"/>
              </a:rPr>
              <a:t>part.wk</a:t>
            </a:r>
            <a:r>
              <a:rPr lang="en-US" sz="2400" dirty="0">
                <a:effectLst/>
                <a:ea typeface="Calibri" panose="020F0502020204030204" pitchFamily="34" charset="0"/>
                <a:cs typeface="Times New Roman" panose="02020603050405020304" pitchFamily="18" charset="0"/>
              </a:rPr>
              <a:t> bought</a:t>
            </a:r>
            <a:endParaRPr lang="nl-NL" sz="2400" dirty="0">
              <a:effectLst/>
              <a:ea typeface="Calibri" panose="020F0502020204030204" pitchFamily="34" charset="0"/>
              <a:cs typeface="Times New Roman" panose="02020603050405020304" pitchFamily="18" charset="0"/>
            </a:endParaRPr>
          </a:p>
          <a:p>
            <a:pPr marL="89916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		‘Have many did you buy?’</a:t>
            </a:r>
            <a:endParaRPr lang="nl-NL" sz="2400" dirty="0">
              <a:effectLst/>
              <a:ea typeface="Calibri" panose="020F0502020204030204" pitchFamily="34" charset="0"/>
              <a:cs typeface="Times New Roman" panose="02020603050405020304" pitchFamily="18" charset="0"/>
            </a:endParaRPr>
          </a:p>
          <a:p>
            <a:pPr marL="450215" indent="0">
              <a:lnSpc>
                <a:spcPct val="100000"/>
              </a:lnSpc>
              <a:spcBef>
                <a:spcPts val="0"/>
              </a:spcBef>
              <a:buNone/>
            </a:pPr>
            <a:r>
              <a:rPr lang="nl-NL" sz="2400" dirty="0">
                <a:effectLst/>
                <a:ea typeface="Calibri" panose="020F0502020204030204" pitchFamily="34" charset="0"/>
                <a:cs typeface="Times New Roman" panose="02020603050405020304" pitchFamily="18" charset="0"/>
              </a:rPr>
              <a:t>	b.	</a:t>
            </a:r>
            <a:r>
              <a:rPr lang="nl-NL" sz="2400" i="1" dirty="0">
                <a:effectLst/>
                <a:ea typeface="Calibri" panose="020F0502020204030204" pitchFamily="34" charset="0"/>
                <a:cs typeface="Times New Roman" panose="02020603050405020304" pitchFamily="18" charset="0"/>
              </a:rPr>
              <a:t>Van die    vier  weken ben ik *(</a:t>
            </a:r>
            <a:r>
              <a:rPr lang="nl-NL" sz="2400" b="1" i="1" dirty="0">
                <a:effectLst/>
                <a:ea typeface="Calibri" panose="020F0502020204030204" pitchFamily="34" charset="0"/>
                <a:cs typeface="Times New Roman" panose="02020603050405020304" pitchFamily="18" charset="0"/>
              </a:rPr>
              <a:t>ER</a:t>
            </a:r>
            <a:r>
              <a:rPr lang="nl-NL" sz="2400" i="1" dirty="0">
                <a:effectLst/>
                <a:ea typeface="Calibri" panose="020F0502020204030204" pitchFamily="34" charset="0"/>
                <a:cs typeface="Times New Roman" panose="02020603050405020304" pitchFamily="18" charset="0"/>
              </a:rPr>
              <a:t>)       twee in Milaan gebleven</a:t>
            </a:r>
            <a:endParaRPr lang="nl-NL" sz="2400" dirty="0">
              <a:effectLst/>
              <a:ea typeface="Calibri" panose="020F0502020204030204" pitchFamily="34" charset="0"/>
              <a:cs typeface="Times New Roman" panose="02020603050405020304" pitchFamily="18" charset="0"/>
            </a:endParaRPr>
          </a:p>
          <a:p>
            <a:pPr marL="89916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		of    those four weeks am  I    </a:t>
            </a:r>
            <a:r>
              <a:rPr lang="en-US" sz="2400" cap="small" dirty="0" err="1">
                <a:effectLst/>
                <a:ea typeface="Calibri" panose="020F0502020204030204" pitchFamily="34" charset="0"/>
                <a:cs typeface="Times New Roman" panose="02020603050405020304" pitchFamily="18" charset="0"/>
              </a:rPr>
              <a:t>part.wk</a:t>
            </a:r>
            <a:r>
              <a:rPr lang="en-US" sz="2400" dirty="0">
                <a:effectLst/>
                <a:ea typeface="Calibri" panose="020F0502020204030204" pitchFamily="34" charset="0"/>
                <a:cs typeface="Times New Roman" panose="02020603050405020304" pitchFamily="18" charset="0"/>
              </a:rPr>
              <a:t> two  in Milano remained</a:t>
            </a:r>
            <a:endParaRPr lang="nl-NL" sz="2400" dirty="0">
              <a:effectLst/>
              <a:ea typeface="Calibri" panose="020F0502020204030204" pitchFamily="34" charset="0"/>
              <a:cs typeface="Times New Roman" panose="02020603050405020304" pitchFamily="18" charset="0"/>
            </a:endParaRPr>
          </a:p>
          <a:p>
            <a:pPr marL="89916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		‘Of those four weeks I remained two in Milan.’</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B8F04FD7-CED7-4C22-B7BE-AF4D8392768D}"/>
              </a:ext>
            </a:extLst>
          </p:cNvPr>
          <p:cNvSpPr>
            <a:spLocks noGrp="1"/>
          </p:cNvSpPr>
          <p:nvPr>
            <p:ph type="sldNum" sz="quarter" idx="12"/>
          </p:nvPr>
        </p:nvSpPr>
        <p:spPr/>
        <p:txBody>
          <a:bodyPr/>
          <a:lstStyle/>
          <a:p>
            <a:fld id="{8D2402C3-FE78-490C-B006-F40B7C6DB517}" type="slidenum">
              <a:rPr lang="nl-NL" smtClean="0"/>
              <a:t>13</a:t>
            </a:fld>
            <a:endParaRPr lang="nl-NL"/>
          </a:p>
        </p:txBody>
      </p:sp>
    </p:spTree>
    <p:extLst>
      <p:ext uri="{BB962C8B-B14F-4D97-AF65-F5344CB8AC3E}">
        <p14:creationId xmlns:p14="http://schemas.microsoft.com/office/powerpoint/2010/main" val="3641065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5F992-7FAE-4062-A480-46647CF26CCE}"/>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86C49C8F-1C72-44F4-B23F-0B8D09F4A682}"/>
              </a:ext>
            </a:extLst>
          </p:cNvPr>
          <p:cNvSpPr>
            <a:spLocks noGrp="1"/>
          </p:cNvSpPr>
          <p:nvPr>
            <p:ph idx="1"/>
          </p:nvPr>
        </p:nvSpPr>
        <p:spPr/>
        <p:txBody>
          <a:bodyPr/>
          <a:lstStyle/>
          <a:p>
            <a:pPr marL="0" indent="0">
              <a:lnSpc>
                <a:spcPct val="100000"/>
              </a:lnSpc>
              <a:spcBef>
                <a:spcPts val="0"/>
              </a:spcBef>
              <a:buNone/>
            </a:pPr>
            <a:r>
              <a:rPr lang="en-US" dirty="0">
                <a:ea typeface="Calibri" panose="020F0502020204030204" pitchFamily="34" charset="0"/>
                <a:cs typeface="Times New Roman" panose="02020603050405020304" pitchFamily="18" charset="0"/>
              </a:rPr>
              <a:t>Research questions:</a:t>
            </a:r>
          </a:p>
          <a:p>
            <a:pPr marL="0" indent="0">
              <a:lnSpc>
                <a:spcPct val="100000"/>
              </a:lnSpc>
              <a:spcBef>
                <a:spcPts val="0"/>
              </a:spcBef>
              <a:buNone/>
            </a:pPr>
            <a:endParaRPr lang="en-US" dirty="0">
              <a:ea typeface="Calibri" panose="020F0502020204030204" pitchFamily="34" charset="0"/>
              <a:cs typeface="Times New Roman" panose="02020603050405020304" pitchFamily="18" charset="0"/>
            </a:endParaRPr>
          </a:p>
          <a:p>
            <a:pPr>
              <a:lnSpc>
                <a:spcPct val="100000"/>
              </a:lnSpc>
              <a:spcBef>
                <a:spcPts val="0"/>
              </a:spcBef>
            </a:pPr>
            <a:r>
              <a:rPr lang="en-US" dirty="0">
                <a:effectLst/>
                <a:ea typeface="Calibri" panose="020F0502020204030204" pitchFamily="34" charset="0"/>
                <a:cs typeface="Times New Roman" panose="02020603050405020304" pitchFamily="18" charset="0"/>
              </a:rPr>
              <a:t>May extraction from quantified adverbial NPs be more acceptable than has generally been claimed in the literature, at least with some verbs?</a:t>
            </a:r>
          </a:p>
          <a:p>
            <a:pPr>
              <a:lnSpc>
                <a:spcPct val="100000"/>
              </a:lnSpc>
              <a:spcBef>
                <a:spcPts val="0"/>
              </a:spcBef>
            </a:pPr>
            <a:r>
              <a:rPr lang="en-US" dirty="0">
                <a:effectLst/>
                <a:ea typeface="Calibri" panose="020F0502020204030204" pitchFamily="34" charset="0"/>
                <a:cs typeface="Times New Roman" panose="02020603050405020304" pitchFamily="18" charset="0"/>
              </a:rPr>
              <a:t>Does a sentence like </a:t>
            </a:r>
            <a:r>
              <a:rPr lang="it-IT" dirty="0">
                <a:effectLst/>
                <a:ea typeface="Calibri" panose="020F0502020204030204" pitchFamily="34" charset="0"/>
                <a:cs typeface="Times New Roman" panose="02020603050405020304" pitchFamily="18" charset="0"/>
              </a:rPr>
              <a:t>*</a:t>
            </a:r>
            <a:r>
              <a:rPr lang="it-IT" i="1" dirty="0">
                <a:effectLst/>
                <a:ea typeface="Calibri" panose="020F0502020204030204" pitchFamily="34" charset="0"/>
                <a:cs typeface="Times New Roman" panose="02020603050405020304" pitchFamily="18" charset="0"/>
              </a:rPr>
              <a:t>Gianni NE è  rimasto  tre a Milano</a:t>
            </a:r>
            <a:r>
              <a:rPr lang="it-IT" i="1"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 become more acceptable if no periphrastic perfect is used, avoiding an agreement judgment?</a:t>
            </a:r>
            <a:endParaRPr lang="en-US" dirty="0">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3464FD1F-0D70-4BD3-B4A4-01582D6E9DC2}"/>
              </a:ext>
            </a:extLst>
          </p:cNvPr>
          <p:cNvSpPr>
            <a:spLocks noGrp="1"/>
          </p:cNvSpPr>
          <p:nvPr>
            <p:ph type="sldNum" sz="quarter" idx="12"/>
          </p:nvPr>
        </p:nvSpPr>
        <p:spPr/>
        <p:txBody>
          <a:bodyPr/>
          <a:lstStyle/>
          <a:p>
            <a:fld id="{8D2402C3-FE78-490C-B006-F40B7C6DB517}" type="slidenum">
              <a:rPr lang="nl-NL" smtClean="0"/>
              <a:t>14</a:t>
            </a:fld>
            <a:endParaRPr lang="nl-NL"/>
          </a:p>
        </p:txBody>
      </p:sp>
    </p:spTree>
    <p:extLst>
      <p:ext uri="{BB962C8B-B14F-4D97-AF65-F5344CB8AC3E}">
        <p14:creationId xmlns:p14="http://schemas.microsoft.com/office/powerpoint/2010/main" val="2990916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D2872-5A7D-4E0F-A1E2-45BCCCD96248}"/>
              </a:ext>
            </a:extLst>
          </p:cNvPr>
          <p:cNvSpPr>
            <a:spLocks noGrp="1"/>
          </p:cNvSpPr>
          <p:nvPr>
            <p:ph type="title"/>
          </p:nvPr>
        </p:nvSpPr>
        <p:spPr/>
        <p:txBody>
          <a:bodyPr/>
          <a:lstStyle/>
          <a:p>
            <a:pPr algn="ctr"/>
            <a:r>
              <a:rPr lang="nl-NL" dirty="0"/>
              <a:t>Methodology</a:t>
            </a:r>
          </a:p>
        </p:txBody>
      </p:sp>
      <p:sp>
        <p:nvSpPr>
          <p:cNvPr id="3" name="Content Placeholder 2">
            <a:extLst>
              <a:ext uri="{FF2B5EF4-FFF2-40B4-BE49-F238E27FC236}">
                <a16:creationId xmlns:a16="http://schemas.microsoft.com/office/drawing/2014/main" id="{7E706142-A01E-4E5B-B45D-98797A9168F3}"/>
              </a:ext>
            </a:extLst>
          </p:cNvPr>
          <p:cNvSpPr>
            <a:spLocks noGrp="1"/>
          </p:cNvSpPr>
          <p:nvPr>
            <p:ph idx="1"/>
          </p:nvPr>
        </p:nvSpPr>
        <p:spPr/>
        <p:txBody>
          <a:bodyPr>
            <a:normAutofit/>
          </a:bodyPr>
          <a:lstStyle/>
          <a:p>
            <a:pPr>
              <a:lnSpc>
                <a:spcPct val="100000"/>
              </a:lnSpc>
              <a:spcBef>
                <a:spcPts val="0"/>
              </a:spcBef>
            </a:pPr>
            <a:r>
              <a:rPr lang="en-US" dirty="0">
                <a:effectLst/>
                <a:ea typeface="Calibri" panose="020F0502020204030204" pitchFamily="34" charset="0"/>
                <a:cs typeface="Times New Roman" panose="02020603050405020304" pitchFamily="18" charset="0"/>
              </a:rPr>
              <a:t>A Grammaticality Judgment Task was submitted to native speakers of Italian and Dutch.</a:t>
            </a:r>
          </a:p>
          <a:p>
            <a:pPr>
              <a:lnSpc>
                <a:spcPct val="100000"/>
              </a:lnSpc>
              <a:spcBef>
                <a:spcPts val="0"/>
              </a:spcBef>
            </a:pPr>
            <a:r>
              <a:rPr lang="en-US" dirty="0">
                <a:ea typeface="Calibri" panose="020F0502020204030204" pitchFamily="34" charset="0"/>
                <a:cs typeface="Times New Roman" panose="02020603050405020304" pitchFamily="18" charset="0"/>
              </a:rPr>
              <a:t>Recruited by means of social media.</a:t>
            </a:r>
          </a:p>
          <a:p>
            <a:pPr>
              <a:lnSpc>
                <a:spcPct val="100000"/>
              </a:lnSpc>
              <a:spcBef>
                <a:spcPts val="0"/>
              </a:spcBef>
            </a:pPr>
            <a:r>
              <a:rPr lang="en-US" dirty="0">
                <a:effectLst/>
                <a:ea typeface="Calibri" panose="020F0502020204030204" pitchFamily="34" charset="0"/>
                <a:cs typeface="Times New Roman" panose="02020603050405020304" pitchFamily="18" charset="0"/>
              </a:rPr>
              <a:t>Google Forms.</a:t>
            </a:r>
          </a:p>
          <a:p>
            <a:pPr>
              <a:lnSpc>
                <a:spcPct val="100000"/>
              </a:lnSpc>
              <a:spcBef>
                <a:spcPts val="0"/>
              </a:spcBef>
            </a:pPr>
            <a:r>
              <a:rPr lang="en-US" dirty="0">
                <a:ea typeface="Calibri" panose="020F0502020204030204" pitchFamily="34" charset="0"/>
                <a:cs typeface="Times New Roman" panose="02020603050405020304" pitchFamily="18" charset="0"/>
              </a:rPr>
              <a:t>Correct - Incorrect</a:t>
            </a:r>
            <a:endParaRPr lang="en-US" dirty="0">
              <a:effectLst/>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dirty="0">
              <a:effectLst/>
              <a:ea typeface="Calibri" panose="020F0502020204030204" pitchFamily="34" charset="0"/>
              <a:cs typeface="Times New Roman" panose="02020603050405020304" pitchFamily="18" charset="0"/>
            </a:endParaRPr>
          </a:p>
          <a:p>
            <a:pPr>
              <a:lnSpc>
                <a:spcPct val="100000"/>
              </a:lnSpc>
              <a:spcBef>
                <a:spcPts val="0"/>
              </a:spcBef>
            </a:pPr>
            <a:r>
              <a:rPr lang="en-US" dirty="0">
                <a:ea typeface="Calibri" panose="020F0502020204030204" pitchFamily="34" charset="0"/>
                <a:cs typeface="Times New Roman" panose="02020603050405020304" pitchFamily="18" charset="0"/>
              </a:rPr>
              <a:t>For Italian: 23 native speakers, </a:t>
            </a:r>
            <a:r>
              <a:rPr lang="en-US" dirty="0">
                <a:effectLst/>
                <a:ea typeface="Calibri" panose="020F0502020204030204" pitchFamily="34" charset="0"/>
              </a:rPr>
              <a:t>90 sentences.</a:t>
            </a:r>
          </a:p>
          <a:p>
            <a:pPr>
              <a:lnSpc>
                <a:spcPct val="100000"/>
              </a:lnSpc>
              <a:spcBef>
                <a:spcPts val="0"/>
              </a:spcBef>
            </a:pPr>
            <a:r>
              <a:rPr lang="en-US" dirty="0">
                <a:ea typeface="Calibri" panose="020F0502020204030204" pitchFamily="34" charset="0"/>
                <a:cs typeface="Times New Roman" panose="02020603050405020304" pitchFamily="18" charset="0"/>
              </a:rPr>
              <a:t>For Dutch: 30 native speakers, 75 sentences.</a:t>
            </a:r>
          </a:p>
          <a:p>
            <a:pPr>
              <a:lnSpc>
                <a:spcPct val="100000"/>
              </a:lnSpc>
              <a:spcBef>
                <a:spcPts val="0"/>
              </a:spcBef>
            </a:pPr>
            <a:r>
              <a:rPr lang="en-US" dirty="0">
                <a:effectLst/>
                <a:ea typeface="Calibri" panose="020F0502020204030204" pitchFamily="34" charset="0"/>
                <a:cs typeface="Times New Roman" panose="02020603050405020304" pitchFamily="18" charset="0"/>
              </a:rPr>
              <a:t>Dutch post-hoc test: 28 native speakers, 28 sentences.</a:t>
            </a:r>
            <a:endParaRPr lang="nl-NL"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C63F919D-E7E2-4489-BA18-E0A25C5C3F98}"/>
              </a:ext>
            </a:extLst>
          </p:cNvPr>
          <p:cNvSpPr>
            <a:spLocks noGrp="1"/>
          </p:cNvSpPr>
          <p:nvPr>
            <p:ph type="sldNum" sz="quarter" idx="12"/>
          </p:nvPr>
        </p:nvSpPr>
        <p:spPr/>
        <p:txBody>
          <a:bodyPr/>
          <a:lstStyle/>
          <a:p>
            <a:fld id="{8D2402C3-FE78-490C-B006-F40B7C6DB517}" type="slidenum">
              <a:rPr lang="nl-NL" smtClean="0"/>
              <a:t>15</a:t>
            </a:fld>
            <a:endParaRPr lang="nl-NL"/>
          </a:p>
        </p:txBody>
      </p:sp>
    </p:spTree>
    <p:extLst>
      <p:ext uri="{BB962C8B-B14F-4D97-AF65-F5344CB8AC3E}">
        <p14:creationId xmlns:p14="http://schemas.microsoft.com/office/powerpoint/2010/main" val="575239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8701E-FB14-4E43-9813-311E2E99EC22}"/>
              </a:ext>
            </a:extLst>
          </p:cNvPr>
          <p:cNvSpPr>
            <a:spLocks noGrp="1"/>
          </p:cNvSpPr>
          <p:nvPr>
            <p:ph type="title"/>
          </p:nvPr>
        </p:nvSpPr>
        <p:spPr/>
        <p:txBody>
          <a:bodyPr/>
          <a:lstStyle/>
          <a:p>
            <a:pPr algn="ctr"/>
            <a:r>
              <a:rPr lang="nl-NL" dirty="0"/>
              <a:t>Results for Italian</a:t>
            </a:r>
          </a:p>
        </p:txBody>
      </p:sp>
      <p:sp>
        <p:nvSpPr>
          <p:cNvPr id="3" name="Content Placeholder 2">
            <a:extLst>
              <a:ext uri="{FF2B5EF4-FFF2-40B4-BE49-F238E27FC236}">
                <a16:creationId xmlns:a16="http://schemas.microsoft.com/office/drawing/2014/main" id="{254AE561-C69B-47A6-BF4A-ED6DC5C7A963}"/>
              </a:ext>
            </a:extLst>
          </p:cNvPr>
          <p:cNvSpPr>
            <a:spLocks noGrp="1"/>
          </p:cNvSpPr>
          <p:nvPr>
            <p:ph idx="1"/>
          </p:nvPr>
        </p:nvSpPr>
        <p:spPr/>
        <p:txBody>
          <a:bodyPr>
            <a:normAutofit/>
          </a:bodyPr>
          <a:lstStyle/>
          <a:p>
            <a:pPr marL="0" indent="0" algn="just">
              <a:lnSpc>
                <a:spcPct val="100000"/>
              </a:lnSpc>
              <a:spcBef>
                <a:spcPts val="0"/>
              </a:spcBef>
              <a:buNone/>
            </a:pPr>
            <a:r>
              <a:rPr lang="en-US" sz="2400" i="1" dirty="0">
                <a:effectLst/>
                <a:ea typeface="Calibri" panose="020F0502020204030204" pitchFamily="34" charset="0"/>
                <a:cs typeface="Times New Roman" panose="02020603050405020304" pitchFamily="18" charset="0"/>
              </a:rPr>
              <a:t>Intransitive verb with NE (coordinated sentences)</a:t>
            </a:r>
          </a:p>
          <a:p>
            <a:pPr marL="0" indent="0" algn="just">
              <a:lnSpc>
                <a:spcPct val="100000"/>
              </a:lnSpc>
              <a:spcBef>
                <a:spcPts val="0"/>
              </a:spcBef>
              <a:buNone/>
            </a:pP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400" dirty="0">
                <a:ea typeface="Times New Roman" panose="02020603050405020304" pitchFamily="18" charset="0"/>
                <a:cs typeface="Times New Roman" panose="02020603050405020304" pitchFamily="18" charset="0"/>
              </a:rPr>
              <a:t>(16</a:t>
            </a:r>
            <a:r>
              <a:rPr lang="it-IT" sz="2400" dirty="0">
                <a:effectLst/>
                <a:ea typeface="Times New Roman" panose="02020603050405020304" pitchFamily="18" charset="0"/>
                <a:cs typeface="Times New Roman" panose="02020603050405020304" pitchFamily="18" charset="0"/>
              </a:rPr>
              <a:t>)	</a:t>
            </a:r>
            <a:r>
              <a:rPr lang="it-IT" sz="2400" dirty="0">
                <a:effectLst/>
                <a:ea typeface="Calibri" panose="020F0502020204030204" pitchFamily="34" charset="0"/>
                <a:cs typeface="Times New Roman" panose="02020603050405020304" pitchFamily="18" charset="0"/>
              </a:rPr>
              <a:t>[</a:t>
            </a:r>
            <a:r>
              <a:rPr lang="it-IT" sz="2400" i="1" dirty="0">
                <a:effectLst/>
                <a:ea typeface="Calibri" panose="020F0502020204030204" pitchFamily="34" charset="0"/>
                <a:cs typeface="Times New Roman" panose="02020603050405020304" pitchFamily="18" charset="0"/>
              </a:rPr>
              <a:t>Rimarrò quattro giorni a Roma</a:t>
            </a:r>
            <a:r>
              <a:rPr lang="it-IT" sz="2400" dirty="0">
                <a:effectLst/>
                <a:ea typeface="Calibri" panose="020F0502020204030204" pitchFamily="34" charset="0"/>
                <a:cs typeface="Times New Roman" panose="02020603050405020304" pitchFamily="18" charset="0"/>
              </a:rPr>
              <a:t>] </a:t>
            </a:r>
            <a:r>
              <a:rPr lang="it-IT" sz="2400" i="1" dirty="0">
                <a:effectLst/>
                <a:ea typeface="Calibri" panose="020F0502020204030204" pitchFamily="34" charset="0"/>
                <a:cs typeface="Times New Roman" panose="02020603050405020304" pitchFamily="18" charset="0"/>
              </a:rPr>
              <a:t>e </a:t>
            </a:r>
            <a:r>
              <a:rPr lang="it-IT" sz="2400" b="1" i="1" dirty="0">
                <a:ea typeface="Calibri" panose="020F0502020204030204" pitchFamily="34" charset="0"/>
                <a:cs typeface="Times New Roman" panose="02020603050405020304" pitchFamily="18" charset="0"/>
              </a:rPr>
              <a:t>NE</a:t>
            </a:r>
            <a:r>
              <a:rPr lang="it-IT" sz="2400" i="1" dirty="0">
                <a:effectLst/>
                <a:ea typeface="Calibri" panose="020F0502020204030204" pitchFamily="34" charset="0"/>
                <a:cs typeface="Times New Roman" panose="02020603050405020304" pitchFamily="18" charset="0"/>
              </a:rPr>
              <a:t> rimarrò due a Napoli</a:t>
            </a:r>
            <a:r>
              <a:rPr lang="it-IT" sz="2400" dirty="0">
                <a:effectLst/>
                <a:ea typeface="Calibri" panose="020F0502020204030204" pitchFamily="34" charset="0"/>
                <a:cs typeface="Times New Roman" panose="02020603050405020304" pitchFamily="18" charset="0"/>
              </a:rPr>
              <a:t>. (65%)</a:t>
            </a:r>
          </a:p>
          <a:p>
            <a:pPr marL="0" indent="0">
              <a:lnSpc>
                <a:spcPct val="100000"/>
              </a:lnSpc>
              <a:spcBef>
                <a:spcPts val="0"/>
              </a:spcBef>
              <a:buNone/>
            </a:pPr>
            <a:r>
              <a:rPr lang="nl-NL" sz="2400" dirty="0">
                <a:effectLst/>
                <a:ea typeface="Calibri" panose="020F0502020204030204" pitchFamily="34" charset="0"/>
                <a:cs typeface="Times New Roman" panose="02020603050405020304" pitchFamily="18" charset="0"/>
              </a:rPr>
              <a:t>	‘I will stay four days in Rome and I will stay two in Naples.’</a:t>
            </a:r>
          </a:p>
          <a:p>
            <a:pPr marL="0" indent="0">
              <a:lnSpc>
                <a:spcPct val="100000"/>
              </a:lnSpc>
              <a:spcBef>
                <a:spcPts val="0"/>
              </a:spcBef>
              <a:buNone/>
            </a:pPr>
            <a:r>
              <a:rPr lang="en-US" sz="2400" dirty="0">
                <a:ea typeface="Calibri" panose="020F0502020204030204" pitchFamily="34" charset="0"/>
                <a:cs typeface="Times New Roman" panose="02020603050405020304" pitchFamily="18" charset="0"/>
              </a:rPr>
              <a:t>(17)</a:t>
            </a:r>
            <a:r>
              <a:rPr lang="en-US" sz="2400" dirty="0">
                <a:effectLst/>
                <a:ea typeface="Calibri" panose="020F0502020204030204" pitchFamily="34" charset="0"/>
                <a:cs typeface="Times New Roman" panose="02020603050405020304" pitchFamily="18" charset="0"/>
              </a:rPr>
              <a:t>	</a:t>
            </a:r>
            <a:r>
              <a:rPr lang="it-IT" sz="2400" dirty="0">
                <a:effectLst/>
                <a:ea typeface="Calibri" panose="020F0502020204030204" pitchFamily="34" charset="0"/>
                <a:cs typeface="Times New Roman" panose="02020603050405020304" pitchFamily="18" charset="0"/>
              </a:rPr>
              <a:t>[</a:t>
            </a:r>
            <a:r>
              <a:rPr lang="it-IT" sz="2400" i="1" dirty="0">
                <a:effectLst/>
                <a:ea typeface="Calibri" panose="020F0502020204030204" pitchFamily="34" charset="0"/>
                <a:cs typeface="Times New Roman" panose="02020603050405020304" pitchFamily="18" charset="0"/>
              </a:rPr>
              <a:t>Eva ha dormito otto ore,</a:t>
            </a:r>
            <a:r>
              <a:rPr lang="it-IT" sz="2400" dirty="0">
                <a:effectLst/>
                <a:ea typeface="Calibri" panose="020F0502020204030204" pitchFamily="34" charset="0"/>
                <a:cs typeface="Times New Roman" panose="02020603050405020304" pitchFamily="18" charset="0"/>
              </a:rPr>
              <a:t>] </a:t>
            </a:r>
            <a:r>
              <a:rPr lang="it-IT" sz="2400" i="1" dirty="0">
                <a:effectLst/>
                <a:ea typeface="Calibri" panose="020F0502020204030204" pitchFamily="34" charset="0"/>
                <a:cs typeface="Times New Roman" panose="02020603050405020304" pitchFamily="18" charset="0"/>
              </a:rPr>
              <a:t>ma Claudia </a:t>
            </a:r>
            <a:r>
              <a:rPr lang="it-IT" sz="2400" b="1" i="1" dirty="0">
                <a:ea typeface="Calibri" panose="020F0502020204030204" pitchFamily="34" charset="0"/>
                <a:cs typeface="Times New Roman" panose="02020603050405020304" pitchFamily="18" charset="0"/>
              </a:rPr>
              <a:t>NE</a:t>
            </a:r>
            <a:r>
              <a:rPr lang="it-IT" sz="2400" i="1" dirty="0">
                <a:effectLst/>
                <a:ea typeface="Calibri" panose="020F0502020204030204" pitchFamily="34" charset="0"/>
                <a:cs typeface="Times New Roman" panose="02020603050405020304" pitchFamily="18" charset="0"/>
              </a:rPr>
              <a:t> ha dormit</a:t>
            </a:r>
            <a:r>
              <a:rPr lang="it-IT" sz="2400" b="1" i="1" dirty="0">
                <a:effectLst/>
                <a:ea typeface="Calibri" panose="020F0502020204030204" pitchFamily="34" charset="0"/>
                <a:cs typeface="Times New Roman" panose="02020603050405020304" pitchFamily="18" charset="0"/>
              </a:rPr>
              <a:t>e</a:t>
            </a:r>
            <a:r>
              <a:rPr lang="it-IT" sz="2400" i="1" dirty="0">
                <a:effectLst/>
                <a:ea typeface="Calibri" panose="020F0502020204030204" pitchFamily="34" charset="0"/>
                <a:cs typeface="Times New Roman" panose="02020603050405020304" pitchFamily="18" charset="0"/>
              </a:rPr>
              <a:t> solo quattro</a:t>
            </a:r>
            <a:r>
              <a:rPr lang="it-IT" sz="2400" dirty="0">
                <a:effectLst/>
                <a:ea typeface="Calibri" panose="020F0502020204030204" pitchFamily="34" charset="0"/>
                <a:cs typeface="Times New Roman" panose="02020603050405020304" pitchFamily="18" charset="0"/>
              </a:rPr>
              <a:t>. (87%)</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	Eva has slept eight hours, but Claudia has slept only four.</a:t>
            </a:r>
          </a:p>
          <a:p>
            <a:pPr marL="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(18)	</a:t>
            </a:r>
            <a:r>
              <a:rPr lang="it-IT" sz="2400" dirty="0">
                <a:effectLst/>
                <a:ea typeface="Times New Roman" panose="02020603050405020304" pitchFamily="18" charset="0"/>
                <a:cs typeface="Times New Roman" panose="02020603050405020304" pitchFamily="18" charset="0"/>
              </a:rPr>
              <a:t>[</a:t>
            </a:r>
            <a:r>
              <a:rPr lang="it-IT" sz="2400" i="1" dirty="0">
                <a:effectLst/>
                <a:ea typeface="Times New Roman" panose="02020603050405020304" pitchFamily="18" charset="0"/>
                <a:cs typeface="Times New Roman" panose="02020603050405020304" pitchFamily="18" charset="0"/>
              </a:rPr>
              <a:t>Ieri ho nuotato due chilometri</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e oggi </a:t>
            </a:r>
            <a:r>
              <a:rPr lang="it-IT" sz="2400" b="1" i="1" dirty="0">
                <a:ea typeface="Times New Roman" panose="02020603050405020304" pitchFamily="18" charset="0"/>
                <a:cs typeface="Times New Roman" panose="02020603050405020304" pitchFamily="18" charset="0"/>
              </a:rPr>
              <a:t>NE</a:t>
            </a:r>
            <a:r>
              <a:rPr lang="it-IT" sz="2400" i="1" dirty="0">
                <a:effectLst/>
                <a:ea typeface="Times New Roman" panose="02020603050405020304" pitchFamily="18" charset="0"/>
                <a:cs typeface="Times New Roman" panose="02020603050405020304" pitchFamily="18" charset="0"/>
              </a:rPr>
              <a:t> ho nuotat</a:t>
            </a:r>
            <a:r>
              <a:rPr lang="it-IT" sz="2400" b="1" i="1" dirty="0">
                <a:effectLst/>
                <a:ea typeface="Times New Roman" panose="02020603050405020304" pitchFamily="18" charset="0"/>
                <a:cs typeface="Times New Roman" panose="02020603050405020304" pitchFamily="18" charset="0"/>
              </a:rPr>
              <a:t>o</a:t>
            </a:r>
            <a:r>
              <a:rPr lang="it-IT" sz="2400" i="1" dirty="0">
                <a:effectLst/>
                <a:ea typeface="Times New Roman" panose="02020603050405020304" pitchFamily="18" charset="0"/>
                <a:cs typeface="Times New Roman" panose="02020603050405020304" pitchFamily="18" charset="0"/>
              </a:rPr>
              <a:t> uno</a:t>
            </a:r>
            <a:r>
              <a:rPr lang="it-IT" sz="2400" dirty="0">
                <a:effectLst/>
                <a:ea typeface="Times New Roman" panose="02020603050405020304" pitchFamily="18" charset="0"/>
                <a:cs typeface="Times New Roman" panose="02020603050405020304" pitchFamily="18" charset="0"/>
              </a:rPr>
              <a:t>. (78%)</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nl-NL" sz="2400" dirty="0"/>
              <a:t>	‘Yesterday I have swum two kilometers and today I have swum one.’</a:t>
            </a:r>
          </a:p>
        </p:txBody>
      </p:sp>
      <p:sp>
        <p:nvSpPr>
          <p:cNvPr id="4" name="Slide Number Placeholder 3">
            <a:extLst>
              <a:ext uri="{FF2B5EF4-FFF2-40B4-BE49-F238E27FC236}">
                <a16:creationId xmlns:a16="http://schemas.microsoft.com/office/drawing/2014/main" id="{1550C0C0-118E-40BA-98AD-5DA101A397B1}"/>
              </a:ext>
            </a:extLst>
          </p:cNvPr>
          <p:cNvSpPr>
            <a:spLocks noGrp="1"/>
          </p:cNvSpPr>
          <p:nvPr>
            <p:ph type="sldNum" sz="quarter" idx="12"/>
          </p:nvPr>
        </p:nvSpPr>
        <p:spPr/>
        <p:txBody>
          <a:bodyPr/>
          <a:lstStyle/>
          <a:p>
            <a:fld id="{8D2402C3-FE78-490C-B006-F40B7C6DB517}" type="slidenum">
              <a:rPr lang="nl-NL" smtClean="0"/>
              <a:t>16</a:t>
            </a:fld>
            <a:endParaRPr lang="nl-NL"/>
          </a:p>
        </p:txBody>
      </p:sp>
    </p:spTree>
    <p:extLst>
      <p:ext uri="{BB962C8B-B14F-4D97-AF65-F5344CB8AC3E}">
        <p14:creationId xmlns:p14="http://schemas.microsoft.com/office/powerpoint/2010/main" val="2878786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468F8-40D3-4D72-BBF5-969E18730157}"/>
              </a:ext>
            </a:extLst>
          </p:cNvPr>
          <p:cNvSpPr>
            <a:spLocks noGrp="1"/>
          </p:cNvSpPr>
          <p:nvPr>
            <p:ph type="title"/>
          </p:nvPr>
        </p:nvSpPr>
        <p:spPr/>
        <p:txBody>
          <a:bodyPr/>
          <a:lstStyle/>
          <a:p>
            <a:pPr algn="ctr"/>
            <a:r>
              <a:rPr lang="nl-NL" dirty="0"/>
              <a:t>Results for Italian</a:t>
            </a:r>
          </a:p>
        </p:txBody>
      </p:sp>
      <p:sp>
        <p:nvSpPr>
          <p:cNvPr id="3" name="Content Placeholder 2">
            <a:extLst>
              <a:ext uri="{FF2B5EF4-FFF2-40B4-BE49-F238E27FC236}">
                <a16:creationId xmlns:a16="http://schemas.microsoft.com/office/drawing/2014/main" id="{879D46F3-0884-4A00-B59C-DFD0C349BDD1}"/>
              </a:ext>
            </a:extLst>
          </p:cNvPr>
          <p:cNvSpPr>
            <a:spLocks noGrp="1"/>
          </p:cNvSpPr>
          <p:nvPr>
            <p:ph idx="1"/>
          </p:nvPr>
        </p:nvSpPr>
        <p:spPr/>
        <p:txBody>
          <a:bodyPr/>
          <a:lstStyle/>
          <a:p>
            <a:pPr marL="0" indent="0" algn="just">
              <a:lnSpc>
                <a:spcPct val="100000"/>
              </a:lnSpc>
              <a:spcBef>
                <a:spcPts val="0"/>
              </a:spcBef>
              <a:buNone/>
            </a:pPr>
            <a:r>
              <a:rPr lang="en-US" sz="2400" i="1" dirty="0">
                <a:effectLst/>
                <a:ea typeface="Calibri" panose="020F0502020204030204" pitchFamily="34" charset="0"/>
                <a:cs typeface="Times New Roman" panose="02020603050405020304" pitchFamily="18" charset="0"/>
              </a:rPr>
              <a:t>Intransitive verb without NE (coordinated sentences)</a:t>
            </a:r>
          </a:p>
          <a:p>
            <a:pPr marL="0" indent="0" algn="just">
              <a:lnSpc>
                <a:spcPct val="100000"/>
              </a:lnSpc>
              <a:spcBef>
                <a:spcPts val="0"/>
              </a:spcBef>
              <a:buNone/>
            </a:pP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(19)	</a:t>
            </a:r>
            <a:r>
              <a:rPr lang="it-IT" sz="2400" dirty="0">
                <a:effectLst/>
                <a:ea typeface="Calibri" panose="020F0502020204030204" pitchFamily="34" charset="0"/>
                <a:cs typeface="Times New Roman" panose="02020603050405020304" pitchFamily="18" charset="0"/>
              </a:rPr>
              <a:t>[</a:t>
            </a:r>
            <a:r>
              <a:rPr lang="it-IT" sz="2400" i="1" dirty="0">
                <a:effectLst/>
                <a:ea typeface="Calibri" panose="020F0502020204030204" pitchFamily="34" charset="0"/>
                <a:cs typeface="Times New Roman" panose="02020603050405020304" pitchFamily="18" charset="0"/>
              </a:rPr>
              <a:t>Rimarrò quattro giorni a Roma</a:t>
            </a:r>
            <a:r>
              <a:rPr lang="it-IT" sz="2400" dirty="0">
                <a:effectLst/>
                <a:ea typeface="Calibri" panose="020F0502020204030204" pitchFamily="34" charset="0"/>
                <a:cs typeface="Times New Roman" panose="02020603050405020304" pitchFamily="18" charset="0"/>
              </a:rPr>
              <a:t>] </a:t>
            </a:r>
            <a:r>
              <a:rPr lang="it-IT" sz="2400" i="1" dirty="0">
                <a:effectLst/>
                <a:ea typeface="Calibri" panose="020F0502020204030204" pitchFamily="34" charset="0"/>
                <a:cs typeface="Times New Roman" panose="02020603050405020304" pitchFamily="18" charset="0"/>
              </a:rPr>
              <a:t>e rimarrò due a Napoli</a:t>
            </a:r>
            <a:r>
              <a:rPr lang="it-IT" sz="2400" dirty="0">
                <a:effectLst/>
                <a:ea typeface="Calibri" panose="020F0502020204030204" pitchFamily="34" charset="0"/>
                <a:cs typeface="Times New Roman" panose="02020603050405020304" pitchFamily="18" charset="0"/>
              </a:rPr>
              <a:t>. (26%)</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(20)	</a:t>
            </a:r>
            <a:r>
              <a:rPr lang="it-IT" sz="2400" dirty="0">
                <a:effectLst/>
                <a:ea typeface="Times New Roman" panose="02020603050405020304" pitchFamily="18" charset="0"/>
                <a:cs typeface="Times New Roman" panose="02020603050405020304" pitchFamily="18" charset="0"/>
              </a:rPr>
              <a:t>[</a:t>
            </a:r>
            <a:r>
              <a:rPr lang="it-IT" sz="2400" i="1" dirty="0">
                <a:effectLst/>
                <a:ea typeface="Times New Roman" panose="02020603050405020304" pitchFamily="18" charset="0"/>
                <a:cs typeface="Times New Roman" panose="02020603050405020304" pitchFamily="18" charset="0"/>
              </a:rPr>
              <a:t>Eva ha dormito otto ore</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ma Claudia ha dormito solo quattro</a:t>
            </a:r>
            <a:r>
              <a:rPr lang="it-IT" sz="2400" dirty="0">
                <a:effectLst/>
                <a:ea typeface="Times New Roman" panose="02020603050405020304" pitchFamily="18" charset="0"/>
                <a:cs typeface="Times New Roman" panose="02020603050405020304" pitchFamily="18" charset="0"/>
              </a:rPr>
              <a:t>. (13%)</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(21</a:t>
            </a:r>
            <a:r>
              <a:rPr lang="en-US" sz="2400" dirty="0">
                <a:ea typeface="Calibri" panose="020F0502020204030204" pitchFamily="34" charset="0"/>
                <a:cs typeface="Times New Roman" panose="02020603050405020304" pitchFamily="18" charset="0"/>
              </a:rPr>
              <a:t>)</a:t>
            </a:r>
            <a:r>
              <a:rPr lang="en-US" sz="2400" dirty="0">
                <a:effectLst/>
                <a:ea typeface="Calibri" panose="020F0502020204030204" pitchFamily="34" charset="0"/>
                <a:cs typeface="Times New Roman" panose="02020603050405020304" pitchFamily="18" charset="0"/>
              </a:rPr>
              <a:t>	</a:t>
            </a:r>
            <a:r>
              <a:rPr lang="it-IT" sz="2400" dirty="0">
                <a:effectLst/>
                <a:ea typeface="Times New Roman" panose="02020603050405020304" pitchFamily="18" charset="0"/>
                <a:cs typeface="Times New Roman" panose="02020603050405020304" pitchFamily="18" charset="0"/>
              </a:rPr>
              <a:t>[</a:t>
            </a:r>
            <a:r>
              <a:rPr lang="it-IT" sz="2400" i="1" dirty="0">
                <a:effectLst/>
                <a:ea typeface="Times New Roman" panose="02020603050405020304" pitchFamily="18" charset="0"/>
                <a:cs typeface="Times New Roman" panose="02020603050405020304" pitchFamily="18" charset="0"/>
              </a:rPr>
              <a:t>Ieri ho nuotato due chilometri</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e oggi ho nuotato uno</a:t>
            </a:r>
            <a:r>
              <a:rPr lang="it-IT" sz="2400" dirty="0">
                <a:effectLst/>
                <a:ea typeface="Times New Roman" panose="02020603050405020304" pitchFamily="18" charset="0"/>
                <a:cs typeface="Times New Roman" panose="02020603050405020304" pitchFamily="18" charset="0"/>
              </a:rPr>
              <a:t>. (4%)</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74607914-D84E-4364-8D45-F33D8B63F6A0}"/>
              </a:ext>
            </a:extLst>
          </p:cNvPr>
          <p:cNvSpPr>
            <a:spLocks noGrp="1"/>
          </p:cNvSpPr>
          <p:nvPr>
            <p:ph type="sldNum" sz="quarter" idx="12"/>
          </p:nvPr>
        </p:nvSpPr>
        <p:spPr/>
        <p:txBody>
          <a:bodyPr/>
          <a:lstStyle/>
          <a:p>
            <a:fld id="{8D2402C3-FE78-490C-B006-F40B7C6DB517}" type="slidenum">
              <a:rPr lang="nl-NL" smtClean="0"/>
              <a:t>17</a:t>
            </a:fld>
            <a:endParaRPr lang="nl-NL"/>
          </a:p>
        </p:txBody>
      </p:sp>
    </p:spTree>
    <p:extLst>
      <p:ext uri="{BB962C8B-B14F-4D97-AF65-F5344CB8AC3E}">
        <p14:creationId xmlns:p14="http://schemas.microsoft.com/office/powerpoint/2010/main" val="612910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E2692-B85F-4E0D-849D-E974D8DC513F}"/>
              </a:ext>
            </a:extLst>
          </p:cNvPr>
          <p:cNvSpPr>
            <a:spLocks noGrp="1"/>
          </p:cNvSpPr>
          <p:nvPr>
            <p:ph type="title"/>
          </p:nvPr>
        </p:nvSpPr>
        <p:spPr/>
        <p:txBody>
          <a:bodyPr/>
          <a:lstStyle/>
          <a:p>
            <a:pPr algn="ctr"/>
            <a:r>
              <a:rPr lang="nl-NL" dirty="0"/>
              <a:t>Results for Italian</a:t>
            </a:r>
          </a:p>
        </p:txBody>
      </p:sp>
      <p:sp>
        <p:nvSpPr>
          <p:cNvPr id="3" name="Content Placeholder 2">
            <a:extLst>
              <a:ext uri="{FF2B5EF4-FFF2-40B4-BE49-F238E27FC236}">
                <a16:creationId xmlns:a16="http://schemas.microsoft.com/office/drawing/2014/main" id="{1731E41C-82B2-49FF-89D5-8219C29549BA}"/>
              </a:ext>
            </a:extLst>
          </p:cNvPr>
          <p:cNvSpPr>
            <a:spLocks noGrp="1"/>
          </p:cNvSpPr>
          <p:nvPr>
            <p:ph idx="1"/>
          </p:nvPr>
        </p:nvSpPr>
        <p:spPr/>
        <p:txBody>
          <a:bodyPr/>
          <a:lstStyle/>
          <a:p>
            <a:pPr marL="0" indent="0" algn="just">
              <a:lnSpc>
                <a:spcPct val="100000"/>
              </a:lnSpc>
              <a:spcBef>
                <a:spcPts val="0"/>
              </a:spcBef>
              <a:buNone/>
            </a:pPr>
            <a:r>
              <a:rPr lang="en-US" sz="2400" i="1" dirty="0" err="1">
                <a:effectLst/>
                <a:ea typeface="Calibri" panose="020F0502020204030204" pitchFamily="34" charset="0"/>
                <a:cs typeface="Times New Roman" panose="02020603050405020304" pitchFamily="18" charset="0"/>
              </a:rPr>
              <a:t>Rimanere</a:t>
            </a:r>
            <a:r>
              <a:rPr lang="en-US" sz="2400" i="1" dirty="0">
                <a:effectLst/>
                <a:ea typeface="Calibri" panose="020F0502020204030204" pitchFamily="34" charset="0"/>
                <a:cs typeface="Times New Roman" panose="02020603050405020304" pitchFamily="18" charset="0"/>
              </a:rPr>
              <a:t> (non-coordinated sentences)</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sz="24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r>
              <a:rPr lang="en-US" sz="2400" dirty="0">
                <a:effectLst/>
                <a:ea typeface="Calibri" panose="020F0502020204030204" pitchFamily="34" charset="0"/>
                <a:cs typeface="Times New Roman" panose="02020603050405020304" pitchFamily="18" charset="0"/>
              </a:rPr>
              <a:t>(22</a:t>
            </a:r>
            <a:r>
              <a:rPr lang="en-US" sz="2400" dirty="0">
                <a:ea typeface="Calibri" panose="020F0502020204030204" pitchFamily="34" charset="0"/>
                <a:cs typeface="Times New Roman" panose="02020603050405020304" pitchFamily="18" charset="0"/>
              </a:rPr>
              <a:t>)</a:t>
            </a:r>
            <a:r>
              <a:rPr lang="en-US" sz="2400" dirty="0">
                <a:effectLst/>
                <a:ea typeface="Calibri" panose="020F0502020204030204" pitchFamily="34" charset="0"/>
                <a:cs typeface="Times New Roman" panose="02020603050405020304" pitchFamily="18" charset="0"/>
              </a:rPr>
              <a:t>	</a:t>
            </a:r>
            <a:r>
              <a:rPr lang="it-IT" sz="2400" dirty="0">
                <a:effectLst/>
                <a:ea typeface="Times New Roman" panose="02020603050405020304" pitchFamily="18" charset="0"/>
                <a:cs typeface="Times New Roman" panose="02020603050405020304" pitchFamily="18" charset="0"/>
              </a:rPr>
              <a:t>[</a:t>
            </a:r>
            <a:r>
              <a:rPr lang="it-IT" sz="2400" i="1" dirty="0">
                <a:effectLst/>
                <a:ea typeface="Times New Roman" panose="02020603050405020304" pitchFamily="18" charset="0"/>
                <a:cs typeface="Times New Roman" panose="02020603050405020304" pitchFamily="18" charset="0"/>
              </a:rPr>
              <a:t>Gianni è rimasto tre settimane a Milano</a:t>
            </a:r>
            <a:r>
              <a:rPr lang="it-IT" sz="2400" dirty="0">
                <a:effectLst/>
                <a:ea typeface="Times New Roman" panose="02020603050405020304" pitchFamily="18" charset="0"/>
                <a:cs typeface="Times New Roman" panose="02020603050405020304" pitchFamily="18" charset="0"/>
              </a:rPr>
              <a:t>] - </a:t>
            </a:r>
            <a:r>
              <a:rPr lang="it-IT" sz="2400" i="1" dirty="0">
                <a:effectLst/>
                <a:ea typeface="Times New Roman" panose="02020603050405020304" pitchFamily="18" charset="0"/>
                <a:cs typeface="Times New Roman" panose="02020603050405020304" pitchFamily="18" charset="0"/>
              </a:rPr>
              <a:t>Gianni </a:t>
            </a:r>
            <a:r>
              <a:rPr lang="it-IT" sz="2400" b="1" i="1" dirty="0">
                <a:effectLst/>
                <a:ea typeface="Times New Roman" panose="02020603050405020304" pitchFamily="18" charset="0"/>
                <a:cs typeface="Times New Roman" panose="02020603050405020304" pitchFamily="18" charset="0"/>
              </a:rPr>
              <a:t>NE</a:t>
            </a:r>
            <a:r>
              <a:rPr lang="it-IT" sz="2400" i="1" dirty="0">
                <a:effectLst/>
                <a:ea typeface="Times New Roman" panose="02020603050405020304" pitchFamily="18" charset="0"/>
                <a:cs typeface="Times New Roman" panose="02020603050405020304" pitchFamily="18" charset="0"/>
              </a:rPr>
              <a:t> è rimast</a:t>
            </a:r>
            <a:r>
              <a:rPr lang="it-IT" sz="2400" b="1" i="1" dirty="0">
                <a:effectLst/>
                <a:ea typeface="Times New Roman" panose="02020603050405020304" pitchFamily="18" charset="0"/>
                <a:cs typeface="Times New Roman" panose="02020603050405020304" pitchFamily="18" charset="0"/>
              </a:rPr>
              <a:t>o</a:t>
            </a:r>
            <a:r>
              <a:rPr lang="it-IT" sz="2400" i="1" dirty="0">
                <a:effectLst/>
                <a:ea typeface="Times New Roman" panose="02020603050405020304" pitchFamily="18" charset="0"/>
                <a:cs typeface="Times New Roman" panose="02020603050405020304" pitchFamily="18" charset="0"/>
              </a:rPr>
              <a:t> tre a Milano</a:t>
            </a:r>
            <a:r>
              <a:rPr lang="it-IT" sz="2400" dirty="0">
                <a:effectLst/>
                <a:ea typeface="Times New Roman" panose="02020603050405020304" pitchFamily="18" charset="0"/>
                <a:cs typeface="Times New Roman" panose="02020603050405020304" pitchFamily="18" charset="0"/>
              </a:rPr>
              <a:t>. (13%)</a:t>
            </a:r>
            <a:endParaRPr lang="nl-NL" sz="24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r>
              <a:rPr lang="it-IT" sz="2400" dirty="0">
                <a:effectLst/>
                <a:ea typeface="Calibri" panose="020F0502020204030204" pitchFamily="34" charset="0"/>
                <a:cs typeface="Times New Roman" panose="02020603050405020304" pitchFamily="18" charset="0"/>
              </a:rPr>
              <a:t>(23</a:t>
            </a:r>
            <a:r>
              <a:rPr lang="it-IT" sz="2400" dirty="0">
                <a:ea typeface="Calibri" panose="020F0502020204030204" pitchFamily="34" charset="0"/>
                <a:cs typeface="Times New Roman" panose="02020603050405020304" pitchFamily="18" charset="0"/>
              </a:rPr>
              <a:t>)</a:t>
            </a:r>
            <a:r>
              <a:rPr lang="it-IT" sz="2400" dirty="0">
                <a:effectLst/>
                <a:ea typeface="Calibri" panose="020F0502020204030204" pitchFamily="34" charset="0"/>
                <a:cs typeface="Times New Roman" panose="02020603050405020304" pitchFamily="18" charset="0"/>
              </a:rPr>
              <a:t>	</a:t>
            </a:r>
            <a:r>
              <a:rPr lang="it-IT" sz="2400" dirty="0">
                <a:effectLst/>
                <a:ea typeface="Times New Roman" panose="02020603050405020304" pitchFamily="18" charset="0"/>
                <a:cs typeface="Times New Roman" panose="02020603050405020304" pitchFamily="18" charset="0"/>
              </a:rPr>
              <a:t>[</a:t>
            </a:r>
            <a:r>
              <a:rPr lang="it-IT" sz="2400" i="1" dirty="0">
                <a:effectLst/>
                <a:ea typeface="Times New Roman" panose="02020603050405020304" pitchFamily="18" charset="0"/>
                <a:cs typeface="Times New Roman" panose="02020603050405020304" pitchFamily="18" charset="0"/>
              </a:rPr>
              <a:t>Gianni è rimasto tre settimane a Milano</a:t>
            </a:r>
            <a:r>
              <a:rPr lang="it-IT" sz="2400" dirty="0">
                <a:effectLst/>
                <a:ea typeface="Times New Roman" panose="02020603050405020304" pitchFamily="18" charset="0"/>
                <a:cs typeface="Times New Roman" panose="02020603050405020304" pitchFamily="18" charset="0"/>
              </a:rPr>
              <a:t>] - </a:t>
            </a:r>
            <a:r>
              <a:rPr lang="it-IT" sz="2400" i="1" dirty="0">
                <a:effectLst/>
                <a:ea typeface="Times New Roman" panose="02020603050405020304" pitchFamily="18" charset="0"/>
                <a:cs typeface="Times New Roman" panose="02020603050405020304" pitchFamily="18" charset="0"/>
              </a:rPr>
              <a:t>Gianni </a:t>
            </a:r>
            <a:r>
              <a:rPr lang="it-IT" sz="2400" b="1" i="1" dirty="0">
                <a:effectLst/>
                <a:ea typeface="Times New Roman" panose="02020603050405020304" pitchFamily="18" charset="0"/>
                <a:cs typeface="Times New Roman" panose="02020603050405020304" pitchFamily="18" charset="0"/>
              </a:rPr>
              <a:t>NE</a:t>
            </a:r>
            <a:r>
              <a:rPr lang="it-IT" sz="2400" i="1" dirty="0">
                <a:effectLst/>
                <a:ea typeface="Times New Roman" panose="02020603050405020304" pitchFamily="18" charset="0"/>
                <a:cs typeface="Times New Roman" panose="02020603050405020304" pitchFamily="18" charset="0"/>
              </a:rPr>
              <a:t> è rimast</a:t>
            </a:r>
            <a:r>
              <a:rPr lang="it-IT" sz="2400" b="1" i="1" dirty="0">
                <a:effectLst/>
                <a:ea typeface="Times New Roman" panose="02020603050405020304" pitchFamily="18" charset="0"/>
                <a:cs typeface="Times New Roman" panose="02020603050405020304" pitchFamily="18" charset="0"/>
              </a:rPr>
              <a:t>e</a:t>
            </a:r>
            <a:r>
              <a:rPr lang="it-IT" sz="2400" i="1" dirty="0">
                <a:effectLst/>
                <a:ea typeface="Times New Roman" panose="02020603050405020304" pitchFamily="18" charset="0"/>
                <a:cs typeface="Times New Roman" panose="02020603050405020304" pitchFamily="18" charset="0"/>
              </a:rPr>
              <a:t> tre a Milano</a:t>
            </a:r>
            <a:r>
              <a:rPr lang="it-IT" sz="2400" dirty="0">
                <a:effectLst/>
                <a:ea typeface="Times New Roman" panose="02020603050405020304" pitchFamily="18" charset="0"/>
                <a:cs typeface="Times New Roman" panose="02020603050405020304" pitchFamily="18" charset="0"/>
              </a:rPr>
              <a:t>. (26%)</a:t>
            </a:r>
            <a:endParaRPr lang="nl-NL" sz="24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r>
              <a:rPr lang="it-IT" sz="2400" dirty="0">
                <a:effectLst/>
                <a:ea typeface="Calibri" panose="020F0502020204030204" pitchFamily="34" charset="0"/>
                <a:cs typeface="Times New Roman" panose="02020603050405020304" pitchFamily="18" charset="0"/>
              </a:rPr>
              <a:t>(24</a:t>
            </a:r>
            <a:r>
              <a:rPr lang="it-IT" sz="2400" dirty="0">
                <a:ea typeface="Calibri" panose="020F0502020204030204" pitchFamily="34" charset="0"/>
                <a:cs typeface="Times New Roman" panose="02020603050405020304" pitchFamily="18" charset="0"/>
              </a:rPr>
              <a:t>)</a:t>
            </a:r>
            <a:r>
              <a:rPr lang="it-IT" sz="2400" dirty="0">
                <a:effectLst/>
                <a:ea typeface="Calibri" panose="020F0502020204030204" pitchFamily="34" charset="0"/>
                <a:cs typeface="Times New Roman" panose="02020603050405020304" pitchFamily="18" charset="0"/>
              </a:rPr>
              <a:t>	</a:t>
            </a:r>
            <a:r>
              <a:rPr lang="it-IT" sz="2400" dirty="0">
                <a:effectLst/>
                <a:ea typeface="Times New Roman" panose="02020603050405020304" pitchFamily="18" charset="0"/>
                <a:cs typeface="Times New Roman" panose="02020603050405020304" pitchFamily="18" charset="0"/>
              </a:rPr>
              <a:t>[</a:t>
            </a:r>
            <a:r>
              <a:rPr lang="it-IT" sz="2400" i="1" dirty="0">
                <a:effectLst/>
                <a:ea typeface="Times New Roman" panose="02020603050405020304" pitchFamily="18" charset="0"/>
                <a:cs typeface="Times New Roman" panose="02020603050405020304" pitchFamily="18" charset="0"/>
              </a:rPr>
              <a:t>Gianni è rimasto tre settimane a Milano</a:t>
            </a:r>
            <a:r>
              <a:rPr lang="it-IT" sz="2400" dirty="0">
                <a:effectLst/>
                <a:ea typeface="Times New Roman" panose="02020603050405020304" pitchFamily="18" charset="0"/>
                <a:cs typeface="Times New Roman" panose="02020603050405020304" pitchFamily="18" charset="0"/>
              </a:rPr>
              <a:t>] - </a:t>
            </a:r>
            <a:r>
              <a:rPr lang="it-IT" sz="2400" i="1" dirty="0">
                <a:effectLst/>
                <a:ea typeface="Times New Roman" panose="02020603050405020304" pitchFamily="18" charset="0"/>
                <a:cs typeface="Times New Roman" panose="02020603050405020304" pitchFamily="18" charset="0"/>
              </a:rPr>
              <a:t>Gianni è rimasto tre a Milano</a:t>
            </a:r>
            <a:r>
              <a:rPr lang="it-IT" sz="2400" dirty="0">
                <a:effectLst/>
                <a:ea typeface="Times New Roman" panose="02020603050405020304" pitchFamily="18" charset="0"/>
                <a:cs typeface="Times New Roman" panose="02020603050405020304" pitchFamily="18" charset="0"/>
              </a:rPr>
              <a:t>. (0%)</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A8F1AE5F-FE0F-45C4-A030-030CFD6546DA}"/>
              </a:ext>
            </a:extLst>
          </p:cNvPr>
          <p:cNvSpPr>
            <a:spLocks noGrp="1"/>
          </p:cNvSpPr>
          <p:nvPr>
            <p:ph type="sldNum" sz="quarter" idx="12"/>
          </p:nvPr>
        </p:nvSpPr>
        <p:spPr/>
        <p:txBody>
          <a:bodyPr/>
          <a:lstStyle/>
          <a:p>
            <a:fld id="{8D2402C3-FE78-490C-B006-F40B7C6DB517}" type="slidenum">
              <a:rPr lang="nl-NL" smtClean="0"/>
              <a:t>18</a:t>
            </a:fld>
            <a:endParaRPr lang="nl-NL"/>
          </a:p>
        </p:txBody>
      </p:sp>
    </p:spTree>
    <p:extLst>
      <p:ext uri="{BB962C8B-B14F-4D97-AF65-F5344CB8AC3E}">
        <p14:creationId xmlns:p14="http://schemas.microsoft.com/office/powerpoint/2010/main" val="964654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1FB1F-2C38-4114-B3D9-6249F7BFBAFF}"/>
              </a:ext>
            </a:extLst>
          </p:cNvPr>
          <p:cNvSpPr>
            <a:spLocks noGrp="1"/>
          </p:cNvSpPr>
          <p:nvPr>
            <p:ph type="title"/>
          </p:nvPr>
        </p:nvSpPr>
        <p:spPr/>
        <p:txBody>
          <a:bodyPr/>
          <a:lstStyle/>
          <a:p>
            <a:pPr algn="ctr"/>
            <a:r>
              <a:rPr lang="nl-NL" dirty="0"/>
              <a:t>Results for Dutch</a:t>
            </a:r>
          </a:p>
        </p:txBody>
      </p:sp>
      <p:sp>
        <p:nvSpPr>
          <p:cNvPr id="3" name="Content Placeholder 2">
            <a:extLst>
              <a:ext uri="{FF2B5EF4-FFF2-40B4-BE49-F238E27FC236}">
                <a16:creationId xmlns:a16="http://schemas.microsoft.com/office/drawing/2014/main" id="{0D63D6F3-9CD2-4955-8E3C-A0DC596EC59B}"/>
              </a:ext>
            </a:extLst>
          </p:cNvPr>
          <p:cNvSpPr>
            <a:spLocks noGrp="1"/>
          </p:cNvSpPr>
          <p:nvPr>
            <p:ph idx="1"/>
          </p:nvPr>
        </p:nvSpPr>
        <p:spPr/>
        <p:txBody>
          <a:bodyPr>
            <a:noAutofit/>
          </a:bodyPr>
          <a:lstStyle/>
          <a:p>
            <a:pPr marL="0" indent="0" algn="just">
              <a:lnSpc>
                <a:spcPct val="100000"/>
              </a:lnSpc>
              <a:spcBef>
                <a:spcPts val="0"/>
              </a:spcBef>
              <a:buNone/>
            </a:pPr>
            <a:r>
              <a:rPr lang="en-US" sz="2400" i="1" dirty="0">
                <a:effectLst/>
                <a:ea typeface="Calibri" panose="020F0502020204030204" pitchFamily="34" charset="0"/>
                <a:cs typeface="Times New Roman" panose="02020603050405020304" pitchFamily="18" charset="0"/>
              </a:rPr>
              <a:t>Intransitive verb with ER (coordinated sentences)</a:t>
            </a:r>
          </a:p>
          <a:p>
            <a:pPr marL="0" indent="0" algn="just">
              <a:lnSpc>
                <a:spcPct val="100000"/>
              </a:lnSpc>
              <a:spcBef>
                <a:spcPts val="0"/>
              </a:spcBef>
              <a:buNone/>
            </a:pP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(25</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Ik zal vier dagen in Rome blijven</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en ik zal </a:t>
            </a:r>
            <a:r>
              <a:rPr lang="it-IT" sz="2400" b="1" i="1" dirty="0">
                <a:ea typeface="Times New Roman" panose="02020603050405020304" pitchFamily="18" charset="0"/>
                <a:cs typeface="Times New Roman" panose="02020603050405020304" pitchFamily="18" charset="0"/>
              </a:rPr>
              <a:t>ER</a:t>
            </a:r>
            <a:r>
              <a:rPr lang="it-IT" sz="2400" i="1" dirty="0">
                <a:effectLst/>
                <a:ea typeface="Times New Roman" panose="02020603050405020304" pitchFamily="18" charset="0"/>
                <a:cs typeface="Times New Roman" panose="02020603050405020304" pitchFamily="18" charset="0"/>
              </a:rPr>
              <a:t> twee in Napels blijven</a:t>
            </a:r>
            <a:r>
              <a:rPr lang="it-IT" sz="2400" dirty="0">
                <a:effectLst/>
                <a:ea typeface="Times New Roman" panose="02020603050405020304" pitchFamily="18" charset="0"/>
                <a:cs typeface="Times New Roman" panose="02020603050405020304" pitchFamily="18" charset="0"/>
              </a:rPr>
              <a:t>. (83%)</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	</a:t>
            </a:r>
            <a:r>
              <a:rPr lang="nl-NL" sz="2400" dirty="0">
                <a:effectLst/>
                <a:ea typeface="Calibri" panose="020F0502020204030204" pitchFamily="34" charset="0"/>
                <a:cs typeface="Times New Roman" panose="02020603050405020304" pitchFamily="18" charset="0"/>
              </a:rPr>
              <a:t>‘I will stay four days in Rome and I will stay two in Naples.’</a:t>
            </a:r>
            <a:endParaRPr lang="it-IT" sz="2400" dirty="0">
              <a:effectLst/>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(26</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Iris heeft acht uur geslapen,</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maar Koen heeft </a:t>
            </a:r>
            <a:r>
              <a:rPr lang="it-IT" sz="2400" b="1" i="1" dirty="0">
                <a:ea typeface="Times New Roman" panose="02020603050405020304" pitchFamily="18" charset="0"/>
                <a:cs typeface="Times New Roman" panose="02020603050405020304" pitchFamily="18" charset="0"/>
              </a:rPr>
              <a:t>ER</a:t>
            </a:r>
            <a:r>
              <a:rPr lang="it-IT" sz="2400" i="1" dirty="0">
                <a:effectLst/>
                <a:ea typeface="Times New Roman" panose="02020603050405020304" pitchFamily="18" charset="0"/>
                <a:cs typeface="Times New Roman" panose="02020603050405020304" pitchFamily="18" charset="0"/>
              </a:rPr>
              <a:t> maar vier geslapen</a:t>
            </a:r>
            <a:r>
              <a:rPr lang="it-IT" sz="2400" dirty="0">
                <a:effectLst/>
                <a:ea typeface="Times New Roman" panose="02020603050405020304" pitchFamily="18" charset="0"/>
                <a:cs typeface="Times New Roman" panose="02020603050405020304" pitchFamily="18" charset="0"/>
              </a:rPr>
              <a:t>. (77%)</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Eva has slept eight hours, but Claudia has slept only four.</a:t>
            </a:r>
            <a:endParaRPr lang="it-IT" sz="2400" dirty="0">
              <a:effectLst/>
              <a:ea typeface="Times New Roman" panose="02020603050405020304" pitchFamily="18" charset="0"/>
              <a:cs typeface="Times New Roman" panose="02020603050405020304" pitchFamily="18" charset="0"/>
            </a:endParaRPr>
          </a:p>
          <a:p>
            <a:pPr marL="895350" indent="-89535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(27</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Gisteren heb ik één kilometer gezwommen</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en vandaag heb ik </a:t>
            </a:r>
            <a:r>
              <a:rPr lang="it-IT" sz="2400" b="1" i="1" dirty="0">
                <a:effectLst/>
                <a:ea typeface="Times New Roman" panose="02020603050405020304" pitchFamily="18" charset="0"/>
                <a:cs typeface="Times New Roman" panose="02020603050405020304" pitchFamily="18" charset="0"/>
              </a:rPr>
              <a:t>ER</a:t>
            </a:r>
            <a:r>
              <a:rPr lang="it-IT" sz="2400" i="1" dirty="0">
                <a:effectLst/>
                <a:ea typeface="Times New Roman" panose="02020603050405020304" pitchFamily="18" charset="0"/>
                <a:cs typeface="Times New Roman" panose="02020603050405020304" pitchFamily="18" charset="0"/>
              </a:rPr>
              <a:t> twee gezwommen</a:t>
            </a:r>
            <a:r>
              <a:rPr lang="it-IT" sz="2400" dirty="0">
                <a:effectLst/>
                <a:ea typeface="Times New Roman" panose="02020603050405020304" pitchFamily="18" charset="0"/>
                <a:cs typeface="Times New Roman" panose="02020603050405020304" pitchFamily="18" charset="0"/>
              </a:rPr>
              <a:t>. (93%)</a:t>
            </a:r>
            <a:endParaRPr lang="nl-NL" sz="24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r>
              <a:rPr lang="nl-NL" sz="2400" dirty="0"/>
              <a:t>	 ‘Yesterday I have swum two kilometers and today I have swum one.’</a:t>
            </a:r>
          </a:p>
        </p:txBody>
      </p:sp>
      <p:sp>
        <p:nvSpPr>
          <p:cNvPr id="4" name="Slide Number Placeholder 3">
            <a:extLst>
              <a:ext uri="{FF2B5EF4-FFF2-40B4-BE49-F238E27FC236}">
                <a16:creationId xmlns:a16="http://schemas.microsoft.com/office/drawing/2014/main" id="{794346FE-41AA-46DE-BD6C-6564BDB08E48}"/>
              </a:ext>
            </a:extLst>
          </p:cNvPr>
          <p:cNvSpPr>
            <a:spLocks noGrp="1"/>
          </p:cNvSpPr>
          <p:nvPr>
            <p:ph type="sldNum" sz="quarter" idx="12"/>
          </p:nvPr>
        </p:nvSpPr>
        <p:spPr/>
        <p:txBody>
          <a:bodyPr/>
          <a:lstStyle/>
          <a:p>
            <a:fld id="{8D2402C3-FE78-490C-B006-F40B7C6DB517}" type="slidenum">
              <a:rPr lang="nl-NL" smtClean="0"/>
              <a:t>19</a:t>
            </a:fld>
            <a:endParaRPr lang="nl-NL"/>
          </a:p>
        </p:txBody>
      </p:sp>
    </p:spTree>
    <p:extLst>
      <p:ext uri="{BB962C8B-B14F-4D97-AF65-F5344CB8AC3E}">
        <p14:creationId xmlns:p14="http://schemas.microsoft.com/office/powerpoint/2010/main" val="207403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D10D7-1ACF-4DCB-A1D8-C4F876CDD40A}"/>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10BA134D-9A29-4D8E-8530-6478F93B5D30}"/>
              </a:ext>
            </a:extLst>
          </p:cNvPr>
          <p:cNvSpPr>
            <a:spLocks noGrp="1"/>
          </p:cNvSpPr>
          <p:nvPr>
            <p:ph idx="1"/>
          </p:nvPr>
        </p:nvSpPr>
        <p:spPr/>
        <p:txBody>
          <a:bodyPr>
            <a:normAutofit fontScale="40000" lnSpcReduction="20000"/>
          </a:bodyPr>
          <a:lstStyle/>
          <a:p>
            <a:pPr marL="0" indent="0">
              <a:lnSpc>
                <a:spcPct val="120000"/>
              </a:lnSpc>
              <a:spcBef>
                <a:spcPts val="0"/>
              </a:spcBef>
              <a:buNone/>
            </a:pPr>
            <a:r>
              <a:rPr lang="nl-NL" sz="6000" dirty="0"/>
              <a:t>Partitive pronouns </a:t>
            </a:r>
            <a:r>
              <a:rPr lang="it-IT" sz="6000" dirty="0">
                <a:solidFill>
                  <a:srgbClr val="000000"/>
                </a:solidFill>
              </a:rPr>
              <a:t>(Giusti &amp; Sleeman, in press)</a:t>
            </a:r>
            <a:r>
              <a:rPr lang="nl-NL" sz="6000" dirty="0"/>
              <a:t>:</a:t>
            </a:r>
          </a:p>
          <a:p>
            <a:pPr indent="0" algn="just">
              <a:lnSpc>
                <a:spcPct val="120000"/>
              </a:lnSpc>
              <a:spcBef>
                <a:spcPts val="0"/>
              </a:spcBef>
              <a:buNone/>
            </a:pPr>
            <a:endParaRPr lang="nl-NL" sz="6000" dirty="0"/>
          </a:p>
          <a:p>
            <a:pPr indent="0" algn="just">
              <a:lnSpc>
                <a:spcPct val="120000"/>
              </a:lnSpc>
              <a:spcBef>
                <a:spcPts val="0"/>
              </a:spcBef>
              <a:buNone/>
            </a:pPr>
            <a:r>
              <a:rPr lang="nl-NL" sz="6000" dirty="0">
                <a:effectLst/>
                <a:ea typeface="Calibri" panose="020F0502020204030204" pitchFamily="34" charset="0"/>
                <a:cs typeface="Times New Roman" panose="02020603050405020304" pitchFamily="18" charset="0"/>
              </a:rPr>
              <a:t>(1)	</a:t>
            </a:r>
            <a:r>
              <a:rPr lang="nl-NL" sz="6000" i="1" dirty="0">
                <a:effectLst/>
                <a:ea typeface="Calibri" panose="020F0502020204030204" pitchFamily="34" charset="0"/>
                <a:cs typeface="Times New Roman" panose="02020603050405020304" pitchFamily="18" charset="0"/>
              </a:rPr>
              <a:t>Ik heb   drie  boeken</a:t>
            </a:r>
            <a:r>
              <a:rPr lang="nl-NL" sz="6000" dirty="0">
                <a:effectLst/>
                <a:ea typeface="Calibri" panose="020F0502020204030204" pitchFamily="34" charset="0"/>
                <a:cs typeface="Times New Roman" panose="02020603050405020304" pitchFamily="18" charset="0"/>
              </a:rPr>
              <a:t> </a:t>
            </a:r>
            <a:r>
              <a:rPr lang="en-US" sz="6000" dirty="0">
                <a:effectLst/>
                <a:ea typeface="Calibri" panose="020F0502020204030204" pitchFamily="34" charset="0"/>
                <a:cs typeface="Times New Roman" panose="02020603050405020304" pitchFamily="18" charset="0"/>
                <a:sym typeface="Wingdings" panose="05000000000000000000" pitchFamily="2" charset="2"/>
              </a:rPr>
              <a:t></a:t>
            </a:r>
            <a:r>
              <a:rPr lang="en-US" sz="6000" dirty="0">
                <a:effectLst/>
                <a:ea typeface="Calibri" panose="020F0502020204030204" pitchFamily="34" charset="0"/>
                <a:cs typeface="Times New Roman" panose="02020603050405020304" pitchFamily="18" charset="0"/>
              </a:rPr>
              <a:t> </a:t>
            </a:r>
            <a:r>
              <a:rPr lang="nl-NL" sz="6000" i="1" dirty="0">
                <a:effectLst/>
                <a:ea typeface="Calibri" panose="020F0502020204030204" pitchFamily="34" charset="0"/>
                <a:cs typeface="Times New Roman" panose="02020603050405020304" pitchFamily="18" charset="0"/>
              </a:rPr>
              <a:t>Ik heb   </a:t>
            </a:r>
            <a:r>
              <a:rPr lang="nl-NL" sz="6000" b="1" i="1" dirty="0">
                <a:effectLst/>
                <a:ea typeface="Calibri" panose="020F0502020204030204" pitchFamily="34" charset="0"/>
                <a:cs typeface="Times New Roman" panose="02020603050405020304" pitchFamily="18" charset="0"/>
              </a:rPr>
              <a:t>ER</a:t>
            </a:r>
            <a:r>
              <a:rPr lang="nl-NL" sz="6000" i="1" dirty="0">
                <a:effectLst/>
                <a:ea typeface="Calibri" panose="020F0502020204030204" pitchFamily="34" charset="0"/>
                <a:cs typeface="Times New Roman" panose="02020603050405020304" pitchFamily="18" charset="0"/>
              </a:rPr>
              <a:t>            drie</a:t>
            </a:r>
            <a:r>
              <a:rPr lang="nl-NL" sz="6000" dirty="0">
                <a:effectLst/>
                <a:ea typeface="Calibri" panose="020F0502020204030204" pitchFamily="34" charset="0"/>
                <a:cs typeface="Times New Roman" panose="02020603050405020304" pitchFamily="18" charset="0"/>
              </a:rPr>
              <a:t>.</a:t>
            </a:r>
          </a:p>
          <a:p>
            <a:pPr marL="0" indent="0" algn="just">
              <a:lnSpc>
                <a:spcPct val="120000"/>
              </a:lnSpc>
              <a:spcBef>
                <a:spcPts val="0"/>
              </a:spcBef>
              <a:buNone/>
            </a:pPr>
            <a:r>
              <a:rPr lang="nl-NL" sz="6000" dirty="0">
                <a:effectLst/>
                <a:ea typeface="Calibri" panose="020F0502020204030204" pitchFamily="34" charset="0"/>
                <a:cs typeface="Times New Roman" panose="02020603050405020304" pitchFamily="18" charset="0"/>
              </a:rPr>
              <a:t>	</a:t>
            </a:r>
            <a:r>
              <a:rPr lang="en-US" sz="6000" dirty="0">
                <a:effectLst/>
                <a:ea typeface="Calibri" panose="020F0502020204030204" pitchFamily="34" charset="0"/>
                <a:cs typeface="Times New Roman" panose="02020603050405020304" pitchFamily="18" charset="0"/>
              </a:rPr>
              <a:t>I   have three books       I   have </a:t>
            </a:r>
            <a:r>
              <a:rPr lang="en-US" sz="6000" cap="small" dirty="0" err="1">
                <a:effectLst/>
                <a:ea typeface="Calibri" panose="020F0502020204030204" pitchFamily="34" charset="0"/>
                <a:cs typeface="Times New Roman" panose="02020603050405020304" pitchFamily="18" charset="0"/>
              </a:rPr>
              <a:t>part.wk</a:t>
            </a:r>
            <a:r>
              <a:rPr lang="en-US" sz="6000" dirty="0">
                <a:effectLst/>
                <a:ea typeface="Calibri" panose="020F0502020204030204" pitchFamily="34" charset="0"/>
                <a:cs typeface="Times New Roman" panose="02020603050405020304" pitchFamily="18" charset="0"/>
              </a:rPr>
              <a:t> three</a:t>
            </a:r>
            <a:endParaRPr lang="nl-NL" sz="60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US" sz="6000" dirty="0">
                <a:effectLst/>
                <a:ea typeface="Calibri" panose="020F0502020204030204" pitchFamily="34" charset="0"/>
                <a:cs typeface="Times New Roman" panose="02020603050405020304" pitchFamily="18" charset="0"/>
              </a:rPr>
              <a:t>	‘I have three books. </a:t>
            </a:r>
            <a:r>
              <a:rPr lang="en-US" sz="6000" dirty="0">
                <a:effectLst/>
                <a:ea typeface="Calibri" panose="020F0502020204030204" pitchFamily="34" charset="0"/>
                <a:cs typeface="Times New Roman" panose="02020603050405020304" pitchFamily="18" charset="0"/>
                <a:sym typeface="Wingdings" panose="05000000000000000000" pitchFamily="2" charset="2"/>
              </a:rPr>
              <a:t></a:t>
            </a:r>
            <a:r>
              <a:rPr lang="en-US" sz="6000" dirty="0">
                <a:effectLst/>
                <a:ea typeface="Calibri" panose="020F0502020204030204" pitchFamily="34" charset="0"/>
                <a:cs typeface="Times New Roman" panose="02020603050405020304" pitchFamily="18" charset="0"/>
              </a:rPr>
              <a:t> I have three.’</a:t>
            </a:r>
            <a:endParaRPr lang="nl-NL" sz="60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it-IT" sz="6000" dirty="0">
                <a:effectLst/>
                <a:ea typeface="Calibri" panose="020F0502020204030204" pitchFamily="34" charset="0"/>
                <a:cs typeface="Times New Roman" panose="02020603050405020304" pitchFamily="18" charset="0"/>
              </a:rPr>
              <a:t>(2)	a.	</a:t>
            </a:r>
            <a:r>
              <a:rPr lang="it-IT" sz="6000" b="1" i="1" dirty="0">
                <a:effectLst/>
                <a:ea typeface="Calibri" panose="020F0502020204030204" pitchFamily="34" charset="0"/>
                <a:cs typeface="Times New Roman" panose="02020603050405020304" pitchFamily="18" charset="0"/>
              </a:rPr>
              <a:t>NE </a:t>
            </a:r>
            <a:r>
              <a:rPr lang="it-IT" sz="6000" i="1" dirty="0">
                <a:effectLst/>
                <a:ea typeface="Calibri" panose="020F0502020204030204" pitchFamily="34" charset="0"/>
                <a:cs typeface="Times New Roman" panose="02020603050405020304" pitchFamily="18" charset="0"/>
              </a:rPr>
              <a:t>         ho       tre</a:t>
            </a:r>
            <a:r>
              <a:rPr lang="it-IT" sz="6000" dirty="0">
                <a:effectLst/>
                <a:ea typeface="Calibri" panose="020F0502020204030204" pitchFamily="34" charset="0"/>
                <a:cs typeface="Times New Roman" panose="02020603050405020304" pitchFamily="18" charset="0"/>
              </a:rPr>
              <a:t>.</a:t>
            </a:r>
            <a:endParaRPr lang="nl-NL" sz="60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it-IT" sz="6000" dirty="0">
                <a:effectLst/>
                <a:ea typeface="Calibri" panose="020F0502020204030204" pitchFamily="34" charset="0"/>
                <a:cs typeface="Times New Roman" panose="02020603050405020304" pitchFamily="18" charset="0"/>
              </a:rPr>
              <a:t>		</a:t>
            </a:r>
            <a:r>
              <a:rPr lang="it-IT" sz="6000" cap="small" dirty="0">
                <a:effectLst/>
                <a:ea typeface="Calibri" panose="020F0502020204030204" pitchFamily="34" charset="0"/>
                <a:cs typeface="Times New Roman" panose="02020603050405020304" pitchFamily="18" charset="0"/>
              </a:rPr>
              <a:t>part.cl</a:t>
            </a:r>
            <a:r>
              <a:rPr lang="it-IT" sz="6000" dirty="0">
                <a:effectLst/>
                <a:ea typeface="Calibri" panose="020F0502020204030204" pitchFamily="34" charset="0"/>
                <a:cs typeface="Times New Roman" panose="02020603050405020304" pitchFamily="18" charset="0"/>
              </a:rPr>
              <a:t> I-have three</a:t>
            </a:r>
            <a:endParaRPr lang="nl-NL" sz="60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it-IT" sz="6000" dirty="0">
                <a:effectLst/>
                <a:ea typeface="Calibri" panose="020F0502020204030204" pitchFamily="34" charset="0"/>
                <a:cs typeface="Times New Roman" panose="02020603050405020304" pitchFamily="18" charset="0"/>
              </a:rPr>
              <a:t>		</a:t>
            </a:r>
            <a:r>
              <a:rPr lang="en-US" sz="6000" dirty="0">
                <a:effectLst/>
                <a:ea typeface="Calibri" panose="020F0502020204030204" pitchFamily="34" charset="0"/>
                <a:cs typeface="Times New Roman" panose="02020603050405020304" pitchFamily="18" charset="0"/>
              </a:rPr>
              <a:t>‘I have three.’</a:t>
            </a:r>
            <a:endParaRPr lang="nl-NL" sz="6000" dirty="0">
              <a:effectLst/>
              <a:ea typeface="Calibri" panose="020F0502020204030204" pitchFamily="34" charset="0"/>
              <a:cs typeface="Times New Roman" panose="02020603050405020304" pitchFamily="18" charset="0"/>
            </a:endParaRPr>
          </a:p>
          <a:p>
            <a:pPr marL="449580" indent="0" algn="just">
              <a:lnSpc>
                <a:spcPct val="120000"/>
              </a:lnSpc>
              <a:spcBef>
                <a:spcPts val="0"/>
              </a:spcBef>
              <a:buNone/>
            </a:pPr>
            <a:r>
              <a:rPr lang="en-US" sz="6000" dirty="0">
                <a:effectLst/>
                <a:ea typeface="Calibri" panose="020F0502020204030204" pitchFamily="34" charset="0"/>
                <a:cs typeface="Times New Roman" panose="02020603050405020304" pitchFamily="18" charset="0"/>
              </a:rPr>
              <a:t>	b.	</a:t>
            </a:r>
            <a:r>
              <a:rPr lang="en-US" sz="6000" i="1" dirty="0">
                <a:effectLst/>
                <a:ea typeface="Calibri" panose="020F0502020204030204" pitchFamily="34" charset="0"/>
                <a:cs typeface="Times New Roman" panose="02020603050405020304" pitchFamily="18" charset="0"/>
              </a:rPr>
              <a:t>Hai          libri?</a:t>
            </a:r>
            <a:r>
              <a:rPr lang="en-US" sz="6000" dirty="0">
                <a:effectLst/>
                <a:ea typeface="Calibri" panose="020F0502020204030204" pitchFamily="34" charset="0"/>
                <a:cs typeface="Times New Roman" panose="02020603050405020304" pitchFamily="18" charset="0"/>
              </a:rPr>
              <a:t> </a:t>
            </a:r>
            <a:r>
              <a:rPr lang="it-IT" sz="6000" dirty="0">
                <a:effectLst/>
                <a:ea typeface="Calibri" panose="020F0502020204030204" pitchFamily="34" charset="0"/>
                <a:cs typeface="Times New Roman" panose="02020603050405020304" pitchFamily="18" charset="0"/>
                <a:sym typeface="Wingdings" panose="05000000000000000000" pitchFamily="2" charset="2"/>
              </a:rPr>
              <a:t></a:t>
            </a:r>
            <a:r>
              <a:rPr lang="en-US" sz="6000" dirty="0">
                <a:effectLst/>
                <a:ea typeface="Calibri" panose="020F0502020204030204" pitchFamily="34" charset="0"/>
                <a:cs typeface="Times New Roman" panose="02020603050405020304" pitchFamily="18" charset="0"/>
              </a:rPr>
              <a:t>       </a:t>
            </a:r>
            <a:r>
              <a:rPr lang="en-US" sz="6000" i="1" dirty="0" err="1">
                <a:effectLst/>
                <a:ea typeface="Calibri" panose="020F0502020204030204" pitchFamily="34" charset="0"/>
                <a:cs typeface="Times New Roman" panose="02020603050405020304" pitchFamily="18" charset="0"/>
              </a:rPr>
              <a:t>Sí</a:t>
            </a:r>
            <a:r>
              <a:rPr lang="en-US" sz="6000" i="1" dirty="0">
                <a:effectLst/>
                <a:ea typeface="Calibri" panose="020F0502020204030204" pitchFamily="34" charset="0"/>
                <a:cs typeface="Times New Roman" panose="02020603050405020304" pitchFamily="18" charset="0"/>
              </a:rPr>
              <a:t>,</a:t>
            </a:r>
            <a:r>
              <a:rPr lang="en-US" sz="6000" dirty="0">
                <a:effectLst/>
                <a:ea typeface="Calibri" panose="020F0502020204030204" pitchFamily="34" charset="0"/>
                <a:cs typeface="Times New Roman" panose="02020603050405020304" pitchFamily="18" charset="0"/>
              </a:rPr>
              <a:t>     </a:t>
            </a:r>
            <a:r>
              <a:rPr lang="en-US" sz="6000" b="1" i="1" dirty="0">
                <a:effectLst/>
                <a:ea typeface="Calibri" panose="020F0502020204030204" pitchFamily="34" charset="0"/>
                <a:cs typeface="Times New Roman" panose="02020603050405020304" pitchFamily="18" charset="0"/>
              </a:rPr>
              <a:t>NE</a:t>
            </a:r>
            <a:r>
              <a:rPr lang="en-US" sz="6000" i="1" dirty="0">
                <a:effectLst/>
                <a:ea typeface="Calibri" panose="020F0502020204030204" pitchFamily="34" charset="0"/>
                <a:cs typeface="Times New Roman" panose="02020603050405020304" pitchFamily="18" charset="0"/>
              </a:rPr>
              <a:t>          ho</a:t>
            </a:r>
            <a:r>
              <a:rPr lang="en-US" sz="6000" dirty="0">
                <a:effectLst/>
                <a:ea typeface="Calibri" panose="020F0502020204030204" pitchFamily="34" charset="0"/>
                <a:cs typeface="Times New Roman" panose="02020603050405020304" pitchFamily="18" charset="0"/>
              </a:rPr>
              <a:t>.</a:t>
            </a:r>
            <a:endParaRPr lang="nl-NL" sz="60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US" sz="6000" dirty="0">
                <a:effectLst/>
                <a:ea typeface="Calibri" panose="020F0502020204030204" pitchFamily="34" charset="0"/>
                <a:cs typeface="Times New Roman" panose="02020603050405020304" pitchFamily="18" charset="0"/>
              </a:rPr>
              <a:t>		you-have books           yes    </a:t>
            </a:r>
            <a:r>
              <a:rPr lang="en-US" sz="6000" cap="small" dirty="0">
                <a:effectLst/>
                <a:ea typeface="Calibri" panose="020F0502020204030204" pitchFamily="34" charset="0"/>
                <a:cs typeface="Times New Roman" panose="02020603050405020304" pitchFamily="18" charset="0"/>
              </a:rPr>
              <a:t>part.cl</a:t>
            </a:r>
            <a:r>
              <a:rPr lang="en-US" sz="6000" dirty="0">
                <a:effectLst/>
                <a:ea typeface="Calibri" panose="020F0502020204030204" pitchFamily="34" charset="0"/>
                <a:cs typeface="Times New Roman" panose="02020603050405020304" pitchFamily="18" charset="0"/>
              </a:rPr>
              <a:t> I-have</a:t>
            </a:r>
            <a:endParaRPr lang="nl-NL" sz="60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US" sz="6000" dirty="0">
                <a:effectLst/>
                <a:ea typeface="Calibri" panose="020F0502020204030204" pitchFamily="34" charset="0"/>
                <a:cs typeface="Times New Roman" panose="02020603050405020304" pitchFamily="18" charset="0"/>
              </a:rPr>
              <a:t>		‘Do you have books? Yes, I have.’</a:t>
            </a:r>
            <a:endParaRPr lang="nl-NL" sz="60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F23395D1-CFDF-4847-A06B-35F65FE63231}"/>
              </a:ext>
            </a:extLst>
          </p:cNvPr>
          <p:cNvSpPr>
            <a:spLocks noGrp="1"/>
          </p:cNvSpPr>
          <p:nvPr>
            <p:ph type="sldNum" sz="quarter" idx="12"/>
          </p:nvPr>
        </p:nvSpPr>
        <p:spPr/>
        <p:txBody>
          <a:bodyPr/>
          <a:lstStyle/>
          <a:p>
            <a:fld id="{8D2402C3-FE78-490C-B006-F40B7C6DB517}" type="slidenum">
              <a:rPr lang="nl-NL" smtClean="0"/>
              <a:t>2</a:t>
            </a:fld>
            <a:endParaRPr lang="nl-NL"/>
          </a:p>
        </p:txBody>
      </p:sp>
    </p:spTree>
    <p:extLst>
      <p:ext uri="{BB962C8B-B14F-4D97-AF65-F5344CB8AC3E}">
        <p14:creationId xmlns:p14="http://schemas.microsoft.com/office/powerpoint/2010/main" val="3757089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1E72C-2716-4E9A-B71F-2FDD6DDDB4E0}"/>
              </a:ext>
            </a:extLst>
          </p:cNvPr>
          <p:cNvSpPr>
            <a:spLocks noGrp="1"/>
          </p:cNvSpPr>
          <p:nvPr>
            <p:ph type="title"/>
          </p:nvPr>
        </p:nvSpPr>
        <p:spPr/>
        <p:txBody>
          <a:bodyPr/>
          <a:lstStyle/>
          <a:p>
            <a:pPr algn="ctr"/>
            <a:r>
              <a:rPr lang="nl-NL" dirty="0"/>
              <a:t>Results for Dutch</a:t>
            </a:r>
          </a:p>
        </p:txBody>
      </p:sp>
      <p:sp>
        <p:nvSpPr>
          <p:cNvPr id="3" name="Content Placeholder 2">
            <a:extLst>
              <a:ext uri="{FF2B5EF4-FFF2-40B4-BE49-F238E27FC236}">
                <a16:creationId xmlns:a16="http://schemas.microsoft.com/office/drawing/2014/main" id="{86139746-876C-4960-A25F-E44049535BA4}"/>
              </a:ext>
            </a:extLst>
          </p:cNvPr>
          <p:cNvSpPr>
            <a:spLocks noGrp="1"/>
          </p:cNvSpPr>
          <p:nvPr>
            <p:ph idx="1"/>
          </p:nvPr>
        </p:nvSpPr>
        <p:spPr/>
        <p:txBody>
          <a:bodyPr/>
          <a:lstStyle/>
          <a:p>
            <a:pPr marL="0" indent="0" algn="just">
              <a:lnSpc>
                <a:spcPct val="100000"/>
              </a:lnSpc>
              <a:spcBef>
                <a:spcPts val="0"/>
              </a:spcBef>
              <a:buNone/>
            </a:pPr>
            <a:r>
              <a:rPr lang="en-US" sz="2400" i="1" dirty="0">
                <a:effectLst/>
                <a:ea typeface="Calibri" panose="020F0502020204030204" pitchFamily="34" charset="0"/>
                <a:cs typeface="Times New Roman" panose="02020603050405020304" pitchFamily="18" charset="0"/>
              </a:rPr>
              <a:t>Intransitive verb without ER (coordinated sentences)</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endParaRPr lang="it-IT" sz="2400" dirty="0">
              <a:effectLst/>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(28</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Ik zal vier dagen in Rome blijven</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en ik zal twee in Napels blijven</a:t>
            </a:r>
            <a:r>
              <a:rPr lang="it-IT" sz="2400" dirty="0">
                <a:effectLst/>
                <a:ea typeface="Times New Roman" panose="02020603050405020304" pitchFamily="18" charset="0"/>
                <a:cs typeface="Times New Roman" panose="02020603050405020304" pitchFamily="18" charset="0"/>
              </a:rPr>
              <a:t>. (20%)</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(29</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Iris heeft acht uur geslapen,</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maar Koen heeft maar vier geslapen</a:t>
            </a:r>
            <a:r>
              <a:rPr lang="it-IT" sz="2400" dirty="0">
                <a:effectLst/>
                <a:ea typeface="Times New Roman" panose="02020603050405020304" pitchFamily="18" charset="0"/>
                <a:cs typeface="Times New Roman" panose="02020603050405020304" pitchFamily="18" charset="0"/>
              </a:rPr>
              <a:t>. (30%)</a:t>
            </a:r>
            <a:endParaRPr lang="nl-NL" sz="24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(30</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Gisteren heb ik één kilometer gezwommen</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en vandaag heb ik twee gezwommen</a:t>
            </a:r>
            <a:r>
              <a:rPr lang="it-IT" sz="2400" dirty="0">
                <a:effectLst/>
                <a:ea typeface="Times New Roman" panose="02020603050405020304" pitchFamily="18" charset="0"/>
                <a:cs typeface="Times New Roman" panose="02020603050405020304" pitchFamily="18" charset="0"/>
              </a:rPr>
              <a:t>. (13%)</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D2F552B5-B66E-4CD8-BAC4-2014532907CC}"/>
              </a:ext>
            </a:extLst>
          </p:cNvPr>
          <p:cNvSpPr>
            <a:spLocks noGrp="1"/>
          </p:cNvSpPr>
          <p:nvPr>
            <p:ph type="sldNum" sz="quarter" idx="12"/>
          </p:nvPr>
        </p:nvSpPr>
        <p:spPr/>
        <p:txBody>
          <a:bodyPr/>
          <a:lstStyle/>
          <a:p>
            <a:fld id="{8D2402C3-FE78-490C-B006-F40B7C6DB517}" type="slidenum">
              <a:rPr lang="nl-NL" smtClean="0"/>
              <a:t>20</a:t>
            </a:fld>
            <a:endParaRPr lang="nl-NL"/>
          </a:p>
        </p:txBody>
      </p:sp>
    </p:spTree>
    <p:extLst>
      <p:ext uri="{BB962C8B-B14F-4D97-AF65-F5344CB8AC3E}">
        <p14:creationId xmlns:p14="http://schemas.microsoft.com/office/powerpoint/2010/main" val="295128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5BC87-BA1C-4B68-84AC-C7896B0C12F9}"/>
              </a:ext>
            </a:extLst>
          </p:cNvPr>
          <p:cNvSpPr>
            <a:spLocks noGrp="1"/>
          </p:cNvSpPr>
          <p:nvPr>
            <p:ph type="title"/>
          </p:nvPr>
        </p:nvSpPr>
        <p:spPr/>
        <p:txBody>
          <a:bodyPr/>
          <a:lstStyle/>
          <a:p>
            <a:pPr algn="ctr"/>
            <a:r>
              <a:rPr lang="nl-NL" dirty="0"/>
              <a:t>Results for Dutch</a:t>
            </a:r>
          </a:p>
        </p:txBody>
      </p:sp>
      <p:sp>
        <p:nvSpPr>
          <p:cNvPr id="3" name="Content Placeholder 2">
            <a:extLst>
              <a:ext uri="{FF2B5EF4-FFF2-40B4-BE49-F238E27FC236}">
                <a16:creationId xmlns:a16="http://schemas.microsoft.com/office/drawing/2014/main" id="{3C94EA01-C09F-41A6-8066-9F2FA07AAB59}"/>
              </a:ext>
            </a:extLst>
          </p:cNvPr>
          <p:cNvSpPr>
            <a:spLocks noGrp="1"/>
          </p:cNvSpPr>
          <p:nvPr>
            <p:ph idx="1"/>
          </p:nvPr>
        </p:nvSpPr>
        <p:spPr/>
        <p:txBody>
          <a:bodyPr/>
          <a:lstStyle/>
          <a:p>
            <a:pPr marL="0" indent="0" algn="just">
              <a:lnSpc>
                <a:spcPct val="100000"/>
              </a:lnSpc>
              <a:spcBef>
                <a:spcPts val="0"/>
              </a:spcBef>
              <a:buNone/>
            </a:pPr>
            <a:r>
              <a:rPr lang="en-US" sz="2400" i="1" dirty="0">
                <a:effectLst/>
                <a:ea typeface="Calibri" panose="020F0502020204030204" pitchFamily="34" charset="0"/>
                <a:cs typeface="Times New Roman" panose="02020603050405020304" pitchFamily="18" charset="0"/>
              </a:rPr>
              <a:t>Intransitive verb with ER (non-coordinated sentences) in post-hoc test</a:t>
            </a:r>
            <a:endParaRPr lang="nl-NL" sz="24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endParaRPr lang="it-IT" sz="2400" dirty="0">
              <a:ea typeface="Times New Roman" panose="02020603050405020304" pitchFamily="18" charset="0"/>
              <a:cs typeface="Times New Roman" panose="02020603050405020304" pitchFamily="18" charset="0"/>
            </a:endParaRPr>
          </a:p>
          <a:p>
            <a:pPr marL="895350" indent="-895350">
              <a:lnSpc>
                <a:spcPct val="100000"/>
              </a:lnSpc>
              <a:spcBef>
                <a:spcPts val="0"/>
              </a:spcBef>
              <a:buNone/>
            </a:pPr>
            <a:r>
              <a:rPr lang="it-IT" sz="2400" dirty="0">
                <a:ea typeface="Times New Roman" panose="02020603050405020304" pitchFamily="18" charset="0"/>
                <a:cs typeface="Times New Roman" panose="02020603050405020304" pitchFamily="18" charset="0"/>
              </a:rPr>
              <a:t>(31)</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Ik ben twee dagen in Spanje gebleven</a:t>
            </a:r>
            <a:r>
              <a:rPr lang="it-IT" sz="2400" dirty="0">
                <a:effectLst/>
                <a:ea typeface="Times New Roman" panose="02020603050405020304" pitchFamily="18" charset="0"/>
                <a:cs typeface="Times New Roman" panose="02020603050405020304" pitchFamily="18" charset="0"/>
              </a:rPr>
              <a:t>.] - </a:t>
            </a:r>
            <a:r>
              <a:rPr lang="it-IT" sz="2400" i="1" dirty="0">
                <a:effectLst/>
                <a:ea typeface="Times New Roman" panose="02020603050405020304" pitchFamily="18" charset="0"/>
                <a:cs typeface="Times New Roman" panose="02020603050405020304" pitchFamily="18" charset="0"/>
              </a:rPr>
              <a:t>Ik ben </a:t>
            </a:r>
            <a:r>
              <a:rPr lang="it-IT" sz="2400" b="1" i="1" dirty="0">
                <a:effectLst/>
                <a:ea typeface="Times New Roman" panose="02020603050405020304" pitchFamily="18" charset="0"/>
                <a:cs typeface="Times New Roman" panose="02020603050405020304" pitchFamily="18" charset="0"/>
              </a:rPr>
              <a:t>ER</a:t>
            </a:r>
            <a:r>
              <a:rPr lang="it-IT" sz="2400" i="1" dirty="0">
                <a:effectLst/>
                <a:ea typeface="Times New Roman" panose="02020603050405020304" pitchFamily="18" charset="0"/>
                <a:cs typeface="Times New Roman" panose="02020603050405020304" pitchFamily="18" charset="0"/>
              </a:rPr>
              <a:t> twee in Spanje gebleven</a:t>
            </a:r>
            <a:r>
              <a:rPr lang="it-IT" sz="2400" dirty="0">
                <a:effectLst/>
                <a:ea typeface="Times New Roman" panose="02020603050405020304" pitchFamily="18" charset="0"/>
                <a:cs typeface="Times New Roman" panose="02020603050405020304" pitchFamily="18" charset="0"/>
              </a:rPr>
              <a:t>. (68%)</a:t>
            </a:r>
            <a:endParaRPr lang="nl-NL" sz="24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(32</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Koen heeft maar vier uur geslapen</a:t>
            </a:r>
            <a:r>
              <a:rPr lang="it-IT" sz="2400" dirty="0">
                <a:effectLst/>
                <a:ea typeface="Times New Roman" panose="02020603050405020304" pitchFamily="18" charset="0"/>
                <a:cs typeface="Times New Roman" panose="02020603050405020304" pitchFamily="18" charset="0"/>
              </a:rPr>
              <a:t>] - </a:t>
            </a:r>
            <a:r>
              <a:rPr lang="it-IT" sz="2400" i="1" dirty="0">
                <a:effectLst/>
                <a:ea typeface="Times New Roman" panose="02020603050405020304" pitchFamily="18" charset="0"/>
                <a:cs typeface="Times New Roman" panose="02020603050405020304" pitchFamily="18" charset="0"/>
              </a:rPr>
              <a:t>Koen heeft </a:t>
            </a:r>
            <a:r>
              <a:rPr lang="it-IT" sz="2400" b="1" i="1" dirty="0">
                <a:effectLst/>
                <a:ea typeface="Times New Roman" panose="02020603050405020304" pitchFamily="18" charset="0"/>
                <a:cs typeface="Times New Roman" panose="02020603050405020304" pitchFamily="18" charset="0"/>
              </a:rPr>
              <a:t>ER</a:t>
            </a:r>
            <a:r>
              <a:rPr lang="it-IT" sz="2400" i="1" dirty="0">
                <a:effectLst/>
                <a:ea typeface="Times New Roman" panose="02020603050405020304" pitchFamily="18" charset="0"/>
                <a:cs typeface="Times New Roman" panose="02020603050405020304" pitchFamily="18" charset="0"/>
              </a:rPr>
              <a:t> maar vier geslapen</a:t>
            </a:r>
            <a:r>
              <a:rPr lang="it-IT" sz="2400" dirty="0">
                <a:effectLst/>
                <a:ea typeface="Times New Roman" panose="02020603050405020304" pitchFamily="18" charset="0"/>
                <a:cs typeface="Times New Roman" panose="02020603050405020304" pitchFamily="18" charset="0"/>
              </a:rPr>
              <a:t>. (46%)</a:t>
            </a:r>
            <a:endParaRPr lang="nl-NL"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400" dirty="0">
                <a:effectLst/>
                <a:ea typeface="Times New Roman" panose="02020603050405020304" pitchFamily="18" charset="0"/>
                <a:cs typeface="Times New Roman" panose="02020603050405020304" pitchFamily="18" charset="0"/>
              </a:rPr>
              <a:t>(33</a:t>
            </a:r>
            <a:r>
              <a:rPr lang="it-IT" sz="2400" dirty="0">
                <a:ea typeface="Times New Roman" panose="02020603050405020304" pitchFamily="18" charset="0"/>
                <a:cs typeface="Times New Roman" panose="02020603050405020304" pitchFamily="18" charset="0"/>
              </a:rPr>
              <a:t>)</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Ik heb twee kilometer gezwommen</a:t>
            </a:r>
            <a:r>
              <a:rPr lang="it-IT" sz="2400" dirty="0">
                <a:effectLst/>
                <a:ea typeface="Times New Roman" panose="02020603050405020304" pitchFamily="18" charset="0"/>
                <a:cs typeface="Times New Roman" panose="02020603050405020304" pitchFamily="18" charset="0"/>
              </a:rPr>
              <a:t>.] </a:t>
            </a:r>
            <a:r>
              <a:rPr lang="it-IT" sz="2400" i="1" dirty="0">
                <a:effectLst/>
                <a:ea typeface="Times New Roman" panose="02020603050405020304" pitchFamily="18" charset="0"/>
                <a:cs typeface="Times New Roman" panose="02020603050405020304" pitchFamily="18" charset="0"/>
              </a:rPr>
              <a:t>Ik heb </a:t>
            </a:r>
            <a:r>
              <a:rPr lang="it-IT" sz="2400" b="1" i="1" dirty="0">
                <a:effectLst/>
                <a:ea typeface="Times New Roman" panose="02020603050405020304" pitchFamily="18" charset="0"/>
                <a:cs typeface="Times New Roman" panose="02020603050405020304" pitchFamily="18" charset="0"/>
              </a:rPr>
              <a:t>ER</a:t>
            </a:r>
            <a:r>
              <a:rPr lang="it-IT" sz="2400" i="1" dirty="0">
                <a:effectLst/>
                <a:ea typeface="Times New Roman" panose="02020603050405020304" pitchFamily="18" charset="0"/>
                <a:cs typeface="Times New Roman" panose="02020603050405020304" pitchFamily="18" charset="0"/>
              </a:rPr>
              <a:t> twee gezwommen</a:t>
            </a:r>
            <a:r>
              <a:rPr lang="it-IT" sz="2400" dirty="0">
                <a:effectLst/>
                <a:ea typeface="Times New Roman" panose="02020603050405020304" pitchFamily="18" charset="0"/>
                <a:cs typeface="Times New Roman" panose="02020603050405020304" pitchFamily="18" charset="0"/>
              </a:rPr>
              <a:t>. (86%)</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85B161A3-498F-4B15-B454-575EF897435E}"/>
              </a:ext>
            </a:extLst>
          </p:cNvPr>
          <p:cNvSpPr>
            <a:spLocks noGrp="1"/>
          </p:cNvSpPr>
          <p:nvPr>
            <p:ph type="sldNum" sz="quarter" idx="12"/>
          </p:nvPr>
        </p:nvSpPr>
        <p:spPr/>
        <p:txBody>
          <a:bodyPr/>
          <a:lstStyle/>
          <a:p>
            <a:fld id="{8D2402C3-FE78-490C-B006-F40B7C6DB517}" type="slidenum">
              <a:rPr lang="nl-NL" smtClean="0"/>
              <a:t>21</a:t>
            </a:fld>
            <a:endParaRPr lang="nl-NL"/>
          </a:p>
        </p:txBody>
      </p:sp>
    </p:spTree>
    <p:extLst>
      <p:ext uri="{BB962C8B-B14F-4D97-AF65-F5344CB8AC3E}">
        <p14:creationId xmlns:p14="http://schemas.microsoft.com/office/powerpoint/2010/main" val="522658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E089-E2C6-4441-927D-4EDAB97F21B1}"/>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B9B27BE9-3D00-4CD8-9BFA-6D349745E9E2}"/>
              </a:ext>
            </a:extLst>
          </p:cNvPr>
          <p:cNvSpPr>
            <a:spLocks noGrp="1"/>
          </p:cNvSpPr>
          <p:nvPr>
            <p:ph idx="1"/>
          </p:nvPr>
        </p:nvSpPr>
        <p:spPr/>
        <p:txBody>
          <a:bodyPr/>
          <a:lstStyle/>
          <a:p>
            <a:pPr marL="0" indent="0">
              <a:lnSpc>
                <a:spcPct val="100000"/>
              </a:lnSpc>
              <a:spcBef>
                <a:spcPts val="0"/>
              </a:spcBef>
              <a:buNone/>
            </a:pPr>
            <a:r>
              <a:rPr lang="en-US" dirty="0">
                <a:effectLst/>
                <a:ea typeface="Calibri" panose="020F0502020204030204" pitchFamily="34" charset="0"/>
                <a:cs typeface="Times New Roman" panose="02020603050405020304" pitchFamily="18" charset="0"/>
              </a:rPr>
              <a:t>May extraction from quantified adverbial NPs be more acceptable than has generally been claimed in the literature, at least with some verbs?</a:t>
            </a:r>
          </a:p>
          <a:p>
            <a:pPr marL="0" indent="0">
              <a:lnSpc>
                <a:spcPct val="100000"/>
              </a:lnSpc>
              <a:spcBef>
                <a:spcPts val="0"/>
              </a:spcBef>
              <a:buNone/>
            </a:pPr>
            <a:endParaRPr lang="nl-NL" dirty="0"/>
          </a:p>
          <a:p>
            <a:pPr marL="0" indent="0">
              <a:lnSpc>
                <a:spcPct val="100000"/>
              </a:lnSpc>
              <a:spcBef>
                <a:spcPts val="0"/>
              </a:spcBef>
              <a:buNone/>
            </a:pPr>
            <a:r>
              <a:rPr lang="nl-NL" dirty="0"/>
              <a:t>Yes, both in Italian (77%) and in Dutch (</a:t>
            </a:r>
            <a:r>
              <a:rPr lang="en-US" dirty="0">
                <a:effectLst/>
                <a:ea typeface="Calibri" panose="020F0502020204030204" pitchFamily="34" charset="0"/>
              </a:rPr>
              <a:t>86% in the coordinated sentences and 67% in the non-coordinated sentences</a:t>
            </a:r>
            <a:r>
              <a:rPr lang="nl-NL" dirty="0"/>
              <a:t>).</a:t>
            </a:r>
          </a:p>
          <a:p>
            <a:pPr marL="0" indent="0">
              <a:buNone/>
            </a:pPr>
            <a:endParaRPr lang="nl-NL" sz="2400" dirty="0"/>
          </a:p>
          <a:p>
            <a:pPr marL="0" indent="0">
              <a:buNone/>
            </a:pPr>
            <a:endParaRPr lang="nl-NL" dirty="0"/>
          </a:p>
          <a:p>
            <a:pPr marL="0" indent="0">
              <a:buNone/>
            </a:pPr>
            <a:endParaRPr lang="nl-NL" dirty="0"/>
          </a:p>
        </p:txBody>
      </p:sp>
      <p:sp>
        <p:nvSpPr>
          <p:cNvPr id="4" name="Slide Number Placeholder 3">
            <a:extLst>
              <a:ext uri="{FF2B5EF4-FFF2-40B4-BE49-F238E27FC236}">
                <a16:creationId xmlns:a16="http://schemas.microsoft.com/office/drawing/2014/main" id="{7B8E4A23-4BDB-42B8-BE46-583657556CB7}"/>
              </a:ext>
            </a:extLst>
          </p:cNvPr>
          <p:cNvSpPr>
            <a:spLocks noGrp="1"/>
          </p:cNvSpPr>
          <p:nvPr>
            <p:ph type="sldNum" sz="quarter" idx="12"/>
          </p:nvPr>
        </p:nvSpPr>
        <p:spPr/>
        <p:txBody>
          <a:bodyPr/>
          <a:lstStyle/>
          <a:p>
            <a:fld id="{8D2402C3-FE78-490C-B006-F40B7C6DB517}" type="slidenum">
              <a:rPr lang="nl-NL" smtClean="0"/>
              <a:t>22</a:t>
            </a:fld>
            <a:endParaRPr lang="nl-NL"/>
          </a:p>
        </p:txBody>
      </p:sp>
    </p:spTree>
    <p:extLst>
      <p:ext uri="{BB962C8B-B14F-4D97-AF65-F5344CB8AC3E}">
        <p14:creationId xmlns:p14="http://schemas.microsoft.com/office/powerpoint/2010/main" val="3049389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8A45-8BE9-41C5-9433-7245360DD07A}"/>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E0B84C41-8EA8-4C76-AB1B-AD0586E54AEF}"/>
              </a:ext>
            </a:extLst>
          </p:cNvPr>
          <p:cNvSpPr>
            <a:spLocks noGrp="1"/>
          </p:cNvSpPr>
          <p:nvPr>
            <p:ph idx="1"/>
          </p:nvPr>
        </p:nvSpPr>
        <p:spPr/>
        <p:txBody>
          <a:bodyPr>
            <a:normAutofit fontScale="92500"/>
          </a:bodyPr>
          <a:lstStyle/>
          <a:p>
            <a:pPr marL="0" indent="0">
              <a:lnSpc>
                <a:spcPct val="100000"/>
              </a:lnSpc>
              <a:spcBef>
                <a:spcPts val="0"/>
              </a:spcBef>
              <a:buNone/>
            </a:pPr>
            <a:r>
              <a:rPr lang="en-US" sz="2600" dirty="0">
                <a:effectLst/>
                <a:ea typeface="Calibri" panose="020F0502020204030204" pitchFamily="34" charset="0"/>
                <a:cs typeface="Times New Roman" panose="02020603050405020304" pitchFamily="18" charset="0"/>
              </a:rPr>
              <a:t>Does a sentence like </a:t>
            </a:r>
            <a:r>
              <a:rPr lang="it-IT" sz="2600" dirty="0">
                <a:effectLst/>
                <a:ea typeface="Calibri" panose="020F0502020204030204" pitchFamily="34" charset="0"/>
                <a:cs typeface="Times New Roman" panose="02020603050405020304" pitchFamily="18" charset="0"/>
              </a:rPr>
              <a:t>*</a:t>
            </a:r>
            <a:r>
              <a:rPr lang="it-IT" sz="2600" i="1" dirty="0">
                <a:effectLst/>
                <a:ea typeface="Calibri" panose="020F0502020204030204" pitchFamily="34" charset="0"/>
                <a:cs typeface="Times New Roman" panose="02020603050405020304" pitchFamily="18" charset="0"/>
              </a:rPr>
              <a:t>Gianni NE è rimasto tre a  Milano</a:t>
            </a:r>
            <a:r>
              <a:rPr lang="it-IT" sz="2600" i="1" dirty="0">
                <a:ea typeface="Calibri" panose="020F0502020204030204" pitchFamily="34" charset="0"/>
                <a:cs typeface="Times New Roman" panose="02020603050405020304" pitchFamily="18" charset="0"/>
              </a:rPr>
              <a:t> </a:t>
            </a:r>
            <a:r>
              <a:rPr lang="en-US" sz="2600" dirty="0">
                <a:effectLst/>
                <a:ea typeface="Calibri" panose="020F0502020204030204" pitchFamily="34" charset="0"/>
                <a:cs typeface="Times New Roman" panose="02020603050405020304" pitchFamily="18" charset="0"/>
              </a:rPr>
              <a:t> become more acceptable if no periphrastic perfect is used, avoiding an agreement judgment?</a:t>
            </a:r>
          </a:p>
          <a:p>
            <a:pPr marL="0" indent="0">
              <a:lnSpc>
                <a:spcPct val="100000"/>
              </a:lnSpc>
              <a:spcBef>
                <a:spcPts val="0"/>
              </a:spcBef>
              <a:buNone/>
            </a:pPr>
            <a:endParaRPr lang="en-US" sz="2600" dirty="0">
              <a:ea typeface="Calibri" panose="020F0502020204030204" pitchFamily="34" charset="0"/>
              <a:cs typeface="Times New Roman" panose="02020603050405020304" pitchFamily="18" charset="0"/>
            </a:endParaRPr>
          </a:p>
          <a:p>
            <a:pPr marL="0" indent="0">
              <a:lnSpc>
                <a:spcPct val="100000"/>
              </a:lnSpc>
              <a:spcBef>
                <a:spcPts val="0"/>
              </a:spcBef>
              <a:buNone/>
            </a:pPr>
            <a:r>
              <a:rPr lang="it-IT" sz="2600" dirty="0">
                <a:ea typeface="Times New Roman" panose="02020603050405020304" pitchFamily="18" charset="0"/>
                <a:cs typeface="Times New Roman" panose="02020603050405020304" pitchFamily="18" charset="0"/>
              </a:rPr>
              <a:t>(34</a:t>
            </a:r>
            <a:r>
              <a:rPr lang="it-IT" sz="2600" dirty="0">
                <a:effectLst/>
                <a:ea typeface="Times New Roman" panose="02020603050405020304" pitchFamily="18" charset="0"/>
                <a:cs typeface="Times New Roman" panose="02020603050405020304" pitchFamily="18" charset="0"/>
              </a:rPr>
              <a:t>)	</a:t>
            </a:r>
            <a:r>
              <a:rPr lang="it-IT" sz="2600" dirty="0">
                <a:effectLst/>
                <a:ea typeface="Calibri" panose="020F0502020204030204" pitchFamily="34" charset="0"/>
                <a:cs typeface="Times New Roman" panose="02020603050405020304" pitchFamily="18" charset="0"/>
              </a:rPr>
              <a:t>[</a:t>
            </a:r>
            <a:r>
              <a:rPr lang="it-IT" sz="2600" i="1" dirty="0">
                <a:effectLst/>
                <a:ea typeface="Calibri" panose="020F0502020204030204" pitchFamily="34" charset="0"/>
                <a:cs typeface="Times New Roman" panose="02020603050405020304" pitchFamily="18" charset="0"/>
              </a:rPr>
              <a:t>Rimarrò quattro giorni a Roma</a:t>
            </a:r>
            <a:r>
              <a:rPr lang="it-IT" sz="2600" dirty="0">
                <a:effectLst/>
                <a:ea typeface="Calibri" panose="020F0502020204030204" pitchFamily="34" charset="0"/>
                <a:cs typeface="Times New Roman" panose="02020603050405020304" pitchFamily="18" charset="0"/>
              </a:rPr>
              <a:t>] </a:t>
            </a:r>
            <a:r>
              <a:rPr lang="it-IT" sz="2600" i="1" dirty="0">
                <a:effectLst/>
                <a:ea typeface="Calibri" panose="020F0502020204030204" pitchFamily="34" charset="0"/>
                <a:cs typeface="Times New Roman" panose="02020603050405020304" pitchFamily="18" charset="0"/>
              </a:rPr>
              <a:t>e </a:t>
            </a:r>
            <a:r>
              <a:rPr lang="it-IT" sz="2600" b="1" i="1" dirty="0">
                <a:ea typeface="Calibri" panose="020F0502020204030204" pitchFamily="34" charset="0"/>
                <a:cs typeface="Times New Roman" panose="02020603050405020304" pitchFamily="18" charset="0"/>
              </a:rPr>
              <a:t>NE</a:t>
            </a:r>
            <a:r>
              <a:rPr lang="it-IT" sz="2600" i="1" dirty="0">
                <a:effectLst/>
                <a:ea typeface="Calibri" panose="020F0502020204030204" pitchFamily="34" charset="0"/>
                <a:cs typeface="Times New Roman" panose="02020603050405020304" pitchFamily="18" charset="0"/>
              </a:rPr>
              <a:t> rimarrò due a Napoli</a:t>
            </a:r>
            <a:r>
              <a:rPr lang="it-IT" sz="2600" dirty="0">
                <a:effectLst/>
                <a:ea typeface="Calibri" panose="020F0502020204030204" pitchFamily="34" charset="0"/>
                <a:cs typeface="Times New Roman" panose="02020603050405020304" pitchFamily="18" charset="0"/>
              </a:rPr>
              <a:t>. (65%)</a:t>
            </a:r>
          </a:p>
          <a:p>
            <a:pPr marL="0" indent="0">
              <a:lnSpc>
                <a:spcPct val="100000"/>
              </a:lnSpc>
              <a:spcBef>
                <a:spcPts val="0"/>
              </a:spcBef>
              <a:buNone/>
            </a:pPr>
            <a:r>
              <a:rPr lang="nl-NL" sz="2600" dirty="0">
                <a:effectLst/>
                <a:ea typeface="Calibri" panose="020F0502020204030204" pitchFamily="34" charset="0"/>
                <a:cs typeface="Times New Roman" panose="02020603050405020304" pitchFamily="18" charset="0"/>
              </a:rPr>
              <a:t>	‘I will stay four days in Rome and I will stay two in Naples.’</a:t>
            </a:r>
          </a:p>
          <a:p>
            <a:pPr marL="895350" indent="-895350">
              <a:lnSpc>
                <a:spcPct val="100000"/>
              </a:lnSpc>
              <a:spcBef>
                <a:spcPts val="0"/>
              </a:spcBef>
              <a:buNone/>
            </a:pPr>
            <a:r>
              <a:rPr lang="en-US" sz="2600" dirty="0">
                <a:effectLst/>
                <a:ea typeface="Calibri" panose="020F0502020204030204" pitchFamily="34" charset="0"/>
                <a:cs typeface="Times New Roman" panose="02020603050405020304" pitchFamily="18" charset="0"/>
              </a:rPr>
              <a:t>(35</a:t>
            </a:r>
            <a:r>
              <a:rPr lang="en-US" sz="2600" dirty="0">
                <a:ea typeface="Calibri" panose="020F0502020204030204" pitchFamily="34" charset="0"/>
                <a:cs typeface="Times New Roman" panose="02020603050405020304" pitchFamily="18" charset="0"/>
              </a:rPr>
              <a:t>)</a:t>
            </a:r>
            <a:r>
              <a:rPr lang="en-US" sz="2600" dirty="0">
                <a:effectLst/>
                <a:ea typeface="Calibri" panose="020F0502020204030204" pitchFamily="34" charset="0"/>
                <a:cs typeface="Times New Roman" panose="02020603050405020304" pitchFamily="18" charset="0"/>
              </a:rPr>
              <a:t>	</a:t>
            </a:r>
            <a:r>
              <a:rPr lang="it-IT" sz="2600" dirty="0">
                <a:effectLst/>
                <a:ea typeface="Times New Roman" panose="02020603050405020304" pitchFamily="18" charset="0"/>
                <a:cs typeface="Times New Roman" panose="02020603050405020304" pitchFamily="18" charset="0"/>
              </a:rPr>
              <a:t>[</a:t>
            </a:r>
            <a:r>
              <a:rPr lang="it-IT" sz="2600" i="1" dirty="0">
                <a:effectLst/>
                <a:ea typeface="Times New Roman" panose="02020603050405020304" pitchFamily="18" charset="0"/>
                <a:cs typeface="Times New Roman" panose="02020603050405020304" pitchFamily="18" charset="0"/>
              </a:rPr>
              <a:t>Gianni è rimasto tre settimane a Milano</a:t>
            </a:r>
            <a:r>
              <a:rPr lang="it-IT" sz="2600" dirty="0">
                <a:effectLst/>
                <a:ea typeface="Times New Roman" panose="02020603050405020304" pitchFamily="18" charset="0"/>
                <a:cs typeface="Times New Roman" panose="02020603050405020304" pitchFamily="18" charset="0"/>
              </a:rPr>
              <a:t>] - </a:t>
            </a:r>
            <a:r>
              <a:rPr lang="it-IT" sz="2600" i="1" dirty="0">
                <a:effectLst/>
                <a:ea typeface="Times New Roman" panose="02020603050405020304" pitchFamily="18" charset="0"/>
                <a:cs typeface="Times New Roman" panose="02020603050405020304" pitchFamily="18" charset="0"/>
              </a:rPr>
              <a:t>Gianni </a:t>
            </a:r>
            <a:r>
              <a:rPr lang="it-IT" sz="2600" b="1" i="1" dirty="0">
                <a:effectLst/>
                <a:ea typeface="Times New Roman" panose="02020603050405020304" pitchFamily="18" charset="0"/>
                <a:cs typeface="Times New Roman" panose="02020603050405020304" pitchFamily="18" charset="0"/>
              </a:rPr>
              <a:t>NE</a:t>
            </a:r>
            <a:r>
              <a:rPr lang="it-IT" sz="2600" i="1" dirty="0">
                <a:effectLst/>
                <a:ea typeface="Times New Roman" panose="02020603050405020304" pitchFamily="18" charset="0"/>
                <a:cs typeface="Times New Roman" panose="02020603050405020304" pitchFamily="18" charset="0"/>
              </a:rPr>
              <a:t> è rimast</a:t>
            </a:r>
            <a:r>
              <a:rPr lang="it-IT" sz="2600" b="1" i="1" dirty="0">
                <a:effectLst/>
                <a:ea typeface="Times New Roman" panose="02020603050405020304" pitchFamily="18" charset="0"/>
                <a:cs typeface="Times New Roman" panose="02020603050405020304" pitchFamily="18" charset="0"/>
              </a:rPr>
              <a:t>o</a:t>
            </a:r>
            <a:r>
              <a:rPr lang="it-IT" sz="2600" i="1" dirty="0">
                <a:effectLst/>
                <a:ea typeface="Times New Roman" panose="02020603050405020304" pitchFamily="18" charset="0"/>
                <a:cs typeface="Times New Roman" panose="02020603050405020304" pitchFamily="18" charset="0"/>
              </a:rPr>
              <a:t> tre a Milano</a:t>
            </a:r>
            <a:r>
              <a:rPr lang="it-IT" sz="2600" dirty="0">
                <a:effectLst/>
                <a:ea typeface="Times New Roman" panose="02020603050405020304" pitchFamily="18" charset="0"/>
                <a:cs typeface="Times New Roman" panose="02020603050405020304" pitchFamily="18" charset="0"/>
              </a:rPr>
              <a:t>. (13%)</a:t>
            </a:r>
            <a:endParaRPr lang="nl-NL" sz="2600" dirty="0">
              <a:effectLst/>
              <a:ea typeface="Calibri" panose="020F0502020204030204" pitchFamily="34" charset="0"/>
              <a:cs typeface="Times New Roman" panose="02020603050405020304" pitchFamily="18" charset="0"/>
            </a:endParaRPr>
          </a:p>
          <a:p>
            <a:pPr marL="895350" indent="-895350">
              <a:lnSpc>
                <a:spcPct val="100000"/>
              </a:lnSpc>
              <a:spcBef>
                <a:spcPts val="0"/>
              </a:spcBef>
              <a:buNone/>
            </a:pPr>
            <a:r>
              <a:rPr lang="it-IT" sz="2600" dirty="0">
                <a:ea typeface="Times New Roman" panose="02020603050405020304" pitchFamily="18" charset="0"/>
                <a:cs typeface="Times New Roman" panose="02020603050405020304" pitchFamily="18" charset="0"/>
              </a:rPr>
              <a:t>(36)	</a:t>
            </a:r>
            <a:r>
              <a:rPr lang="it-IT" sz="2600" dirty="0">
                <a:effectLst/>
                <a:ea typeface="Times New Roman" panose="02020603050405020304" pitchFamily="18" charset="0"/>
                <a:cs typeface="Times New Roman" panose="02020603050405020304" pitchFamily="18" charset="0"/>
              </a:rPr>
              <a:t>[</a:t>
            </a:r>
            <a:r>
              <a:rPr lang="it-IT" sz="2600" i="1" dirty="0">
                <a:effectLst/>
                <a:ea typeface="Times New Roman" panose="02020603050405020304" pitchFamily="18" charset="0"/>
                <a:cs typeface="Times New Roman" panose="02020603050405020304" pitchFamily="18" charset="0"/>
              </a:rPr>
              <a:t>Gianni è rimasto tre settimane a Milano</a:t>
            </a:r>
            <a:r>
              <a:rPr lang="it-IT" sz="2600" dirty="0">
                <a:effectLst/>
                <a:ea typeface="Times New Roman" panose="02020603050405020304" pitchFamily="18" charset="0"/>
                <a:cs typeface="Times New Roman" panose="02020603050405020304" pitchFamily="18" charset="0"/>
              </a:rPr>
              <a:t>] - </a:t>
            </a:r>
            <a:r>
              <a:rPr lang="it-IT" sz="2600" i="1" dirty="0">
                <a:effectLst/>
                <a:ea typeface="Times New Roman" panose="02020603050405020304" pitchFamily="18" charset="0"/>
                <a:cs typeface="Times New Roman" panose="02020603050405020304" pitchFamily="18" charset="0"/>
              </a:rPr>
              <a:t>Gianni </a:t>
            </a:r>
            <a:r>
              <a:rPr lang="it-IT" sz="2600" b="1" i="1" dirty="0">
                <a:effectLst/>
                <a:ea typeface="Times New Roman" panose="02020603050405020304" pitchFamily="18" charset="0"/>
                <a:cs typeface="Times New Roman" panose="02020603050405020304" pitchFamily="18" charset="0"/>
              </a:rPr>
              <a:t>NE</a:t>
            </a:r>
            <a:r>
              <a:rPr lang="it-IT" sz="2600" i="1" dirty="0">
                <a:effectLst/>
                <a:ea typeface="Times New Roman" panose="02020603050405020304" pitchFamily="18" charset="0"/>
                <a:cs typeface="Times New Roman" panose="02020603050405020304" pitchFamily="18" charset="0"/>
              </a:rPr>
              <a:t> è rimast</a:t>
            </a:r>
            <a:r>
              <a:rPr lang="it-IT" sz="2600" b="1" i="1" dirty="0">
                <a:effectLst/>
                <a:ea typeface="Times New Roman" panose="02020603050405020304" pitchFamily="18" charset="0"/>
                <a:cs typeface="Times New Roman" panose="02020603050405020304" pitchFamily="18" charset="0"/>
              </a:rPr>
              <a:t>e</a:t>
            </a:r>
            <a:r>
              <a:rPr lang="it-IT" sz="2600" i="1" dirty="0">
                <a:effectLst/>
                <a:ea typeface="Times New Roman" panose="02020603050405020304" pitchFamily="18" charset="0"/>
                <a:cs typeface="Times New Roman" panose="02020603050405020304" pitchFamily="18" charset="0"/>
              </a:rPr>
              <a:t> tre a Milano</a:t>
            </a:r>
            <a:r>
              <a:rPr lang="it-IT" sz="2600" dirty="0">
                <a:effectLst/>
                <a:ea typeface="Times New Roman" panose="02020603050405020304" pitchFamily="18" charset="0"/>
                <a:cs typeface="Times New Roman" panose="02020603050405020304" pitchFamily="18" charset="0"/>
              </a:rPr>
              <a:t>. (26%)</a:t>
            </a:r>
          </a:p>
          <a:p>
            <a:pPr marL="0" indent="0">
              <a:lnSpc>
                <a:spcPct val="100000"/>
              </a:lnSpc>
              <a:spcBef>
                <a:spcPts val="0"/>
              </a:spcBef>
              <a:buNone/>
            </a:pPr>
            <a:r>
              <a:rPr lang="en-US" sz="2600" dirty="0">
                <a:ea typeface="Calibri" panose="020F0502020204030204" pitchFamily="34" charset="0"/>
                <a:cs typeface="Times New Roman" panose="02020603050405020304" pitchFamily="18" charset="0"/>
              </a:rPr>
              <a:t>(37)</a:t>
            </a:r>
            <a:r>
              <a:rPr lang="en-US" sz="2600" dirty="0">
                <a:effectLst/>
                <a:ea typeface="Calibri" panose="020F0502020204030204" pitchFamily="34" charset="0"/>
                <a:cs typeface="Times New Roman" panose="02020603050405020304" pitchFamily="18" charset="0"/>
              </a:rPr>
              <a:t>	</a:t>
            </a:r>
            <a:r>
              <a:rPr lang="it-IT" sz="2600" dirty="0">
                <a:effectLst/>
                <a:ea typeface="Calibri" panose="020F0502020204030204" pitchFamily="34" charset="0"/>
                <a:cs typeface="Times New Roman" panose="02020603050405020304" pitchFamily="18" charset="0"/>
              </a:rPr>
              <a:t>[</a:t>
            </a:r>
            <a:r>
              <a:rPr lang="it-IT" sz="2600" i="1" dirty="0">
                <a:effectLst/>
                <a:ea typeface="Calibri" panose="020F0502020204030204" pitchFamily="34" charset="0"/>
                <a:cs typeface="Times New Roman" panose="02020603050405020304" pitchFamily="18" charset="0"/>
              </a:rPr>
              <a:t>Eva ha dormito otto ore,</a:t>
            </a:r>
            <a:r>
              <a:rPr lang="it-IT" sz="2600" dirty="0">
                <a:effectLst/>
                <a:ea typeface="Calibri" panose="020F0502020204030204" pitchFamily="34" charset="0"/>
                <a:cs typeface="Times New Roman" panose="02020603050405020304" pitchFamily="18" charset="0"/>
              </a:rPr>
              <a:t>] </a:t>
            </a:r>
            <a:r>
              <a:rPr lang="it-IT" sz="2600" i="1" dirty="0">
                <a:effectLst/>
                <a:ea typeface="Calibri" panose="020F0502020204030204" pitchFamily="34" charset="0"/>
                <a:cs typeface="Times New Roman" panose="02020603050405020304" pitchFamily="18" charset="0"/>
              </a:rPr>
              <a:t>ma Claudia </a:t>
            </a:r>
            <a:r>
              <a:rPr lang="it-IT" sz="2600" b="1" i="1" dirty="0">
                <a:ea typeface="Calibri" panose="020F0502020204030204" pitchFamily="34" charset="0"/>
                <a:cs typeface="Times New Roman" panose="02020603050405020304" pitchFamily="18" charset="0"/>
              </a:rPr>
              <a:t>NE</a:t>
            </a:r>
            <a:r>
              <a:rPr lang="it-IT" sz="2600" i="1" dirty="0">
                <a:effectLst/>
                <a:ea typeface="Calibri" panose="020F0502020204030204" pitchFamily="34" charset="0"/>
                <a:cs typeface="Times New Roman" panose="02020603050405020304" pitchFamily="18" charset="0"/>
              </a:rPr>
              <a:t> ha dormit</a:t>
            </a:r>
            <a:r>
              <a:rPr lang="it-IT" sz="2600" b="1" i="1" dirty="0">
                <a:effectLst/>
                <a:ea typeface="Calibri" panose="020F0502020204030204" pitchFamily="34" charset="0"/>
                <a:cs typeface="Times New Roman" panose="02020603050405020304" pitchFamily="18" charset="0"/>
              </a:rPr>
              <a:t>e</a:t>
            </a:r>
            <a:r>
              <a:rPr lang="it-IT" sz="2600" i="1" dirty="0">
                <a:effectLst/>
                <a:ea typeface="Calibri" panose="020F0502020204030204" pitchFamily="34" charset="0"/>
                <a:cs typeface="Times New Roman" panose="02020603050405020304" pitchFamily="18" charset="0"/>
              </a:rPr>
              <a:t> solo quattro</a:t>
            </a:r>
            <a:r>
              <a:rPr lang="it-IT" sz="2600" dirty="0">
                <a:effectLst/>
                <a:ea typeface="Calibri" panose="020F0502020204030204" pitchFamily="34" charset="0"/>
                <a:cs typeface="Times New Roman" panose="02020603050405020304" pitchFamily="18" charset="0"/>
              </a:rPr>
              <a:t>. (87%)</a:t>
            </a:r>
            <a:endParaRPr lang="nl-NL" sz="26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600" dirty="0">
                <a:effectLst/>
                <a:ea typeface="Calibri" panose="020F0502020204030204" pitchFamily="34" charset="0"/>
                <a:cs typeface="Times New Roman" panose="02020603050405020304" pitchFamily="18" charset="0"/>
              </a:rPr>
              <a:t>	Eva has slept eight hours, but Claudia has slept only four.</a:t>
            </a:r>
          </a:p>
          <a:p>
            <a:pPr marL="0" indent="0">
              <a:lnSpc>
                <a:spcPct val="100000"/>
              </a:lnSpc>
              <a:spcBef>
                <a:spcPts val="0"/>
              </a:spcBef>
              <a:buNone/>
            </a:pPr>
            <a:endParaRPr lang="nl-NL" sz="28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endParaRPr lang="nl-NL" sz="28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endParaRPr lang="nl-NL" sz="2800" dirty="0">
              <a:effectLst/>
              <a:ea typeface="Calibri" panose="020F0502020204030204" pitchFamily="34" charset="0"/>
              <a:cs typeface="Times New Roman" panose="02020603050405020304" pitchFamily="18" charset="0"/>
            </a:endParaRPr>
          </a:p>
          <a:p>
            <a:pPr marL="0" indent="0">
              <a:buNone/>
            </a:pPr>
            <a:endParaRPr lang="en-US" sz="2800" dirty="0">
              <a:effectLst/>
              <a:ea typeface="Calibri" panose="020F0502020204030204" pitchFamily="34" charset="0"/>
              <a:cs typeface="Times New Roman" panose="02020603050405020304" pitchFamily="18" charset="0"/>
            </a:endParaRPr>
          </a:p>
          <a:p>
            <a:pPr marL="0" indent="0">
              <a:buNone/>
            </a:pPr>
            <a:endParaRPr lang="en-US" dirty="0">
              <a:ea typeface="Calibri" panose="020F0502020204030204" pitchFamily="34" charset="0"/>
              <a:cs typeface="Times New Roman" panose="02020603050405020304" pitchFamily="18" charset="0"/>
            </a:endParaRPr>
          </a:p>
          <a:p>
            <a:pPr marL="0" indent="0">
              <a:buNone/>
            </a:pPr>
            <a:endParaRPr lang="en-US" sz="2800" dirty="0">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CCF3A183-A473-4073-9A8E-68809E02F82B}"/>
              </a:ext>
            </a:extLst>
          </p:cNvPr>
          <p:cNvSpPr>
            <a:spLocks noGrp="1"/>
          </p:cNvSpPr>
          <p:nvPr>
            <p:ph type="sldNum" sz="quarter" idx="12"/>
          </p:nvPr>
        </p:nvSpPr>
        <p:spPr/>
        <p:txBody>
          <a:bodyPr/>
          <a:lstStyle/>
          <a:p>
            <a:fld id="{8D2402C3-FE78-490C-B006-F40B7C6DB517}" type="slidenum">
              <a:rPr lang="nl-NL" smtClean="0"/>
              <a:t>23</a:t>
            </a:fld>
            <a:endParaRPr lang="nl-NL"/>
          </a:p>
        </p:txBody>
      </p:sp>
    </p:spTree>
    <p:extLst>
      <p:ext uri="{BB962C8B-B14F-4D97-AF65-F5344CB8AC3E}">
        <p14:creationId xmlns:p14="http://schemas.microsoft.com/office/powerpoint/2010/main" val="380030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7030-573C-4F89-BD7E-E5239D5B0940}"/>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683CE2BB-4319-43AB-9A7E-D1DD078A8779}"/>
              </a:ext>
            </a:extLst>
          </p:cNvPr>
          <p:cNvSpPr>
            <a:spLocks noGrp="1"/>
          </p:cNvSpPr>
          <p:nvPr>
            <p:ph idx="1"/>
          </p:nvPr>
        </p:nvSpPr>
        <p:spPr/>
        <p:txBody>
          <a:bodyPr>
            <a:normAutofit fontScale="92500"/>
          </a:bodyPr>
          <a:lstStyle/>
          <a:p>
            <a:pPr marL="0" indent="0">
              <a:lnSpc>
                <a:spcPct val="110000"/>
              </a:lnSpc>
              <a:spcBef>
                <a:spcPts val="0"/>
              </a:spcBef>
              <a:buNone/>
            </a:pPr>
            <a:r>
              <a:rPr lang="nl-NL" sz="2400" dirty="0"/>
              <a:t>If we assume that </a:t>
            </a:r>
            <a:r>
              <a:rPr lang="en-US" sz="2400" dirty="0" err="1">
                <a:effectLst/>
                <a:ea typeface="Calibri" panose="020F0502020204030204" pitchFamily="34" charset="0"/>
              </a:rPr>
              <a:t>Belletti</a:t>
            </a:r>
            <a:r>
              <a:rPr lang="en-US" sz="2400" dirty="0">
                <a:effectLst/>
                <a:ea typeface="Calibri" panose="020F0502020204030204" pitchFamily="34" charset="0"/>
              </a:rPr>
              <a:t> &amp; </a:t>
            </a:r>
            <a:r>
              <a:rPr lang="en-US" sz="2400" dirty="0" err="1">
                <a:effectLst/>
                <a:ea typeface="Calibri" panose="020F0502020204030204" pitchFamily="34" charset="0"/>
              </a:rPr>
              <a:t>Rizzi’s</a:t>
            </a:r>
            <a:r>
              <a:rPr lang="en-US" sz="2400" dirty="0">
                <a:effectLst/>
                <a:ea typeface="Calibri" panose="020F0502020204030204" pitchFamily="34" charset="0"/>
              </a:rPr>
              <a:t> (1981) analysis of the use of the partitive pronoun is </a:t>
            </a:r>
            <a:r>
              <a:rPr lang="en-US" sz="2400" dirty="0">
                <a:ea typeface="Calibri" panose="020F0502020204030204" pitchFamily="34" charset="0"/>
              </a:rPr>
              <a:t>essentially </a:t>
            </a:r>
            <a:r>
              <a:rPr lang="en-US" sz="2400" dirty="0">
                <a:effectLst/>
                <a:ea typeface="Calibri" panose="020F0502020204030204" pitchFamily="34" charset="0"/>
              </a:rPr>
              <a:t>correct, the fact that native speakers accept the combination of the partitive pronoun with an elliptical adverbial NP may be interpreted in two ways:</a:t>
            </a:r>
          </a:p>
          <a:p>
            <a:pPr marL="0" indent="0">
              <a:lnSpc>
                <a:spcPct val="110000"/>
              </a:lnSpc>
              <a:spcBef>
                <a:spcPts val="0"/>
              </a:spcBef>
              <a:buNone/>
            </a:pPr>
            <a:endParaRPr lang="en-US" sz="2400" dirty="0"/>
          </a:p>
          <a:p>
            <a:pPr marL="457200" indent="-457200">
              <a:lnSpc>
                <a:spcPct val="110000"/>
              </a:lnSpc>
              <a:spcBef>
                <a:spcPts val="0"/>
              </a:spcBef>
              <a:buAutoNum type="arabicPeriod"/>
            </a:pPr>
            <a:r>
              <a:rPr lang="en-US" sz="2400" dirty="0">
                <a:effectLst/>
                <a:ea typeface="Calibri" panose="020F0502020204030204" pitchFamily="34" charset="0"/>
              </a:rPr>
              <a:t>The participants may unconsciously or consciously have compared the variants with and without the partitive pronoun. Since leaving out the partitive pronoun is not an option, the speakers may have accepted the use of the partitive pronoun.</a:t>
            </a:r>
          </a:p>
          <a:p>
            <a:pPr marL="457200" indent="-457200">
              <a:lnSpc>
                <a:spcPct val="110000"/>
              </a:lnSpc>
              <a:spcBef>
                <a:spcPts val="0"/>
              </a:spcBef>
              <a:buFont typeface="Arial" panose="020B0604020202020204" pitchFamily="34" charset="0"/>
              <a:buAutoNum type="arabicPeriod"/>
            </a:pPr>
            <a:r>
              <a:rPr lang="en-US" sz="2400" dirty="0">
                <a:ea typeface="Calibri" panose="020F0502020204030204" pitchFamily="34" charset="0"/>
                <a:cs typeface="Times New Roman" panose="02020603050405020304" pitchFamily="18" charset="0"/>
              </a:rPr>
              <a:t>There may be variation </a:t>
            </a:r>
            <a:r>
              <a:rPr lang="en-US" sz="2400" dirty="0" err="1">
                <a:ea typeface="Calibri" panose="020F0502020204030204" pitchFamily="34" charset="0"/>
                <a:cs typeface="Times New Roman" panose="02020603050405020304" pitchFamily="18" charset="0"/>
              </a:rPr>
              <a:t>w.r.t.</a:t>
            </a:r>
            <a:r>
              <a:rPr lang="en-US" sz="2400" dirty="0">
                <a:ea typeface="Calibri" panose="020F0502020204030204" pitchFamily="34" charset="0"/>
                <a:cs typeface="Times New Roman" panose="02020603050405020304" pitchFamily="18" charset="0"/>
              </a:rPr>
              <a:t> grammars between speakers. There are speakers who analyze quantified adverbial NPs as non-arguments and others who analyze them as arguments.</a:t>
            </a:r>
            <a:endParaRPr lang="en-US" sz="24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E7261FCE-55B6-46C5-8EF5-6CB5D879C961}"/>
              </a:ext>
            </a:extLst>
          </p:cNvPr>
          <p:cNvSpPr>
            <a:spLocks noGrp="1"/>
          </p:cNvSpPr>
          <p:nvPr>
            <p:ph type="sldNum" sz="quarter" idx="12"/>
          </p:nvPr>
        </p:nvSpPr>
        <p:spPr/>
        <p:txBody>
          <a:bodyPr/>
          <a:lstStyle/>
          <a:p>
            <a:fld id="{8D2402C3-FE78-490C-B006-F40B7C6DB517}" type="slidenum">
              <a:rPr lang="nl-NL" smtClean="0"/>
              <a:t>24</a:t>
            </a:fld>
            <a:endParaRPr lang="nl-NL"/>
          </a:p>
        </p:txBody>
      </p:sp>
    </p:spTree>
    <p:extLst>
      <p:ext uri="{BB962C8B-B14F-4D97-AF65-F5344CB8AC3E}">
        <p14:creationId xmlns:p14="http://schemas.microsoft.com/office/powerpoint/2010/main" val="3642591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E5276-79F0-4A4F-9B12-0004077A3BA7}"/>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A3BC3D3A-C9CF-40FA-9076-8A8851C6CE4C}"/>
              </a:ext>
            </a:extLst>
          </p:cNvPr>
          <p:cNvSpPr>
            <a:spLocks noGrp="1"/>
          </p:cNvSpPr>
          <p:nvPr>
            <p:ph idx="1"/>
          </p:nvPr>
        </p:nvSpPr>
        <p:spPr/>
        <p:txBody>
          <a:bodyPr>
            <a:normAutofit fontScale="55000" lnSpcReduction="20000"/>
          </a:bodyPr>
          <a:lstStyle/>
          <a:p>
            <a:pPr>
              <a:lnSpc>
                <a:spcPct val="120000"/>
              </a:lnSpc>
              <a:spcBef>
                <a:spcPts val="0"/>
              </a:spcBef>
            </a:pPr>
            <a:r>
              <a:rPr lang="en-US" sz="4400" dirty="0" err="1">
                <a:effectLst/>
                <a:ea typeface="Calibri" panose="020F0502020204030204" pitchFamily="34" charset="0"/>
              </a:rPr>
              <a:t>Circumstancial</a:t>
            </a:r>
            <a:r>
              <a:rPr lang="en-US" sz="4400" dirty="0">
                <a:effectLst/>
                <a:ea typeface="Calibri" panose="020F0502020204030204" pitchFamily="34" charset="0"/>
              </a:rPr>
              <a:t> adverbials place, time, manner and the like follow the verb’s complement within the VP and they are typically realized in prepositional form or in a bare NP form (Cinque 1999). </a:t>
            </a:r>
          </a:p>
          <a:p>
            <a:pPr marL="0" indent="0">
              <a:lnSpc>
                <a:spcPct val="120000"/>
              </a:lnSpc>
              <a:spcBef>
                <a:spcPts val="0"/>
              </a:spcBef>
              <a:buNone/>
            </a:pPr>
            <a:endParaRPr lang="en-US" sz="4400" dirty="0">
              <a:effectLst/>
              <a:ea typeface="Calibri" panose="020F0502020204030204" pitchFamily="34" charset="0"/>
            </a:endParaRPr>
          </a:p>
          <a:p>
            <a:pPr algn="just">
              <a:lnSpc>
                <a:spcPct val="120000"/>
              </a:lnSpc>
              <a:spcBef>
                <a:spcPts val="0"/>
              </a:spcBef>
            </a:pPr>
            <a:r>
              <a:rPr lang="fr-FR" sz="4400" dirty="0">
                <a:effectLst/>
                <a:ea typeface="Calibri" panose="020F0502020204030204" pitchFamily="34" charset="0"/>
                <a:cs typeface="Times New Roman" panose="02020603050405020304" pitchFamily="18" charset="0"/>
              </a:rPr>
              <a:t>(38)	</a:t>
            </a:r>
            <a:r>
              <a:rPr lang="fr-FR" sz="4400" i="1" dirty="0">
                <a:effectLst/>
                <a:ea typeface="Calibri" panose="020F0502020204030204" pitchFamily="34" charset="0"/>
                <a:cs typeface="Times New Roman" panose="02020603050405020304" pitchFamily="18" charset="0"/>
              </a:rPr>
              <a:t>Les souffrances que ce   travail m’  a    coûtées</a:t>
            </a:r>
            <a:r>
              <a:rPr lang="fr-FR" sz="4400" dirty="0">
                <a:effectLst/>
                <a:ea typeface="Calibri" panose="020F0502020204030204" pitchFamily="34" charset="0"/>
                <a:cs typeface="Times New Roman" panose="02020603050405020304" pitchFamily="18" charset="0"/>
              </a:rPr>
              <a:t>.</a:t>
            </a:r>
            <a:endParaRPr lang="nl-NL" sz="44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fr-FR" sz="4400" dirty="0">
                <a:ea typeface="Calibri" panose="020F0502020204030204" pitchFamily="34" charset="0"/>
                <a:cs typeface="Times New Roman" panose="02020603050405020304" pitchFamily="18" charset="0"/>
              </a:rPr>
              <a:t>	</a:t>
            </a:r>
            <a:r>
              <a:rPr lang="en-US" sz="4400" dirty="0">
                <a:effectLst/>
                <a:ea typeface="Calibri" panose="020F0502020204030204" pitchFamily="34" charset="0"/>
                <a:cs typeface="Times New Roman" panose="02020603050405020304" pitchFamily="18" charset="0"/>
              </a:rPr>
              <a:t>the sufferings    that this work   me has cost</a:t>
            </a:r>
            <a:endParaRPr lang="nl-NL" sz="44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US" sz="4400" dirty="0">
                <a:ea typeface="Calibri" panose="020F0502020204030204" pitchFamily="34" charset="0"/>
                <a:cs typeface="Times New Roman" panose="02020603050405020304" pitchFamily="18" charset="0"/>
              </a:rPr>
              <a:t>	</a:t>
            </a:r>
            <a:r>
              <a:rPr lang="en-US" sz="4400" dirty="0">
                <a:effectLst/>
                <a:ea typeface="Calibri" panose="020F0502020204030204" pitchFamily="34" charset="0"/>
                <a:cs typeface="Times New Roman" panose="02020603050405020304" pitchFamily="18" charset="0"/>
              </a:rPr>
              <a:t>‘The sufferings that this work has cost (caused) me.’</a:t>
            </a:r>
            <a:endParaRPr lang="nl-NL" sz="44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endParaRPr lang="nl-NL" sz="4400" dirty="0">
              <a:ea typeface="Calibri" panose="020F0502020204030204" pitchFamily="34" charset="0"/>
              <a:cs typeface="Times New Roman" panose="02020603050405020304" pitchFamily="18" charset="0"/>
            </a:endParaRPr>
          </a:p>
          <a:p>
            <a:pPr indent="0" algn="just">
              <a:lnSpc>
                <a:spcPct val="120000"/>
              </a:lnSpc>
              <a:spcBef>
                <a:spcPts val="0"/>
              </a:spcBef>
              <a:buNone/>
            </a:pPr>
            <a:r>
              <a:rPr lang="fr-FR" sz="4400" dirty="0">
                <a:effectLst/>
                <a:ea typeface="Calibri" panose="020F0502020204030204" pitchFamily="34" charset="0"/>
                <a:cs typeface="Times New Roman" panose="02020603050405020304" pitchFamily="18" charset="0"/>
              </a:rPr>
              <a:t>(39)	</a:t>
            </a:r>
            <a:r>
              <a:rPr lang="fr-FR" sz="4400" i="1" dirty="0">
                <a:effectLst/>
                <a:ea typeface="Calibri" panose="020F0502020204030204" pitchFamily="34" charset="0"/>
                <a:cs typeface="Times New Roman" panose="02020603050405020304" pitchFamily="18" charset="0"/>
              </a:rPr>
              <a:t>Les trois mille        euros que  ce   meuble   m’  a    coûté</a:t>
            </a:r>
            <a:r>
              <a:rPr lang="fr-FR" sz="4400" dirty="0">
                <a:effectLst/>
                <a:ea typeface="Calibri" panose="020F0502020204030204" pitchFamily="34" charset="0"/>
                <a:cs typeface="Times New Roman" panose="02020603050405020304" pitchFamily="18" charset="0"/>
              </a:rPr>
              <a:t>.</a:t>
            </a:r>
            <a:endParaRPr lang="nl-NL" sz="44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fr-FR" sz="4400" dirty="0">
                <a:ea typeface="Calibri" panose="020F0502020204030204" pitchFamily="34" charset="0"/>
                <a:cs typeface="Times New Roman" panose="02020603050405020304" pitchFamily="18" charset="0"/>
              </a:rPr>
              <a:t>	</a:t>
            </a:r>
            <a:r>
              <a:rPr lang="en-US" sz="4400" dirty="0">
                <a:effectLst/>
                <a:ea typeface="Calibri" panose="020F0502020204030204" pitchFamily="34" charset="0"/>
                <a:cs typeface="Times New Roman" panose="02020603050405020304" pitchFamily="18" charset="0"/>
              </a:rPr>
              <a:t>the three thousand euros  that this furniture me has cost</a:t>
            </a:r>
            <a:endParaRPr lang="nl-NL" sz="44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US" sz="4400" dirty="0">
                <a:ea typeface="Calibri" panose="020F0502020204030204" pitchFamily="34" charset="0"/>
                <a:cs typeface="Times New Roman" panose="02020603050405020304" pitchFamily="18" charset="0"/>
              </a:rPr>
              <a:t>	</a:t>
            </a:r>
            <a:r>
              <a:rPr lang="en-US" sz="4400" dirty="0">
                <a:effectLst/>
                <a:ea typeface="Calibri" panose="020F0502020204030204" pitchFamily="34" charset="0"/>
                <a:cs typeface="Times New Roman" panose="02020603050405020304" pitchFamily="18" charset="0"/>
              </a:rPr>
              <a:t>‘The three thousand euros that this furniture has cost me.’</a:t>
            </a:r>
            <a:endParaRPr lang="nl-NL" sz="4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2BAE3099-1A08-4376-9178-1CD821358C5C}"/>
              </a:ext>
            </a:extLst>
          </p:cNvPr>
          <p:cNvSpPr>
            <a:spLocks noGrp="1"/>
          </p:cNvSpPr>
          <p:nvPr>
            <p:ph type="sldNum" sz="quarter" idx="12"/>
          </p:nvPr>
        </p:nvSpPr>
        <p:spPr/>
        <p:txBody>
          <a:bodyPr/>
          <a:lstStyle/>
          <a:p>
            <a:fld id="{8D2402C3-FE78-490C-B006-F40B7C6DB517}" type="slidenum">
              <a:rPr lang="nl-NL" smtClean="0"/>
              <a:t>25</a:t>
            </a:fld>
            <a:endParaRPr lang="nl-NL"/>
          </a:p>
        </p:txBody>
      </p:sp>
    </p:spTree>
    <p:extLst>
      <p:ext uri="{BB962C8B-B14F-4D97-AF65-F5344CB8AC3E}">
        <p14:creationId xmlns:p14="http://schemas.microsoft.com/office/powerpoint/2010/main" val="2604631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752C5-3A56-4A97-987A-85BBE282B793}"/>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A4FAAE67-9A74-4990-8089-55D6B693BD1D}"/>
              </a:ext>
            </a:extLst>
          </p:cNvPr>
          <p:cNvSpPr>
            <a:spLocks noGrp="1"/>
          </p:cNvSpPr>
          <p:nvPr>
            <p:ph idx="1"/>
          </p:nvPr>
        </p:nvSpPr>
        <p:spPr/>
        <p:txBody>
          <a:bodyPr>
            <a:normAutofit/>
          </a:bodyPr>
          <a:lstStyle/>
          <a:p>
            <a:pPr marL="0" indent="0">
              <a:lnSpc>
                <a:spcPct val="110000"/>
              </a:lnSpc>
              <a:spcBef>
                <a:spcPts val="0"/>
              </a:spcBef>
              <a:buNone/>
            </a:pPr>
            <a:r>
              <a:rPr lang="en-US" sz="2400" dirty="0">
                <a:effectLst/>
                <a:ea typeface="Calibri" panose="020F0502020204030204" pitchFamily="34" charset="0"/>
                <a:cs typeface="TimesNewRomanPSMT"/>
              </a:rPr>
              <a:t>In Majorcan Catalan,</a:t>
            </a:r>
            <a:r>
              <a:rPr lang="en-US" sz="2400" dirty="0">
                <a:effectLst/>
                <a:ea typeface="Calibri" panose="020F0502020204030204" pitchFamily="34" charset="0"/>
              </a:rPr>
              <a:t> there can only be (optional) agreement with the following complement if it is an argument, but not if it is an adverbial complement </a:t>
            </a:r>
            <a:r>
              <a:rPr lang="en-US" sz="2400" dirty="0">
                <a:effectLst/>
                <a:ea typeface="Calibri" panose="020F0502020204030204" pitchFamily="34" charset="0"/>
                <a:cs typeface="TimesNewRomanPSMT"/>
              </a:rPr>
              <a:t>(</a:t>
            </a:r>
            <a:r>
              <a:rPr lang="en-US" sz="2400" dirty="0" err="1">
                <a:effectLst/>
                <a:ea typeface="Calibri" panose="020F0502020204030204" pitchFamily="34" charset="0"/>
              </a:rPr>
              <a:t>Salvá</a:t>
            </a:r>
            <a:r>
              <a:rPr lang="en-US" sz="2400" dirty="0">
                <a:effectLst/>
                <a:ea typeface="Calibri" panose="020F0502020204030204" pitchFamily="34" charset="0"/>
              </a:rPr>
              <a:t> 2017):</a:t>
            </a:r>
          </a:p>
          <a:p>
            <a:pPr marL="0" indent="0">
              <a:lnSpc>
                <a:spcPct val="110000"/>
              </a:lnSpc>
              <a:spcBef>
                <a:spcPts val="0"/>
              </a:spcBef>
              <a:buNone/>
            </a:pPr>
            <a:endParaRPr lang="en-US" sz="2400" dirty="0"/>
          </a:p>
          <a:p>
            <a:pPr marL="0" indent="0">
              <a:lnSpc>
                <a:spcPct val="110000"/>
              </a:lnSpc>
              <a:spcBef>
                <a:spcPts val="0"/>
              </a:spcBef>
              <a:buNone/>
            </a:pPr>
            <a:r>
              <a:rPr lang="fr-FR" sz="2400" dirty="0">
                <a:effectLst/>
                <a:ea typeface="Calibri" panose="020F0502020204030204" pitchFamily="34" charset="0"/>
                <a:cs typeface="Times New Roman" panose="02020603050405020304" pitchFamily="18" charset="0"/>
              </a:rPr>
              <a:t>(40)</a:t>
            </a:r>
            <a:r>
              <a:rPr lang="fr-FR" sz="2400" i="1" dirty="0">
                <a:effectLst/>
                <a:ea typeface="Calibri" panose="020F0502020204030204" pitchFamily="34" charset="0"/>
                <a:cs typeface="Times New Roman" panose="02020603050405020304" pitchFamily="18" charset="0"/>
              </a:rPr>
              <a:t>	En    Joan </a:t>
            </a:r>
            <a:r>
              <a:rPr lang="fr-FR" sz="2400" i="1" dirty="0" err="1">
                <a:effectLst/>
                <a:ea typeface="Calibri" panose="020F0502020204030204" pitchFamily="34" charset="0"/>
                <a:cs typeface="Times New Roman" panose="02020603050405020304" pitchFamily="18" charset="0"/>
              </a:rPr>
              <a:t>ja</a:t>
            </a:r>
            <a:r>
              <a:rPr lang="fr-FR" sz="2400" i="1" dirty="0">
                <a:effectLst/>
                <a:ea typeface="Calibri" panose="020F0502020204030204" pitchFamily="34" charset="0"/>
                <a:cs typeface="Times New Roman" panose="02020603050405020304" pitchFamily="18" charset="0"/>
              </a:rPr>
              <a:t>         ha {pesades/</a:t>
            </a:r>
            <a:r>
              <a:rPr lang="fr-FR" sz="2400" i="1" dirty="0" err="1">
                <a:effectLst/>
                <a:ea typeface="Calibri" panose="020F0502020204030204" pitchFamily="34" charset="0"/>
                <a:cs typeface="Times New Roman" panose="02020603050405020304" pitchFamily="18" charset="0"/>
              </a:rPr>
              <a:t>pesat</a:t>
            </a:r>
            <a:r>
              <a:rPr lang="fr-FR" sz="2400" i="1" dirty="0">
                <a:effectLst/>
                <a:ea typeface="Calibri" panose="020F0502020204030204" pitchFamily="34" charset="0"/>
                <a:cs typeface="Times New Roman" panose="02020603050405020304" pitchFamily="18" charset="0"/>
              </a:rPr>
              <a:t>}              ses patates.</a:t>
            </a:r>
            <a:endParaRPr lang="nl-NL" sz="2400" i="1" dirty="0">
              <a:ea typeface="Calibri" panose="020F0502020204030204" pitchFamily="34" charset="0"/>
              <a:cs typeface="Times New Roman" panose="02020603050405020304" pitchFamily="18" charset="0"/>
            </a:endParaRPr>
          </a:p>
          <a:p>
            <a:pPr marL="0" indent="0">
              <a:lnSpc>
                <a:spcPct val="110000"/>
              </a:lnSpc>
              <a:spcBef>
                <a:spcPts val="0"/>
              </a:spcBef>
              <a:buNone/>
            </a:pPr>
            <a:r>
              <a:rPr lang="nl-NL" sz="2400" i="1" cap="small" dirty="0">
                <a:effectLst/>
                <a:ea typeface="Calibri" panose="020F0502020204030204" pitchFamily="34" charset="0"/>
                <a:cs typeface="Times New Roman" panose="02020603050405020304" pitchFamily="18" charset="0"/>
              </a:rPr>
              <a:t>	</a:t>
            </a:r>
            <a:r>
              <a:rPr lang="en-US" sz="2400" cap="small" dirty="0">
                <a:effectLst/>
                <a:ea typeface="Calibri" panose="020F0502020204030204" pitchFamily="34" charset="0"/>
                <a:cs typeface="Times New Roman" panose="02020603050405020304" pitchFamily="18" charset="0"/>
              </a:rPr>
              <a:t>art </a:t>
            </a:r>
            <a:r>
              <a:rPr lang="en-US" sz="2400" dirty="0">
                <a:effectLst/>
                <a:ea typeface="Calibri" panose="020F0502020204030204" pitchFamily="34" charset="0"/>
                <a:cs typeface="Times New Roman" panose="02020603050405020304" pitchFamily="18" charset="0"/>
              </a:rPr>
              <a:t> Joan already has weighed{</a:t>
            </a:r>
            <a:r>
              <a:rPr lang="en-US" sz="2400" cap="small" dirty="0">
                <a:effectLst/>
                <a:ea typeface="Calibri" panose="020F0502020204030204" pitchFamily="34" charset="0"/>
                <a:cs typeface="Times New Roman" panose="02020603050405020304" pitchFamily="18" charset="0"/>
              </a:rPr>
              <a:t>fem.pl</a:t>
            </a:r>
            <a:r>
              <a:rPr lang="en-US" sz="2400" dirty="0">
                <a:effectLst/>
                <a:ea typeface="Calibri" panose="020F0502020204030204" pitchFamily="34" charset="0"/>
                <a:cs typeface="Times New Roman" panose="02020603050405020304" pitchFamily="18" charset="0"/>
              </a:rPr>
              <a:t>/</a:t>
            </a:r>
            <a:r>
              <a:rPr lang="en-US" sz="2400" cap="small" dirty="0">
                <a:effectLst/>
                <a:ea typeface="Calibri" panose="020F0502020204030204" pitchFamily="34" charset="0"/>
                <a:cs typeface="Times New Roman" panose="02020603050405020304" pitchFamily="18" charset="0"/>
              </a:rPr>
              <a:t>m.sg</a:t>
            </a:r>
            <a:r>
              <a:rPr lang="en-US" sz="2400" dirty="0">
                <a:effectLst/>
                <a:ea typeface="Calibri" panose="020F0502020204030204" pitchFamily="34" charset="0"/>
                <a:cs typeface="Times New Roman" panose="02020603050405020304" pitchFamily="18" charset="0"/>
              </a:rPr>
              <a:t>} the potatoes.</a:t>
            </a:r>
            <a:r>
              <a:rPr lang="en-US" sz="2400" cap="small" dirty="0">
                <a:effectLst/>
                <a:ea typeface="Calibri" panose="020F0502020204030204" pitchFamily="34" charset="0"/>
                <a:cs typeface="Times New Roman" panose="02020603050405020304" pitchFamily="18" charset="0"/>
              </a:rPr>
              <a:t>fem.pl</a:t>
            </a:r>
            <a:endParaRPr lang="nl-NL" sz="2400" dirty="0">
              <a:effectLst/>
              <a:ea typeface="Calibri" panose="020F0502020204030204" pitchFamily="34" charset="0"/>
              <a:cs typeface="Times New Roman" panose="02020603050405020304" pitchFamily="18" charset="0"/>
            </a:endParaRPr>
          </a:p>
          <a:p>
            <a:pPr marL="449580" indent="0" algn="just">
              <a:lnSpc>
                <a:spcPct val="110000"/>
              </a:lnSpc>
              <a:spcBef>
                <a:spcPts val="0"/>
              </a:spcBef>
              <a:buNone/>
            </a:pPr>
            <a:r>
              <a:rPr lang="en-US" sz="2400" dirty="0">
                <a:effectLst/>
                <a:ea typeface="Calibri" panose="020F0502020204030204" pitchFamily="34" charset="0"/>
                <a:cs typeface="Times New Roman" panose="02020603050405020304" pitchFamily="18" charset="0"/>
              </a:rPr>
              <a:t>	‘Joan has already weighed the potatoes.’</a:t>
            </a:r>
          </a:p>
          <a:p>
            <a:pPr marL="449263" indent="-449263" algn="just">
              <a:lnSpc>
                <a:spcPct val="110000"/>
              </a:lnSpc>
              <a:spcBef>
                <a:spcPts val="0"/>
              </a:spcBef>
              <a:buNone/>
            </a:pPr>
            <a:r>
              <a:rPr lang="en-US" sz="2400" dirty="0">
                <a:effectLst/>
                <a:ea typeface="Calibri" panose="020F0502020204030204" pitchFamily="34" charset="0"/>
                <a:cs typeface="Times New Roman" panose="02020603050405020304" pitchFamily="18" charset="0"/>
              </a:rPr>
              <a:t>(41)</a:t>
            </a:r>
            <a:r>
              <a:rPr lang="en-US" sz="2400" dirty="0">
                <a:ea typeface="Calibri" panose="020F0502020204030204" pitchFamily="34" charset="0"/>
                <a:cs typeface="Times New Roman" panose="02020603050405020304" pitchFamily="18" charset="0"/>
              </a:rPr>
              <a:t>	</a:t>
            </a:r>
            <a:r>
              <a:rPr lang="en-US" sz="2400" i="1" dirty="0">
                <a:effectLst/>
                <a:ea typeface="Calibri" panose="020F0502020204030204" pitchFamily="34" charset="0"/>
                <a:cs typeface="Times New Roman" panose="02020603050405020304" pitchFamily="18" charset="0"/>
              </a:rPr>
              <a:t>Es  </a:t>
            </a:r>
            <a:r>
              <a:rPr lang="en-US" sz="2400" i="1" dirty="0" err="1">
                <a:effectLst/>
                <a:ea typeface="Calibri" panose="020F0502020204030204" pitchFamily="34" charset="0"/>
                <a:cs typeface="Times New Roman" panose="02020603050405020304" pitchFamily="18" charset="0"/>
              </a:rPr>
              <a:t>meló</a:t>
            </a:r>
            <a:r>
              <a:rPr lang="en-US" sz="2400" i="1" dirty="0">
                <a:effectLst/>
                <a:ea typeface="Calibri" panose="020F0502020204030204" pitchFamily="34" charset="0"/>
                <a:cs typeface="Times New Roman" panose="02020603050405020304" pitchFamily="18" charset="0"/>
              </a:rPr>
              <a:t>   ha {*pesades/</a:t>
            </a:r>
            <a:r>
              <a:rPr lang="en-US" sz="2400" i="1" dirty="0" err="1">
                <a:effectLst/>
                <a:ea typeface="Calibri" panose="020F0502020204030204" pitchFamily="34" charset="0"/>
                <a:cs typeface="Times New Roman" panose="02020603050405020304" pitchFamily="18" charset="0"/>
              </a:rPr>
              <a:t>pesat</a:t>
            </a:r>
            <a:r>
              <a:rPr lang="en-US" sz="2400" i="1" dirty="0">
                <a:effectLst/>
                <a:ea typeface="Calibri" panose="020F0502020204030204" pitchFamily="34" charset="0"/>
                <a:cs typeface="Times New Roman" panose="02020603050405020304" pitchFamily="18" charset="0"/>
              </a:rPr>
              <a:t>} </a:t>
            </a:r>
            <a:r>
              <a:rPr lang="en-US" sz="2400" i="1" dirty="0" err="1">
                <a:effectLst/>
                <a:ea typeface="Calibri" panose="020F0502020204030204" pitchFamily="34" charset="0"/>
                <a:cs typeface="Times New Roman" panose="02020603050405020304" pitchFamily="18" charset="0"/>
              </a:rPr>
              <a:t>vuit</a:t>
            </a:r>
            <a:r>
              <a:rPr lang="en-US" sz="2400" i="1" dirty="0">
                <a:effectLst/>
                <a:ea typeface="Calibri" panose="020F0502020204030204" pitchFamily="34" charset="0"/>
                <a:cs typeface="Times New Roman" panose="02020603050405020304" pitchFamily="18" charset="0"/>
              </a:rPr>
              <a:t> </a:t>
            </a:r>
            <a:r>
              <a:rPr lang="en-US" sz="2400" i="1" dirty="0" err="1">
                <a:effectLst/>
                <a:ea typeface="Calibri" panose="020F0502020204030204" pitchFamily="34" charset="0"/>
                <a:cs typeface="Times New Roman" panose="02020603050405020304" pitchFamily="18" charset="0"/>
              </a:rPr>
              <a:t>lliures</a:t>
            </a:r>
            <a:r>
              <a:rPr lang="en-US" sz="2400" dirty="0">
                <a:effectLst/>
                <a:ea typeface="Calibri" panose="020F0502020204030204" pitchFamily="34" charset="0"/>
                <a:cs typeface="Times New Roman" panose="02020603050405020304" pitchFamily="18" charset="0"/>
              </a:rPr>
              <a:t>.</a:t>
            </a:r>
            <a:endParaRPr lang="nl-NL" sz="2400" dirty="0">
              <a:effectLst/>
              <a:ea typeface="Calibri" panose="020F0502020204030204" pitchFamily="34" charset="0"/>
              <a:cs typeface="Times New Roman" panose="02020603050405020304" pitchFamily="18" charset="0"/>
            </a:endParaRPr>
          </a:p>
          <a:p>
            <a:pPr marL="449580" indent="0">
              <a:lnSpc>
                <a:spcPct val="110000"/>
              </a:lnSpc>
              <a:spcBef>
                <a:spcPts val="0"/>
              </a:spcBef>
              <a:buNone/>
            </a:pPr>
            <a:r>
              <a:rPr lang="en-US" sz="2400" dirty="0">
                <a:effectLst/>
                <a:ea typeface="Calibri" panose="020F0502020204030204" pitchFamily="34" charset="0"/>
                <a:cs typeface="Times New Roman" panose="02020603050405020304" pitchFamily="18" charset="0"/>
              </a:rPr>
              <a:t>	the melon has weighed {</a:t>
            </a:r>
            <a:r>
              <a:rPr lang="en-US" sz="2400" cap="small" dirty="0">
                <a:effectLst/>
                <a:ea typeface="Calibri" panose="020F0502020204030204" pitchFamily="34" charset="0"/>
                <a:cs typeface="Times New Roman" panose="02020603050405020304" pitchFamily="18" charset="0"/>
              </a:rPr>
              <a:t>fem.pl/m.sg</a:t>
            </a:r>
            <a:r>
              <a:rPr lang="en-US" sz="2400" dirty="0">
                <a:effectLst/>
                <a:ea typeface="Calibri" panose="020F0502020204030204" pitchFamily="34" charset="0"/>
                <a:cs typeface="Times New Roman" panose="02020603050405020304" pitchFamily="18" charset="0"/>
              </a:rPr>
              <a:t>} eight pounds.</a:t>
            </a:r>
            <a:r>
              <a:rPr lang="en-US" sz="2400" cap="small" dirty="0">
                <a:effectLst/>
                <a:ea typeface="Calibri" panose="020F0502020204030204" pitchFamily="34" charset="0"/>
                <a:cs typeface="Times New Roman" panose="02020603050405020304" pitchFamily="18" charset="0"/>
              </a:rPr>
              <a:t>fem.pl</a:t>
            </a:r>
            <a:endParaRPr lang="nl-NL" sz="2400" dirty="0">
              <a:effectLst/>
              <a:ea typeface="Calibri" panose="020F0502020204030204" pitchFamily="34" charset="0"/>
              <a:cs typeface="Times New Roman" panose="02020603050405020304" pitchFamily="18" charset="0"/>
            </a:endParaRPr>
          </a:p>
          <a:p>
            <a:pPr marL="449580" indent="0" algn="just">
              <a:lnSpc>
                <a:spcPct val="110000"/>
              </a:lnSpc>
              <a:spcBef>
                <a:spcPts val="0"/>
              </a:spcBef>
              <a:buNone/>
            </a:pPr>
            <a:r>
              <a:rPr lang="en-US" sz="2400" dirty="0">
                <a:effectLst/>
                <a:ea typeface="Calibri" panose="020F0502020204030204" pitchFamily="34" charset="0"/>
                <a:cs typeface="Times New Roman" panose="02020603050405020304" pitchFamily="18" charset="0"/>
              </a:rPr>
              <a:t>	‘The melon has weighed eight pounds.’</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F018665A-CA6A-4E81-8985-5163BD70F265}"/>
              </a:ext>
            </a:extLst>
          </p:cNvPr>
          <p:cNvSpPr>
            <a:spLocks noGrp="1"/>
          </p:cNvSpPr>
          <p:nvPr>
            <p:ph type="sldNum" sz="quarter" idx="12"/>
          </p:nvPr>
        </p:nvSpPr>
        <p:spPr/>
        <p:txBody>
          <a:bodyPr/>
          <a:lstStyle/>
          <a:p>
            <a:fld id="{8D2402C3-FE78-490C-B006-F40B7C6DB517}" type="slidenum">
              <a:rPr lang="nl-NL" smtClean="0"/>
              <a:t>26</a:t>
            </a:fld>
            <a:endParaRPr lang="nl-NL"/>
          </a:p>
        </p:txBody>
      </p:sp>
    </p:spTree>
    <p:extLst>
      <p:ext uri="{BB962C8B-B14F-4D97-AF65-F5344CB8AC3E}">
        <p14:creationId xmlns:p14="http://schemas.microsoft.com/office/powerpoint/2010/main" val="3427000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D875B-752F-4B1D-856B-BB26AF6931F0}"/>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5B6CC9A5-E40F-4D4D-849E-C91B76A2F8A6}"/>
              </a:ext>
            </a:extLst>
          </p:cNvPr>
          <p:cNvSpPr>
            <a:spLocks noGrp="1"/>
          </p:cNvSpPr>
          <p:nvPr>
            <p:ph idx="1"/>
          </p:nvPr>
        </p:nvSpPr>
        <p:spPr/>
        <p:txBody>
          <a:bodyPr/>
          <a:lstStyle/>
          <a:p>
            <a:pPr marL="0" indent="0">
              <a:lnSpc>
                <a:spcPct val="100000"/>
              </a:lnSpc>
              <a:spcBef>
                <a:spcPts val="0"/>
              </a:spcBef>
              <a:buNone/>
            </a:pPr>
            <a:r>
              <a:rPr lang="nl-NL" sz="2400" dirty="0"/>
              <a:t>In Korean and English, </a:t>
            </a:r>
            <a:r>
              <a:rPr lang="en-US" sz="2400" dirty="0">
                <a:effectLst/>
                <a:ea typeface="Calibri" panose="020F0502020204030204" pitchFamily="34" charset="0"/>
              </a:rPr>
              <a:t>the domain of direct case assignment is expanded to include measure expressions (Wechsler &amp; Lee 1996; </a:t>
            </a:r>
            <a:r>
              <a:rPr lang="en-US" sz="2400" dirty="0" err="1">
                <a:effectLst/>
                <a:ea typeface="Calibri" panose="020F0502020204030204" pitchFamily="34" charset="0"/>
              </a:rPr>
              <a:t>Stroik</a:t>
            </a:r>
            <a:r>
              <a:rPr lang="en-US" sz="2400" dirty="0">
                <a:effectLst/>
                <a:ea typeface="Calibri" panose="020F0502020204030204" pitchFamily="34" charset="0"/>
              </a:rPr>
              <a:t> 1990):</a:t>
            </a:r>
          </a:p>
          <a:p>
            <a:pPr marL="0" indent="0">
              <a:lnSpc>
                <a:spcPct val="100000"/>
              </a:lnSpc>
              <a:spcBef>
                <a:spcPts val="0"/>
              </a:spcBef>
              <a:buNone/>
            </a:pPr>
            <a:endParaRPr lang="en-US" sz="2400" dirty="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(42)	</a:t>
            </a:r>
            <a:r>
              <a:rPr lang="en-US" sz="2400" i="1" dirty="0">
                <a:effectLst/>
                <a:ea typeface="Calibri" panose="020F0502020204030204" pitchFamily="34" charset="0"/>
                <a:cs typeface="Times New Roman" panose="02020603050405020304" pitchFamily="18" charset="0"/>
              </a:rPr>
              <a:t>Tom-un    </a:t>
            </a:r>
            <a:r>
              <a:rPr lang="en-US" sz="2400" i="1" dirty="0" err="1">
                <a:effectLst/>
                <a:ea typeface="Calibri" panose="020F0502020204030204" pitchFamily="34" charset="0"/>
                <a:cs typeface="Times New Roman" panose="02020603050405020304" pitchFamily="18" charset="0"/>
              </a:rPr>
              <a:t>twu</a:t>
            </a:r>
            <a:r>
              <a:rPr lang="en-US" sz="2400" i="1" dirty="0">
                <a:effectLst/>
                <a:ea typeface="Calibri" panose="020F0502020204030204" pitchFamily="34" charset="0"/>
                <a:cs typeface="Times New Roman" panose="02020603050405020304" pitchFamily="18" charset="0"/>
              </a:rPr>
              <a:t> </a:t>
            </a:r>
            <a:r>
              <a:rPr lang="en-US" sz="2400" i="1" dirty="0" err="1">
                <a:effectLst/>
                <a:ea typeface="Calibri" panose="020F0502020204030204" pitchFamily="34" charset="0"/>
                <a:cs typeface="Times New Roman" panose="02020603050405020304" pitchFamily="18" charset="0"/>
              </a:rPr>
              <a:t>sikan</a:t>
            </a:r>
            <a:r>
              <a:rPr lang="en-US" sz="2400" i="1" dirty="0">
                <a:effectLst/>
                <a:ea typeface="Calibri" panose="020F0502020204030204" pitchFamily="34" charset="0"/>
                <a:cs typeface="Times New Roman" panose="02020603050405020304" pitchFamily="18" charset="0"/>
              </a:rPr>
              <a:t>-</a:t>
            </a:r>
            <a:r>
              <a:rPr lang="en-US" sz="2400" i="1" dirty="0" err="1">
                <a:effectLst/>
                <a:ea typeface="Calibri" panose="020F0502020204030204" pitchFamily="34" charset="0"/>
                <a:cs typeface="Times New Roman" panose="02020603050405020304" pitchFamily="18" charset="0"/>
              </a:rPr>
              <a:t>tongan</a:t>
            </a:r>
            <a:r>
              <a:rPr lang="en-US" sz="2400" i="1" dirty="0">
                <a:effectLst/>
                <a:ea typeface="Calibri" panose="020F0502020204030204" pitchFamily="34" charset="0"/>
                <a:cs typeface="Times New Roman" panose="02020603050405020304" pitchFamily="18" charset="0"/>
              </a:rPr>
              <a:t>-ul   </a:t>
            </a:r>
            <a:r>
              <a:rPr lang="en-US" sz="2400" i="1" dirty="0" err="1">
                <a:effectLst/>
                <a:ea typeface="Calibri" panose="020F0502020204030204" pitchFamily="34" charset="0"/>
                <a:cs typeface="Times New Roman" panose="02020603050405020304" pitchFamily="18" charset="0"/>
              </a:rPr>
              <a:t>tali</a:t>
            </a:r>
            <a:r>
              <a:rPr lang="en-US" sz="2400" i="1" dirty="0">
                <a:effectLst/>
                <a:ea typeface="Calibri" panose="020F0502020204030204" pitchFamily="34" charset="0"/>
                <a:cs typeface="Times New Roman" panose="02020603050405020304" pitchFamily="18" charset="0"/>
              </a:rPr>
              <a:t>-</a:t>
            </a:r>
            <a:r>
              <a:rPr lang="en-US" sz="2400" i="1" dirty="0" err="1">
                <a:effectLst/>
                <a:ea typeface="Calibri" panose="020F0502020204030204" pitchFamily="34" charset="0"/>
                <a:cs typeface="Times New Roman" panose="02020603050405020304" pitchFamily="18" charset="0"/>
              </a:rPr>
              <a:t>ess</a:t>
            </a:r>
            <a:r>
              <a:rPr lang="en-US" sz="2400" i="1" dirty="0">
                <a:effectLst/>
                <a:ea typeface="Calibri" panose="020F0502020204030204" pitchFamily="34" charset="0"/>
                <a:cs typeface="Times New Roman" panose="02020603050405020304" pitchFamily="18" charset="0"/>
              </a:rPr>
              <a:t>-ta</a:t>
            </a:r>
            <a:endParaRPr lang="nl-NL" sz="2400" dirty="0">
              <a:effectLst/>
              <a:ea typeface="Calibri" panose="020F0502020204030204" pitchFamily="34" charset="0"/>
              <a:cs typeface="Times New Roman" panose="02020603050405020304" pitchFamily="18" charset="0"/>
            </a:endParaRPr>
          </a:p>
          <a:p>
            <a:pPr marL="449580" indent="0" algn="just">
              <a:lnSpc>
                <a:spcPct val="100000"/>
              </a:lnSpc>
              <a:spcBef>
                <a:spcPts val="0"/>
              </a:spcBef>
              <a:buNone/>
            </a:pPr>
            <a:r>
              <a:rPr lang="en-US" sz="2400" dirty="0">
                <a:effectLst/>
                <a:ea typeface="Calibri" panose="020F0502020204030204" pitchFamily="34" charset="0"/>
                <a:cs typeface="Times New Roman" panose="02020603050405020304" pitchFamily="18" charset="0"/>
              </a:rPr>
              <a:t>	Tom-</a:t>
            </a:r>
            <a:r>
              <a:rPr lang="en-US" sz="2400" cap="small" dirty="0">
                <a:effectLst/>
                <a:ea typeface="Calibri" panose="020F0502020204030204" pitchFamily="34" charset="0"/>
                <a:cs typeface="Times New Roman" panose="02020603050405020304" pitchFamily="18" charset="0"/>
              </a:rPr>
              <a:t>top</a:t>
            </a:r>
            <a:r>
              <a:rPr lang="en-US" sz="2400" dirty="0">
                <a:effectLst/>
                <a:ea typeface="Calibri" panose="020F0502020204030204" pitchFamily="34" charset="0"/>
                <a:cs typeface="Times New Roman" panose="02020603050405020304" pitchFamily="18" charset="0"/>
              </a:rPr>
              <a:t> two  hour-period-</a:t>
            </a:r>
            <a:r>
              <a:rPr lang="en-US" sz="2400" cap="small" dirty="0">
                <a:effectLst/>
                <a:ea typeface="Calibri" panose="020F0502020204030204" pitchFamily="34" charset="0"/>
                <a:cs typeface="Times New Roman" panose="02020603050405020304" pitchFamily="18" charset="0"/>
              </a:rPr>
              <a:t>acc</a:t>
            </a:r>
            <a:r>
              <a:rPr lang="en-US" sz="2400" dirty="0">
                <a:effectLst/>
                <a:ea typeface="Calibri" panose="020F0502020204030204" pitchFamily="34" charset="0"/>
                <a:cs typeface="Times New Roman" panose="02020603050405020304" pitchFamily="18" charset="0"/>
              </a:rPr>
              <a:t> run-</a:t>
            </a:r>
            <a:r>
              <a:rPr lang="en-US" sz="2400" cap="small" dirty="0" err="1">
                <a:effectLst/>
                <a:ea typeface="Calibri" panose="020F0502020204030204" pitchFamily="34" charset="0"/>
                <a:cs typeface="Times New Roman" panose="02020603050405020304" pitchFamily="18" charset="0"/>
              </a:rPr>
              <a:t>pst</a:t>
            </a:r>
            <a:r>
              <a:rPr lang="en-US" sz="2400" dirty="0">
                <a:effectLst/>
                <a:ea typeface="Calibri" panose="020F0502020204030204" pitchFamily="34" charset="0"/>
                <a:cs typeface="Times New Roman" panose="02020603050405020304" pitchFamily="18" charset="0"/>
              </a:rPr>
              <a:t>-</a:t>
            </a:r>
            <a:r>
              <a:rPr lang="en-US" sz="2400" cap="small" dirty="0">
                <a:effectLst/>
                <a:ea typeface="Calibri" panose="020F0502020204030204" pitchFamily="34" charset="0"/>
                <a:cs typeface="Times New Roman" panose="02020603050405020304" pitchFamily="18" charset="0"/>
              </a:rPr>
              <a:t>dec</a:t>
            </a:r>
            <a:r>
              <a:rPr lang="en-US" sz="2400" dirty="0">
                <a:effectLst/>
                <a:ea typeface="Calibri" panose="020F0502020204030204" pitchFamily="34" charset="0"/>
                <a:cs typeface="Times New Roman" panose="02020603050405020304" pitchFamily="18" charset="0"/>
              </a:rPr>
              <a:t> </a:t>
            </a:r>
            <a:endParaRPr lang="nl-NL" sz="2400" dirty="0">
              <a:effectLst/>
              <a:ea typeface="Calibri" panose="020F0502020204030204" pitchFamily="34" charset="0"/>
              <a:cs typeface="Times New Roman" panose="02020603050405020304" pitchFamily="18" charset="0"/>
            </a:endParaRPr>
          </a:p>
          <a:p>
            <a:pPr marL="449580" indent="0" algn="just">
              <a:lnSpc>
                <a:spcPct val="100000"/>
              </a:lnSpc>
              <a:spcBef>
                <a:spcPts val="0"/>
              </a:spcBef>
              <a:buNone/>
            </a:pPr>
            <a:r>
              <a:rPr lang="en-US" sz="2400" dirty="0">
                <a:effectLst/>
                <a:ea typeface="Calibri" panose="020F0502020204030204" pitchFamily="34" charset="0"/>
                <a:cs typeface="Times New Roman" panose="02020603050405020304" pitchFamily="18" charset="0"/>
              </a:rPr>
              <a:t>	‘Tom ran for two hours.’</a:t>
            </a:r>
            <a:endParaRPr lang="nl-NL" sz="24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C568B611-79D5-4534-8836-54741382B0AF}"/>
              </a:ext>
            </a:extLst>
          </p:cNvPr>
          <p:cNvSpPr>
            <a:spLocks noGrp="1"/>
          </p:cNvSpPr>
          <p:nvPr>
            <p:ph type="sldNum" sz="quarter" idx="12"/>
          </p:nvPr>
        </p:nvSpPr>
        <p:spPr/>
        <p:txBody>
          <a:bodyPr/>
          <a:lstStyle/>
          <a:p>
            <a:fld id="{8D2402C3-FE78-490C-B006-F40B7C6DB517}" type="slidenum">
              <a:rPr lang="nl-NL" smtClean="0"/>
              <a:t>27</a:t>
            </a:fld>
            <a:endParaRPr lang="nl-NL"/>
          </a:p>
        </p:txBody>
      </p:sp>
    </p:spTree>
    <p:extLst>
      <p:ext uri="{BB962C8B-B14F-4D97-AF65-F5344CB8AC3E}">
        <p14:creationId xmlns:p14="http://schemas.microsoft.com/office/powerpoint/2010/main" val="2259342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A84-95D6-49B2-BD4B-F6A1BE010E4C}"/>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4AB5CB02-E744-4AE8-B6A2-0DABF0F58CEB}"/>
              </a:ext>
            </a:extLst>
          </p:cNvPr>
          <p:cNvSpPr>
            <a:spLocks noGrp="1"/>
          </p:cNvSpPr>
          <p:nvPr>
            <p:ph idx="1"/>
          </p:nvPr>
        </p:nvSpPr>
        <p:spPr/>
        <p:txBody>
          <a:bodyPr/>
          <a:lstStyle/>
          <a:p>
            <a:pPr algn="just">
              <a:lnSpc>
                <a:spcPct val="100000"/>
              </a:lnSpc>
              <a:spcBef>
                <a:spcPts val="0"/>
              </a:spcBef>
            </a:pPr>
            <a:r>
              <a:rPr lang="en-US" dirty="0">
                <a:solidFill>
                  <a:srgbClr val="000000"/>
                </a:solidFill>
                <a:effectLst/>
                <a:ea typeface="Calibri" panose="020F0502020204030204" pitchFamily="34" charset="0"/>
                <a:cs typeface="Times New Roman" panose="02020603050405020304" pitchFamily="18" charset="0"/>
              </a:rPr>
              <a:t>In Dutch, attributive passive participles combine with a noun that is interpreted as their internal argument, which may be the internal argument of a transitive or an </a:t>
            </a:r>
            <a:r>
              <a:rPr lang="en-US" dirty="0" err="1">
                <a:solidFill>
                  <a:srgbClr val="000000"/>
                </a:solidFill>
                <a:effectLst/>
                <a:ea typeface="Calibri" panose="020F0502020204030204" pitchFamily="34" charset="0"/>
                <a:cs typeface="Times New Roman" panose="02020603050405020304" pitchFamily="18" charset="0"/>
              </a:rPr>
              <a:t>unaccusative</a:t>
            </a:r>
            <a:r>
              <a:rPr lang="en-US" dirty="0">
                <a:solidFill>
                  <a:srgbClr val="000000"/>
                </a:solidFill>
                <a:effectLst/>
                <a:ea typeface="Calibri" panose="020F0502020204030204" pitchFamily="34" charset="0"/>
                <a:cs typeface="Times New Roman" panose="02020603050405020304" pitchFamily="18" charset="0"/>
              </a:rPr>
              <a:t> verb (</a:t>
            </a:r>
            <a:r>
              <a:rPr lang="en-US" dirty="0" err="1">
                <a:solidFill>
                  <a:srgbClr val="000000"/>
                </a:solidFill>
                <a:effectLst/>
                <a:ea typeface="Calibri" panose="020F0502020204030204" pitchFamily="34" charset="0"/>
                <a:cs typeface="Times New Roman" panose="02020603050405020304" pitchFamily="18" charset="0"/>
              </a:rPr>
              <a:t>Elffers</a:t>
            </a:r>
            <a:r>
              <a:rPr lang="en-US" dirty="0">
                <a:solidFill>
                  <a:srgbClr val="000000"/>
                </a:solidFill>
                <a:effectLst/>
                <a:ea typeface="Calibri" panose="020F0502020204030204" pitchFamily="34" charset="0"/>
                <a:cs typeface="Times New Roman" panose="02020603050405020304" pitchFamily="18" charset="0"/>
              </a:rPr>
              <a:t>, de </a:t>
            </a:r>
            <a:r>
              <a:rPr lang="en-US" dirty="0" err="1">
                <a:solidFill>
                  <a:srgbClr val="000000"/>
                </a:solidFill>
                <a:effectLst/>
                <a:ea typeface="Calibri" panose="020F0502020204030204" pitchFamily="34" charset="0"/>
                <a:cs typeface="Times New Roman" panose="02020603050405020304" pitchFamily="18" charset="0"/>
              </a:rPr>
              <a:t>Haan</a:t>
            </a:r>
            <a:r>
              <a:rPr lang="en-US" dirty="0">
                <a:solidFill>
                  <a:srgbClr val="000000"/>
                </a:solidFill>
                <a:effectLst/>
                <a:ea typeface="Calibri" panose="020F0502020204030204" pitchFamily="34" charset="0"/>
                <a:cs typeface="Times New Roman" panose="02020603050405020304" pitchFamily="18" charset="0"/>
              </a:rPr>
              <a:t> &amp; </a:t>
            </a:r>
            <a:r>
              <a:rPr lang="en-US" dirty="0" err="1">
                <a:solidFill>
                  <a:srgbClr val="000000"/>
                </a:solidFill>
                <a:effectLst/>
                <a:ea typeface="Calibri" panose="020F0502020204030204" pitchFamily="34" charset="0"/>
                <a:cs typeface="Times New Roman" panose="02020603050405020304" pitchFamily="18" charset="0"/>
              </a:rPr>
              <a:t>Schermer</a:t>
            </a:r>
            <a:r>
              <a:rPr lang="en-US" dirty="0">
                <a:solidFill>
                  <a:srgbClr val="000000"/>
                </a:solidFill>
                <a:effectLst/>
                <a:ea typeface="Calibri" panose="020F0502020204030204" pitchFamily="34" charset="0"/>
                <a:cs typeface="Times New Roman" panose="02020603050405020304" pitchFamily="18" charset="0"/>
              </a:rPr>
              <a:t> 2014):</a:t>
            </a:r>
          </a:p>
          <a:p>
            <a:pPr algn="just">
              <a:lnSpc>
                <a:spcPct val="100000"/>
              </a:lnSpc>
              <a:spcBef>
                <a:spcPts val="0"/>
              </a:spcBef>
            </a:pP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(43)	</a:t>
            </a:r>
            <a:r>
              <a:rPr lang="nl-NL" i="1" dirty="0">
                <a:effectLst/>
                <a:ea typeface="Calibri" panose="020F0502020204030204" pitchFamily="34" charset="0"/>
                <a:cs typeface="Times New Roman" panose="02020603050405020304" pitchFamily="18" charset="0"/>
              </a:rPr>
              <a:t>de geïnvesteerde minuten</a:t>
            </a:r>
            <a:endParaRPr lang="nl-NL"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nl-NL" dirty="0">
                <a:ea typeface="Calibri" panose="020F0502020204030204" pitchFamily="34" charset="0"/>
                <a:cs typeface="Times New Roman" panose="02020603050405020304" pitchFamily="18" charset="0"/>
              </a:rPr>
              <a:t>	</a:t>
            </a:r>
            <a:r>
              <a:rPr lang="nl-NL" dirty="0">
                <a:effectLst/>
                <a:ea typeface="Calibri" panose="020F0502020204030204" pitchFamily="34" charset="0"/>
                <a:cs typeface="Times New Roman" panose="02020603050405020304" pitchFamily="18" charset="0"/>
              </a:rPr>
              <a:t>‘the invested minutes’</a:t>
            </a:r>
          </a:p>
          <a:p>
            <a:pPr indent="0" algn="just">
              <a:lnSpc>
                <a:spcPct val="100000"/>
              </a:lnSpc>
              <a:spcBef>
                <a:spcPts val="0"/>
              </a:spcBef>
              <a:buNone/>
            </a:pPr>
            <a:r>
              <a:rPr lang="en-US" dirty="0">
                <a:effectLst/>
                <a:ea typeface="Calibri" panose="020F0502020204030204" pitchFamily="34" charset="0"/>
                <a:cs typeface="Times New Roman" panose="02020603050405020304" pitchFamily="18" charset="0"/>
              </a:rPr>
              <a:t>(44)	</a:t>
            </a:r>
            <a:r>
              <a:rPr lang="en-US" i="1" dirty="0">
                <a:effectLst/>
                <a:ea typeface="Calibri" panose="020F0502020204030204" pitchFamily="34" charset="0"/>
                <a:cs typeface="Times New Roman" panose="02020603050405020304" pitchFamily="18" charset="0"/>
              </a:rPr>
              <a:t>de  </a:t>
            </a:r>
            <a:r>
              <a:rPr lang="en-US" i="1" dirty="0" err="1">
                <a:effectLst/>
                <a:ea typeface="Calibri" panose="020F0502020204030204" pitchFamily="34" charset="0"/>
                <a:cs typeface="Times New Roman" panose="02020603050405020304" pitchFamily="18" charset="0"/>
              </a:rPr>
              <a:t>gestorven</a:t>
            </a:r>
            <a:r>
              <a:rPr lang="en-US" i="1" dirty="0">
                <a:effectLst/>
                <a:ea typeface="Calibri" panose="020F0502020204030204" pitchFamily="34" charset="0"/>
                <a:cs typeface="Times New Roman" panose="02020603050405020304" pitchFamily="18" charset="0"/>
              </a:rPr>
              <a:t> </a:t>
            </a:r>
            <a:r>
              <a:rPr lang="en-US" i="1" dirty="0" err="1">
                <a:effectLst/>
                <a:ea typeface="Calibri" panose="020F0502020204030204" pitchFamily="34" charset="0"/>
                <a:cs typeface="Times New Roman" panose="02020603050405020304" pitchFamily="18" charset="0"/>
              </a:rPr>
              <a:t>soldaten</a:t>
            </a:r>
            <a:endParaRPr lang="nl-NL"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the died         soldiers</a:t>
            </a:r>
            <a:endParaRPr lang="nl-NL" dirty="0">
              <a:effectLst/>
              <a:ea typeface="Calibri" panose="020F0502020204030204" pitchFamily="34" charset="0"/>
              <a:cs typeface="Times New Roman" panose="02020603050405020304" pitchFamily="18" charset="0"/>
            </a:endParaRPr>
          </a:p>
          <a:p>
            <a:endParaRPr lang="nl-NL" dirty="0"/>
          </a:p>
        </p:txBody>
      </p:sp>
      <p:sp>
        <p:nvSpPr>
          <p:cNvPr id="4" name="Slide Number Placeholder 3">
            <a:extLst>
              <a:ext uri="{FF2B5EF4-FFF2-40B4-BE49-F238E27FC236}">
                <a16:creationId xmlns:a16="http://schemas.microsoft.com/office/drawing/2014/main" id="{23CF249F-20BC-4085-AD66-C573748ABF9B}"/>
              </a:ext>
            </a:extLst>
          </p:cNvPr>
          <p:cNvSpPr>
            <a:spLocks noGrp="1"/>
          </p:cNvSpPr>
          <p:nvPr>
            <p:ph type="sldNum" sz="quarter" idx="12"/>
          </p:nvPr>
        </p:nvSpPr>
        <p:spPr/>
        <p:txBody>
          <a:bodyPr/>
          <a:lstStyle/>
          <a:p>
            <a:fld id="{8D2402C3-FE78-490C-B006-F40B7C6DB517}" type="slidenum">
              <a:rPr lang="nl-NL" smtClean="0"/>
              <a:t>28</a:t>
            </a:fld>
            <a:endParaRPr lang="nl-NL"/>
          </a:p>
        </p:txBody>
      </p:sp>
    </p:spTree>
    <p:extLst>
      <p:ext uri="{BB962C8B-B14F-4D97-AF65-F5344CB8AC3E}">
        <p14:creationId xmlns:p14="http://schemas.microsoft.com/office/powerpoint/2010/main" val="2032058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2F4D8-6B56-4824-8B93-C9C44AFCE86C}"/>
              </a:ext>
            </a:extLst>
          </p:cNvPr>
          <p:cNvSpPr>
            <a:spLocks noGrp="1"/>
          </p:cNvSpPr>
          <p:nvPr>
            <p:ph type="title"/>
          </p:nvPr>
        </p:nvSpPr>
        <p:spPr/>
        <p:txBody>
          <a:bodyPr/>
          <a:lstStyle/>
          <a:p>
            <a:pPr algn="ctr"/>
            <a:r>
              <a:rPr lang="nl-NL" dirty="0"/>
              <a:t>Discussion</a:t>
            </a:r>
          </a:p>
        </p:txBody>
      </p:sp>
      <p:sp>
        <p:nvSpPr>
          <p:cNvPr id="3" name="Content Placeholder 2">
            <a:extLst>
              <a:ext uri="{FF2B5EF4-FFF2-40B4-BE49-F238E27FC236}">
                <a16:creationId xmlns:a16="http://schemas.microsoft.com/office/drawing/2014/main" id="{6AD1C5A4-7D82-4490-AC81-BA6A5B6C8AEF}"/>
              </a:ext>
            </a:extLst>
          </p:cNvPr>
          <p:cNvSpPr>
            <a:spLocks noGrp="1"/>
          </p:cNvSpPr>
          <p:nvPr>
            <p:ph idx="1"/>
          </p:nvPr>
        </p:nvSpPr>
        <p:spPr/>
        <p:txBody>
          <a:bodyPr/>
          <a:lstStyle/>
          <a:p>
            <a:pPr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(45)	</a:t>
            </a:r>
            <a:r>
              <a:rPr lang="nl-NL" i="1" dirty="0">
                <a:effectLst/>
                <a:ea typeface="Calibri" panose="020F0502020204030204" pitchFamily="34" charset="0"/>
                <a:cs typeface="Times New Roman" panose="02020603050405020304" pitchFamily="18" charset="0"/>
              </a:rPr>
              <a:t>de geslapen uren </a:t>
            </a:r>
            <a:r>
              <a:rPr lang="nl-NL" dirty="0">
                <a:effectLst/>
                <a:ea typeface="Calibri" panose="020F0502020204030204" pitchFamily="34" charset="0"/>
                <a:cs typeface="Times New Roman" panose="02020603050405020304" pitchFamily="18" charset="0"/>
              </a:rPr>
              <a:t>(82,5%)</a:t>
            </a:r>
          </a:p>
          <a:p>
            <a:pPr marL="0" indent="0" algn="just">
              <a:lnSpc>
                <a:spcPct val="100000"/>
              </a:lnSpc>
              <a:spcBef>
                <a:spcPts val="0"/>
              </a:spcBef>
              <a:buNone/>
            </a:pPr>
            <a:r>
              <a:rPr lang="nl-NL" dirty="0">
                <a:ea typeface="Calibri" panose="020F0502020204030204" pitchFamily="34" charset="0"/>
                <a:cs typeface="Times New Roman" panose="02020603050405020304" pitchFamily="18" charset="0"/>
              </a:rPr>
              <a:t>	</a:t>
            </a:r>
            <a:r>
              <a:rPr lang="nl-NL" dirty="0">
                <a:effectLst/>
                <a:ea typeface="Calibri" panose="020F0502020204030204" pitchFamily="34" charset="0"/>
                <a:cs typeface="Times New Roman" panose="02020603050405020304" pitchFamily="18" charset="0"/>
              </a:rPr>
              <a:t>the  slept       hours</a:t>
            </a:r>
          </a:p>
          <a:p>
            <a:pPr marL="0" indent="0" algn="just">
              <a:lnSpc>
                <a:spcPct val="100000"/>
              </a:lnSpc>
              <a:spcBef>
                <a:spcPts val="0"/>
              </a:spcBef>
              <a:buNone/>
            </a:pP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(46)	</a:t>
            </a:r>
            <a:r>
              <a:rPr lang="nl-NL" i="1" dirty="0">
                <a:effectLst/>
                <a:ea typeface="Calibri" panose="020F0502020204030204" pitchFamily="34" charset="0"/>
                <a:cs typeface="Times New Roman" panose="02020603050405020304" pitchFamily="18" charset="0"/>
              </a:rPr>
              <a:t>de  gezwommen meters </a:t>
            </a:r>
            <a:r>
              <a:rPr lang="nl-NL" dirty="0">
                <a:effectLst/>
                <a:ea typeface="Calibri" panose="020F0502020204030204" pitchFamily="34" charset="0"/>
                <a:cs typeface="Times New Roman" panose="02020603050405020304" pitchFamily="18" charset="0"/>
              </a:rPr>
              <a:t>(96,3%)</a:t>
            </a:r>
          </a:p>
          <a:p>
            <a:pPr marL="0"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	  the swum           meters</a:t>
            </a:r>
          </a:p>
          <a:p>
            <a:pPr marL="0" indent="0" algn="just">
              <a:lnSpc>
                <a:spcPct val="100000"/>
              </a:lnSpc>
              <a:spcBef>
                <a:spcPts val="0"/>
              </a:spcBef>
              <a:buNone/>
            </a:pP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en-US" dirty="0">
                <a:effectLst/>
                <a:ea typeface="Calibri" panose="020F0502020204030204" pitchFamily="34" charset="0"/>
                <a:cs typeface="Times New Roman" panose="02020603050405020304" pitchFamily="18" charset="0"/>
              </a:rPr>
              <a:t>(47)	??</a:t>
            </a:r>
            <a:r>
              <a:rPr lang="en-US" i="1" dirty="0">
                <a:effectLst/>
                <a:ea typeface="Calibri" panose="020F0502020204030204" pitchFamily="34" charset="0"/>
                <a:cs typeface="Times New Roman" panose="02020603050405020304" pitchFamily="18" charset="0"/>
              </a:rPr>
              <a:t>de </a:t>
            </a:r>
            <a:r>
              <a:rPr lang="en-US" i="1" dirty="0" err="1">
                <a:effectLst/>
                <a:ea typeface="Calibri" panose="020F0502020204030204" pitchFamily="34" charset="0"/>
                <a:cs typeface="Times New Roman" panose="02020603050405020304" pitchFamily="18" charset="0"/>
              </a:rPr>
              <a:t>te</a:t>
            </a:r>
            <a:r>
              <a:rPr lang="en-US" i="1" dirty="0">
                <a:effectLst/>
                <a:ea typeface="Calibri" panose="020F0502020204030204" pitchFamily="34" charset="0"/>
                <a:cs typeface="Times New Roman" panose="02020603050405020304" pitchFamily="18" charset="0"/>
              </a:rPr>
              <a:t>   lang </a:t>
            </a:r>
            <a:r>
              <a:rPr lang="en-US" i="1" dirty="0" err="1">
                <a:effectLst/>
                <a:ea typeface="Calibri" panose="020F0502020204030204" pitchFamily="34" charset="0"/>
                <a:cs typeface="Times New Roman" panose="02020603050405020304" pitchFamily="18" charset="0"/>
              </a:rPr>
              <a:t>gebleven</a:t>
            </a:r>
            <a:r>
              <a:rPr lang="en-US" i="1" dirty="0">
                <a:effectLst/>
                <a:ea typeface="Calibri" panose="020F0502020204030204" pitchFamily="34" charset="0"/>
                <a:cs typeface="Times New Roman" panose="02020603050405020304" pitchFamily="18" charset="0"/>
              </a:rPr>
              <a:t> minute</a:t>
            </a:r>
            <a:r>
              <a:rPr lang="nl-NL" i="1" dirty="0">
                <a:effectLst/>
                <a:ea typeface="Calibri" panose="020F0502020204030204" pitchFamily="34" charset="0"/>
                <a:cs typeface="Times New Roman" panose="02020603050405020304" pitchFamily="18" charset="0"/>
              </a:rPr>
              <a:t>n (51,9%)</a:t>
            </a:r>
            <a:endParaRPr lang="nl-NL"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the too long stayed      minutes</a:t>
            </a:r>
            <a:endParaRPr lang="nl-NL"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9DEE20CC-1D35-447B-B902-D43C75F9881B}"/>
              </a:ext>
            </a:extLst>
          </p:cNvPr>
          <p:cNvSpPr>
            <a:spLocks noGrp="1"/>
          </p:cNvSpPr>
          <p:nvPr>
            <p:ph type="sldNum" sz="quarter" idx="12"/>
          </p:nvPr>
        </p:nvSpPr>
        <p:spPr/>
        <p:txBody>
          <a:bodyPr/>
          <a:lstStyle/>
          <a:p>
            <a:fld id="{8D2402C3-FE78-490C-B006-F40B7C6DB517}" type="slidenum">
              <a:rPr lang="nl-NL" smtClean="0"/>
              <a:t>29</a:t>
            </a:fld>
            <a:endParaRPr lang="nl-NL"/>
          </a:p>
        </p:txBody>
      </p:sp>
    </p:spTree>
    <p:extLst>
      <p:ext uri="{BB962C8B-B14F-4D97-AF65-F5344CB8AC3E}">
        <p14:creationId xmlns:p14="http://schemas.microsoft.com/office/powerpoint/2010/main" val="397939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1867-D37D-472E-B9D6-34B5864C30C4}"/>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4D7F0C22-3F07-443C-95F8-787EF78FA947}"/>
              </a:ext>
            </a:extLst>
          </p:cNvPr>
          <p:cNvSpPr>
            <a:spLocks noGrp="1"/>
          </p:cNvSpPr>
          <p:nvPr>
            <p:ph idx="1"/>
          </p:nvPr>
        </p:nvSpPr>
        <p:spPr/>
        <p:txBody>
          <a:bodyPr>
            <a:normAutofit fontScale="62500" lnSpcReduction="20000"/>
          </a:bodyPr>
          <a:lstStyle/>
          <a:p>
            <a:pPr indent="0" algn="just">
              <a:lnSpc>
                <a:spcPct val="120000"/>
              </a:lnSpc>
              <a:spcBef>
                <a:spcPts val="0"/>
              </a:spcBef>
              <a:buNone/>
            </a:pPr>
            <a:r>
              <a:rPr lang="fr-FR" sz="3400" dirty="0">
                <a:effectLst/>
                <a:ea typeface="Calibri" panose="020F0502020204030204" pitchFamily="34" charset="0"/>
                <a:cs typeface="Times New Roman" panose="02020603050405020304" pitchFamily="18" charset="0"/>
              </a:rPr>
              <a:t>(3)	</a:t>
            </a:r>
            <a:r>
              <a:rPr lang="fr-FR" sz="3400" i="1" dirty="0">
                <a:effectLst/>
                <a:ea typeface="Calibri" panose="020F0502020204030204" pitchFamily="34" charset="0"/>
                <a:cs typeface="Times New Roman" panose="02020603050405020304" pitchFamily="18" charset="0"/>
              </a:rPr>
              <a:t>J’ai      mangé des                cerises</a:t>
            </a:r>
            <a:r>
              <a:rPr lang="fr-FR" sz="3400" dirty="0">
                <a:effectLst/>
                <a:ea typeface="Calibri" panose="020F0502020204030204" pitchFamily="34" charset="0"/>
                <a:cs typeface="Times New Roman" panose="02020603050405020304" pitchFamily="18" charset="0"/>
              </a:rPr>
              <a:t> </a:t>
            </a:r>
            <a:r>
              <a:rPr lang="en-US" sz="3400" dirty="0">
                <a:effectLst/>
                <a:ea typeface="Calibri" panose="020F0502020204030204" pitchFamily="34" charset="0"/>
                <a:cs typeface="Times New Roman" panose="02020603050405020304" pitchFamily="18" charset="0"/>
                <a:sym typeface="Wingdings" panose="05000000000000000000" pitchFamily="2" charset="2"/>
              </a:rPr>
              <a:t></a:t>
            </a:r>
            <a:r>
              <a:rPr lang="en-US" sz="3400" dirty="0">
                <a:effectLst/>
                <a:ea typeface="Calibri" panose="020F0502020204030204" pitchFamily="34" charset="0"/>
                <a:cs typeface="Times New Roman" panose="02020603050405020304" pitchFamily="18" charset="0"/>
              </a:rPr>
              <a:t> </a:t>
            </a:r>
            <a:r>
              <a:rPr lang="fr-FR" sz="3400" i="1" dirty="0">
                <a:effectLst/>
                <a:ea typeface="Calibri" panose="020F0502020204030204" pitchFamily="34" charset="0"/>
                <a:cs typeface="Times New Roman" panose="02020603050405020304" pitchFamily="18" charset="0"/>
              </a:rPr>
              <a:t>J’ </a:t>
            </a:r>
            <a:r>
              <a:rPr lang="fr-FR" sz="3400" b="1" i="1" dirty="0">
                <a:effectLst/>
                <a:ea typeface="Calibri" panose="020F0502020204030204" pitchFamily="34" charset="0"/>
                <a:cs typeface="Times New Roman" panose="02020603050405020304" pitchFamily="18" charset="0"/>
              </a:rPr>
              <a:t>EN</a:t>
            </a:r>
            <a:r>
              <a:rPr lang="fr-FR" sz="3400" i="1" dirty="0">
                <a:effectLst/>
                <a:ea typeface="Calibri" panose="020F0502020204030204" pitchFamily="34" charset="0"/>
                <a:cs typeface="Times New Roman" panose="02020603050405020304" pitchFamily="18" charset="0"/>
              </a:rPr>
              <a:t>          ai      mangé</a:t>
            </a:r>
            <a:r>
              <a:rPr lang="fr-FR" sz="3400" dirty="0">
                <a:effectLst/>
                <a:ea typeface="Calibri" panose="020F0502020204030204" pitchFamily="34" charset="0"/>
                <a:cs typeface="Times New Roman" panose="02020603050405020304" pitchFamily="18" charset="0"/>
              </a:rPr>
              <a:t>.</a:t>
            </a:r>
            <a:endParaRPr lang="nl-NL" sz="34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fr-FR" sz="3400" dirty="0">
                <a:effectLst/>
                <a:ea typeface="Calibri" panose="020F0502020204030204" pitchFamily="34" charset="0"/>
                <a:cs typeface="Times New Roman" panose="02020603050405020304" pitchFamily="18" charset="0"/>
              </a:rPr>
              <a:t>	</a:t>
            </a:r>
            <a:r>
              <a:rPr lang="en-US" sz="3400" dirty="0">
                <a:effectLst/>
                <a:ea typeface="Calibri" panose="020F0502020204030204" pitchFamily="34" charset="0"/>
                <a:cs typeface="Times New Roman" panose="02020603050405020304" pitchFamily="18" charset="0"/>
              </a:rPr>
              <a:t>I  have eaten    </a:t>
            </a:r>
            <a:r>
              <a:rPr lang="en-US" sz="3400" cap="small" dirty="0">
                <a:effectLst/>
                <a:ea typeface="Calibri" panose="020F0502020204030204" pitchFamily="34" charset="0"/>
                <a:cs typeface="Times New Roman" panose="02020603050405020304" pitchFamily="18" charset="0"/>
              </a:rPr>
              <a:t>part.det.pl</a:t>
            </a:r>
            <a:r>
              <a:rPr lang="en-US" sz="3400" dirty="0">
                <a:effectLst/>
                <a:ea typeface="Calibri" panose="020F0502020204030204" pitchFamily="34" charset="0"/>
                <a:cs typeface="Times New Roman" panose="02020603050405020304" pitchFamily="18" charset="0"/>
              </a:rPr>
              <a:t> cherries     I  </a:t>
            </a:r>
            <a:r>
              <a:rPr lang="en-US" sz="3400" cap="small" dirty="0">
                <a:effectLst/>
                <a:ea typeface="Calibri" panose="020F0502020204030204" pitchFamily="34" charset="0"/>
                <a:cs typeface="Times New Roman" panose="02020603050405020304" pitchFamily="18" charset="0"/>
              </a:rPr>
              <a:t>part.cl</a:t>
            </a:r>
            <a:r>
              <a:rPr lang="en-US" sz="3400" dirty="0">
                <a:effectLst/>
                <a:ea typeface="Calibri" panose="020F0502020204030204" pitchFamily="34" charset="0"/>
                <a:cs typeface="Times New Roman" panose="02020603050405020304" pitchFamily="18" charset="0"/>
              </a:rPr>
              <a:t> have eaten</a:t>
            </a:r>
            <a:endParaRPr lang="nl-NL" sz="34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US" sz="3400" dirty="0">
                <a:effectLst/>
                <a:ea typeface="Calibri" panose="020F0502020204030204" pitchFamily="34" charset="0"/>
                <a:cs typeface="Times New Roman" panose="02020603050405020304" pitchFamily="18" charset="0"/>
              </a:rPr>
              <a:t>	</a:t>
            </a:r>
            <a:r>
              <a:rPr lang="it-IT" sz="3400" dirty="0">
                <a:effectLst/>
                <a:ea typeface="Calibri" panose="020F0502020204030204" pitchFamily="34" charset="0"/>
                <a:cs typeface="Times New Roman" panose="02020603050405020304" pitchFamily="18" charset="0"/>
              </a:rPr>
              <a:t>‘I ate cherries. </a:t>
            </a:r>
            <a:r>
              <a:rPr lang="en-US" sz="3400" dirty="0">
                <a:effectLst/>
                <a:ea typeface="Calibri" panose="020F0502020204030204" pitchFamily="34" charset="0"/>
                <a:cs typeface="Times New Roman" panose="02020603050405020304" pitchFamily="18" charset="0"/>
                <a:sym typeface="Wingdings" panose="05000000000000000000" pitchFamily="2" charset="2"/>
              </a:rPr>
              <a:t></a:t>
            </a:r>
            <a:r>
              <a:rPr lang="it-IT" sz="3400" dirty="0">
                <a:effectLst/>
                <a:ea typeface="Calibri" panose="020F0502020204030204" pitchFamily="34" charset="0"/>
                <a:cs typeface="Times New Roman" panose="02020603050405020304" pitchFamily="18" charset="0"/>
              </a:rPr>
              <a:t> I ate some.’</a:t>
            </a:r>
          </a:p>
          <a:p>
            <a:pPr marL="0" indent="0" algn="just">
              <a:lnSpc>
                <a:spcPct val="120000"/>
              </a:lnSpc>
              <a:spcBef>
                <a:spcPts val="0"/>
              </a:spcBef>
              <a:buNone/>
            </a:pPr>
            <a:endParaRPr lang="it-IT" sz="3400" dirty="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3400" dirty="0">
                <a:effectLst/>
                <a:ea typeface="Calibri" panose="020F0502020204030204" pitchFamily="34" charset="0"/>
              </a:rPr>
              <a:t>Bentley (2004):  NE typically occurs with the elliptical </a:t>
            </a:r>
            <a:r>
              <a:rPr lang="en-US" sz="3400" dirty="0">
                <a:solidFill>
                  <a:srgbClr val="FF0000"/>
                </a:solidFill>
                <a:effectLst/>
                <a:ea typeface="Calibri" panose="020F0502020204030204" pitchFamily="34" charset="0"/>
              </a:rPr>
              <a:t>direct object </a:t>
            </a:r>
            <a:r>
              <a:rPr lang="en-US" sz="3400" dirty="0">
                <a:effectLst/>
                <a:ea typeface="Calibri" panose="020F0502020204030204" pitchFamily="34" charset="0"/>
              </a:rPr>
              <a:t>of a transitive verb.</a:t>
            </a:r>
          </a:p>
          <a:p>
            <a:pPr marL="0" indent="0">
              <a:lnSpc>
                <a:spcPct val="120000"/>
              </a:lnSpc>
              <a:spcBef>
                <a:spcPts val="0"/>
              </a:spcBef>
              <a:buNone/>
            </a:pPr>
            <a:r>
              <a:rPr lang="en-US" sz="3400" dirty="0">
                <a:effectLst/>
                <a:ea typeface="Calibri" panose="020F0502020204030204" pitchFamily="34" charset="0"/>
              </a:rPr>
              <a:t>NE can also occur with intransitive verbs, viz. </a:t>
            </a:r>
            <a:r>
              <a:rPr lang="en-US" sz="3400" dirty="0" err="1">
                <a:effectLst/>
                <a:ea typeface="Calibri" panose="020F0502020204030204" pitchFamily="34" charset="0"/>
              </a:rPr>
              <a:t>unaccusatives</a:t>
            </a:r>
            <a:r>
              <a:rPr lang="en-US" sz="3400" dirty="0">
                <a:ea typeface="Calibri" panose="020F0502020204030204" pitchFamily="34" charset="0"/>
              </a:rPr>
              <a:t>:</a:t>
            </a:r>
          </a:p>
          <a:p>
            <a:pPr marL="0" indent="0">
              <a:lnSpc>
                <a:spcPct val="120000"/>
              </a:lnSpc>
              <a:spcBef>
                <a:spcPts val="0"/>
              </a:spcBef>
              <a:buNone/>
            </a:pPr>
            <a:endParaRPr lang="en-US" sz="3400" dirty="0">
              <a:ea typeface="Calibri" panose="020F0502020204030204" pitchFamily="34" charset="0"/>
            </a:endParaRPr>
          </a:p>
          <a:p>
            <a:pPr indent="0" algn="just">
              <a:lnSpc>
                <a:spcPct val="120000"/>
              </a:lnSpc>
              <a:spcBef>
                <a:spcPts val="0"/>
              </a:spcBef>
              <a:buNone/>
            </a:pPr>
            <a:r>
              <a:rPr lang="it-IT" sz="3400" dirty="0">
                <a:effectLst/>
                <a:ea typeface="Calibri" panose="020F0502020204030204" pitchFamily="34" charset="0"/>
                <a:cs typeface="Times New Roman" panose="02020603050405020304" pitchFamily="18" charset="0"/>
              </a:rPr>
              <a:t>(4)	</a:t>
            </a:r>
            <a:r>
              <a:rPr lang="it-IT" sz="3400" b="1" i="1" dirty="0">
                <a:effectLst/>
                <a:ea typeface="Calibri" panose="020F0502020204030204" pitchFamily="34" charset="0"/>
                <a:cs typeface="Times New Roman" panose="02020603050405020304" pitchFamily="18" charset="0"/>
              </a:rPr>
              <a:t>NE</a:t>
            </a:r>
            <a:r>
              <a:rPr lang="it-IT" sz="3400" i="1" dirty="0">
                <a:effectLst/>
                <a:ea typeface="Calibri" panose="020F0502020204030204" pitchFamily="34" charset="0"/>
                <a:cs typeface="Times New Roman" panose="02020603050405020304" pitchFamily="18" charset="0"/>
              </a:rPr>
              <a:t>          arrivano     molti</a:t>
            </a:r>
            <a:r>
              <a:rPr lang="it-IT" sz="3400" dirty="0">
                <a:effectLst/>
                <a:ea typeface="Calibri" panose="020F0502020204030204" pitchFamily="34" charset="0"/>
                <a:cs typeface="Times New Roman" panose="02020603050405020304" pitchFamily="18" charset="0"/>
              </a:rPr>
              <a:t>.</a:t>
            </a:r>
            <a:endParaRPr lang="nl-NL" sz="3400" dirty="0">
              <a:effectLst/>
              <a:ea typeface="Calibri" panose="020F0502020204030204" pitchFamily="34" charset="0"/>
              <a:cs typeface="Times New Roman" panose="02020603050405020304" pitchFamily="18" charset="0"/>
            </a:endParaRPr>
          </a:p>
          <a:p>
            <a:pPr marL="449580" indent="0" algn="just">
              <a:lnSpc>
                <a:spcPct val="120000"/>
              </a:lnSpc>
              <a:spcBef>
                <a:spcPts val="0"/>
              </a:spcBef>
              <a:buNone/>
            </a:pPr>
            <a:r>
              <a:rPr lang="it-IT" sz="3400" cap="small" dirty="0">
                <a:effectLst/>
                <a:ea typeface="Calibri" panose="020F0502020204030204" pitchFamily="34" charset="0"/>
                <a:cs typeface="Times New Roman" panose="02020603050405020304" pitchFamily="18" charset="0"/>
              </a:rPr>
              <a:t>	part.cl</a:t>
            </a:r>
            <a:r>
              <a:rPr lang="it-IT" sz="3400" dirty="0">
                <a:effectLst/>
                <a:ea typeface="Calibri" panose="020F0502020204030204" pitchFamily="34" charset="0"/>
                <a:cs typeface="Times New Roman" panose="02020603050405020304" pitchFamily="18" charset="0"/>
              </a:rPr>
              <a:t> arrive-</a:t>
            </a:r>
            <a:r>
              <a:rPr lang="it-IT" sz="3400" cap="small" dirty="0">
                <a:effectLst/>
                <a:ea typeface="Calibri" panose="020F0502020204030204" pitchFamily="34" charset="0"/>
                <a:cs typeface="Times New Roman" panose="02020603050405020304" pitchFamily="18" charset="0"/>
              </a:rPr>
              <a:t>3pl</a:t>
            </a:r>
            <a:r>
              <a:rPr lang="it-IT" sz="3400" dirty="0">
                <a:effectLst/>
                <a:ea typeface="Calibri" panose="020F0502020204030204" pitchFamily="34" charset="0"/>
                <a:cs typeface="Times New Roman" panose="02020603050405020304" pitchFamily="18" charset="0"/>
              </a:rPr>
              <a:t>  many-</a:t>
            </a:r>
            <a:r>
              <a:rPr lang="it-IT" sz="3400" cap="small" dirty="0">
                <a:effectLst/>
                <a:ea typeface="Calibri" panose="020F0502020204030204" pitchFamily="34" charset="0"/>
                <a:cs typeface="Times New Roman" panose="02020603050405020304" pitchFamily="18" charset="0"/>
              </a:rPr>
              <a:t>m.pl</a:t>
            </a:r>
            <a:endParaRPr lang="nl-NL" sz="3400" dirty="0">
              <a:effectLst/>
              <a:ea typeface="Calibri" panose="020F0502020204030204" pitchFamily="34" charset="0"/>
              <a:cs typeface="Times New Roman" panose="02020603050405020304" pitchFamily="18" charset="0"/>
            </a:endParaRPr>
          </a:p>
          <a:p>
            <a:pPr marL="449580" indent="0" algn="just">
              <a:lnSpc>
                <a:spcPct val="120000"/>
              </a:lnSpc>
              <a:spcBef>
                <a:spcPts val="0"/>
              </a:spcBef>
              <a:buNone/>
            </a:pPr>
            <a:r>
              <a:rPr lang="en-US" sz="3400" dirty="0">
                <a:effectLst/>
                <a:ea typeface="Calibri" panose="020F0502020204030204" pitchFamily="34" charset="0"/>
                <a:cs typeface="Times New Roman" panose="02020603050405020304" pitchFamily="18" charset="0"/>
              </a:rPr>
              <a:t>	‘(Of them) many arrive.’</a:t>
            </a:r>
            <a:endParaRPr lang="nl-NL" sz="3400" dirty="0">
              <a:effectLst/>
              <a:ea typeface="Calibri" panose="020F0502020204030204" pitchFamily="34" charset="0"/>
              <a:cs typeface="Times New Roman" panose="02020603050405020304" pitchFamily="18" charset="0"/>
            </a:endParaRPr>
          </a:p>
          <a:p>
            <a:pPr marL="0" indent="0">
              <a:buNone/>
            </a:pPr>
            <a:r>
              <a:rPr lang="en-US" sz="2800" dirty="0">
                <a:effectLst/>
                <a:latin typeface="Times New Roman" panose="02020603050405020304" pitchFamily="18" charset="0"/>
                <a:ea typeface="Calibri" panose="020F0502020204030204" pitchFamily="34" charset="0"/>
              </a:rPr>
              <a:t> </a:t>
            </a:r>
            <a:endParaRPr lang="nl-NL" dirty="0"/>
          </a:p>
          <a:p>
            <a:pPr marL="0" indent="0" algn="just">
              <a:lnSpc>
                <a:spcPct val="120000"/>
              </a:lnSpc>
              <a:spcBef>
                <a:spcPts val="0"/>
              </a:spcBef>
              <a:buNone/>
            </a:pPr>
            <a:endParaRPr lang="nl-NL" sz="28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00128C67-EDBD-4C4C-8E8D-ED9015537B94}"/>
              </a:ext>
            </a:extLst>
          </p:cNvPr>
          <p:cNvSpPr>
            <a:spLocks noGrp="1"/>
          </p:cNvSpPr>
          <p:nvPr>
            <p:ph type="sldNum" sz="quarter" idx="12"/>
          </p:nvPr>
        </p:nvSpPr>
        <p:spPr/>
        <p:txBody>
          <a:bodyPr/>
          <a:lstStyle/>
          <a:p>
            <a:fld id="{8D2402C3-FE78-490C-B006-F40B7C6DB517}" type="slidenum">
              <a:rPr lang="nl-NL" smtClean="0"/>
              <a:t>3</a:t>
            </a:fld>
            <a:endParaRPr lang="nl-NL"/>
          </a:p>
        </p:txBody>
      </p:sp>
    </p:spTree>
    <p:extLst>
      <p:ext uri="{BB962C8B-B14F-4D97-AF65-F5344CB8AC3E}">
        <p14:creationId xmlns:p14="http://schemas.microsoft.com/office/powerpoint/2010/main" val="2354093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237DA-F8C0-4B4E-BD8C-C63B34FCEF5F}"/>
              </a:ext>
            </a:extLst>
          </p:cNvPr>
          <p:cNvSpPr>
            <a:spLocks noGrp="1"/>
          </p:cNvSpPr>
          <p:nvPr>
            <p:ph type="title"/>
          </p:nvPr>
        </p:nvSpPr>
        <p:spPr/>
        <p:txBody>
          <a:bodyPr/>
          <a:lstStyle/>
          <a:p>
            <a:pPr algn="ctr"/>
            <a:r>
              <a:rPr lang="nl-NL" dirty="0"/>
              <a:t>Conclusion</a:t>
            </a:r>
          </a:p>
        </p:txBody>
      </p:sp>
      <p:sp>
        <p:nvSpPr>
          <p:cNvPr id="3" name="Content Placeholder 2">
            <a:extLst>
              <a:ext uri="{FF2B5EF4-FFF2-40B4-BE49-F238E27FC236}">
                <a16:creationId xmlns:a16="http://schemas.microsoft.com/office/drawing/2014/main" id="{97F6D180-65AC-4B88-9DFB-53B29A2735E9}"/>
              </a:ext>
            </a:extLst>
          </p:cNvPr>
          <p:cNvSpPr>
            <a:spLocks noGrp="1"/>
          </p:cNvSpPr>
          <p:nvPr>
            <p:ph idx="1"/>
          </p:nvPr>
        </p:nvSpPr>
        <p:spPr/>
        <p:txBody>
          <a:bodyPr/>
          <a:lstStyle/>
          <a:p>
            <a:pPr>
              <a:lnSpc>
                <a:spcPct val="100000"/>
              </a:lnSpc>
              <a:spcBef>
                <a:spcPts val="0"/>
              </a:spcBef>
            </a:pPr>
            <a:r>
              <a:rPr lang="nl-NL" dirty="0"/>
              <a:t>Violation of syntactic constraint on the extraction of partitive pronoun from adverbial NPs by native speakers of Italian and Dutch;</a:t>
            </a:r>
          </a:p>
          <a:p>
            <a:pPr>
              <a:lnSpc>
                <a:spcPct val="100000"/>
              </a:lnSpc>
              <a:spcBef>
                <a:spcPts val="0"/>
              </a:spcBef>
            </a:pPr>
            <a:r>
              <a:rPr lang="nl-NL" dirty="0"/>
              <a:t>Belletti’s &amp; Rizzi’s judgments may have been influenced by perfect tense;</a:t>
            </a:r>
          </a:p>
          <a:p>
            <a:pPr>
              <a:lnSpc>
                <a:spcPct val="100000"/>
              </a:lnSpc>
              <a:spcBef>
                <a:spcPts val="0"/>
              </a:spcBef>
            </a:pPr>
            <a:r>
              <a:rPr lang="nl-NL" dirty="0"/>
              <a:t>If violation is only apparent, two explanations:</a:t>
            </a:r>
          </a:p>
          <a:p>
            <a:pPr>
              <a:lnSpc>
                <a:spcPct val="100000"/>
              </a:lnSpc>
              <a:spcBef>
                <a:spcPts val="0"/>
              </a:spcBef>
            </a:pPr>
            <a:r>
              <a:rPr lang="nl-NL" dirty="0"/>
              <a:t>Use of partitive pronoun is better than leaving it out;</a:t>
            </a:r>
          </a:p>
          <a:p>
            <a:pPr>
              <a:lnSpc>
                <a:spcPct val="100000"/>
              </a:lnSpc>
              <a:spcBef>
                <a:spcPts val="0"/>
              </a:spcBef>
            </a:pPr>
            <a:r>
              <a:rPr lang="nl-NL" dirty="0"/>
              <a:t>Analysis of adverbial NP as direct object;</a:t>
            </a:r>
          </a:p>
          <a:p>
            <a:pPr>
              <a:lnSpc>
                <a:spcPct val="100000"/>
              </a:lnSpc>
              <a:spcBef>
                <a:spcPts val="0"/>
              </a:spcBef>
            </a:pPr>
            <a:r>
              <a:rPr lang="nl-NL" dirty="0"/>
              <a:t>More research is needed.</a:t>
            </a:r>
          </a:p>
          <a:p>
            <a:endParaRPr lang="nl-NL" dirty="0"/>
          </a:p>
        </p:txBody>
      </p:sp>
      <p:sp>
        <p:nvSpPr>
          <p:cNvPr id="4" name="Slide Number Placeholder 3">
            <a:extLst>
              <a:ext uri="{FF2B5EF4-FFF2-40B4-BE49-F238E27FC236}">
                <a16:creationId xmlns:a16="http://schemas.microsoft.com/office/drawing/2014/main" id="{F15A9509-5C70-4987-8D6D-B06D5691F0A2}"/>
              </a:ext>
            </a:extLst>
          </p:cNvPr>
          <p:cNvSpPr>
            <a:spLocks noGrp="1"/>
          </p:cNvSpPr>
          <p:nvPr>
            <p:ph type="sldNum" sz="quarter" idx="12"/>
          </p:nvPr>
        </p:nvSpPr>
        <p:spPr/>
        <p:txBody>
          <a:bodyPr/>
          <a:lstStyle/>
          <a:p>
            <a:fld id="{8D2402C3-FE78-490C-B006-F40B7C6DB517}" type="slidenum">
              <a:rPr lang="nl-NL" smtClean="0"/>
              <a:t>30</a:t>
            </a:fld>
            <a:endParaRPr lang="nl-NL"/>
          </a:p>
        </p:txBody>
      </p:sp>
    </p:spTree>
    <p:extLst>
      <p:ext uri="{BB962C8B-B14F-4D97-AF65-F5344CB8AC3E}">
        <p14:creationId xmlns:p14="http://schemas.microsoft.com/office/powerpoint/2010/main" val="1150873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DA071-4ED8-4758-B7A7-8FF75F799DF0}"/>
              </a:ext>
            </a:extLst>
          </p:cNvPr>
          <p:cNvSpPr>
            <a:spLocks noGrp="1"/>
          </p:cNvSpPr>
          <p:nvPr>
            <p:ph type="title"/>
          </p:nvPr>
        </p:nvSpPr>
        <p:spPr/>
        <p:txBody>
          <a:bodyPr/>
          <a:lstStyle/>
          <a:p>
            <a:pPr algn="ctr"/>
            <a:r>
              <a:rPr lang="nl-NL" dirty="0"/>
              <a:t>References</a:t>
            </a:r>
          </a:p>
        </p:txBody>
      </p:sp>
      <p:sp>
        <p:nvSpPr>
          <p:cNvPr id="3" name="Content Placeholder 2">
            <a:extLst>
              <a:ext uri="{FF2B5EF4-FFF2-40B4-BE49-F238E27FC236}">
                <a16:creationId xmlns:a16="http://schemas.microsoft.com/office/drawing/2014/main" id="{C86FED08-0DFC-44A7-96C0-336A29E71A3B}"/>
              </a:ext>
            </a:extLst>
          </p:cNvPr>
          <p:cNvSpPr>
            <a:spLocks noGrp="1"/>
          </p:cNvSpPr>
          <p:nvPr>
            <p:ph idx="1"/>
          </p:nvPr>
        </p:nvSpPr>
        <p:spPr/>
        <p:txBody>
          <a:bodyPr>
            <a:normAutofit fontScale="25000" lnSpcReduction="20000"/>
          </a:bodyPr>
          <a:lstStyle/>
          <a:p>
            <a:pPr marL="0" indent="0" algn="just">
              <a:lnSpc>
                <a:spcPct val="120000"/>
              </a:lnSpc>
              <a:spcBef>
                <a:spcPts val="0"/>
              </a:spcBef>
              <a:buNone/>
            </a:pPr>
            <a:r>
              <a:rPr lang="nl-NL" sz="6000" dirty="0">
                <a:effectLst/>
                <a:ea typeface="Calibri" panose="020F0502020204030204" pitchFamily="34" charset="0"/>
                <a:cs typeface="Times New Roman" panose="02020603050405020304" pitchFamily="18" charset="0"/>
              </a:rPr>
              <a:t>Barbiers, Sjef. 2017. Kwantitatief </a:t>
            </a:r>
            <a:r>
              <a:rPr lang="nl-NL" sz="6000" i="1" dirty="0">
                <a:effectLst/>
                <a:ea typeface="Calibri" panose="020F0502020204030204" pitchFamily="34" charset="0"/>
                <a:cs typeface="Times New Roman" panose="02020603050405020304" pitchFamily="18" charset="0"/>
              </a:rPr>
              <a:t>er</a:t>
            </a:r>
            <a:r>
              <a:rPr lang="nl-NL" sz="6000" dirty="0">
                <a:effectLst/>
                <a:ea typeface="Calibri" panose="020F0502020204030204" pitchFamily="34" charset="0"/>
                <a:cs typeface="Times New Roman" panose="02020603050405020304" pitchFamily="18" charset="0"/>
              </a:rPr>
              <a:t> en </a:t>
            </a:r>
            <a:r>
              <a:rPr lang="nl-NL" sz="6000" i="1" dirty="0">
                <a:effectLst/>
                <a:ea typeface="Calibri" panose="020F0502020204030204" pitchFamily="34" charset="0"/>
                <a:cs typeface="Times New Roman" panose="02020603050405020304" pitchFamily="18" charset="0"/>
              </a:rPr>
              <a:t>ze</a:t>
            </a:r>
            <a:r>
              <a:rPr lang="nl-NL" sz="6000" dirty="0">
                <a:effectLst/>
                <a:ea typeface="Calibri" panose="020F0502020204030204" pitchFamily="34" charset="0"/>
                <a:cs typeface="Times New Roman" panose="02020603050405020304" pitchFamily="18" charset="0"/>
              </a:rPr>
              <a:t>. </a:t>
            </a:r>
            <a:r>
              <a:rPr lang="en-US" sz="6000" i="1" dirty="0" err="1">
                <a:effectLst/>
                <a:ea typeface="Calibri" panose="020F0502020204030204" pitchFamily="34" charset="0"/>
                <a:cs typeface="Times New Roman" panose="02020603050405020304" pitchFamily="18" charset="0"/>
              </a:rPr>
              <a:t>Nederlandse</a:t>
            </a:r>
            <a:r>
              <a:rPr lang="en-US" sz="6000" i="1" dirty="0">
                <a:effectLst/>
                <a:ea typeface="Calibri" panose="020F0502020204030204" pitchFamily="34" charset="0"/>
                <a:cs typeface="Times New Roman" panose="02020603050405020304" pitchFamily="18" charset="0"/>
              </a:rPr>
              <a:t> </a:t>
            </a:r>
            <a:r>
              <a:rPr lang="en-US" sz="6000" i="1" dirty="0" err="1">
                <a:effectLst/>
                <a:ea typeface="Calibri" panose="020F0502020204030204" pitchFamily="34" charset="0"/>
                <a:cs typeface="Times New Roman" panose="02020603050405020304" pitchFamily="18" charset="0"/>
              </a:rPr>
              <a:t>Taalkunde</a:t>
            </a:r>
            <a:r>
              <a:rPr lang="en-US" sz="6000" dirty="0">
                <a:effectLst/>
                <a:ea typeface="Calibri" panose="020F0502020204030204" pitchFamily="34" charset="0"/>
                <a:cs typeface="Times New Roman" panose="02020603050405020304" pitchFamily="18" charset="0"/>
              </a:rPr>
              <a:t> 22(2). 163-187.</a:t>
            </a:r>
            <a:endParaRPr lang="nl-NL" sz="60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tabLst>
                <a:tab pos="442913" algn="l"/>
              </a:tabLst>
            </a:pPr>
            <a:r>
              <a:rPr lang="en-US" sz="6000" dirty="0" err="1">
                <a:effectLst/>
                <a:ea typeface="Calibri" panose="020F0502020204030204" pitchFamily="34" charset="0"/>
                <a:cs typeface="Times New Roman" panose="02020603050405020304" pitchFamily="18" charset="0"/>
              </a:rPr>
              <a:t>Belletti</a:t>
            </a:r>
            <a:r>
              <a:rPr lang="en-US" sz="6000" dirty="0">
                <a:effectLst/>
                <a:ea typeface="Calibri" panose="020F0502020204030204" pitchFamily="34" charset="0"/>
                <a:cs typeface="Times New Roman" panose="02020603050405020304" pitchFamily="18" charset="0"/>
              </a:rPr>
              <a:t>, Adriana &amp; Luigi </a:t>
            </a:r>
            <a:r>
              <a:rPr lang="en-US" sz="6000" dirty="0" err="1">
                <a:effectLst/>
                <a:ea typeface="Calibri" panose="020F0502020204030204" pitchFamily="34" charset="0"/>
                <a:cs typeface="Times New Roman" panose="02020603050405020304" pitchFamily="18" charset="0"/>
              </a:rPr>
              <a:t>Rizzi</a:t>
            </a:r>
            <a:r>
              <a:rPr lang="en-US" sz="6000" dirty="0">
                <a:effectLst/>
                <a:ea typeface="Calibri" panose="020F0502020204030204" pitchFamily="34" charset="0"/>
                <a:cs typeface="Times New Roman" panose="02020603050405020304" pitchFamily="18" charset="0"/>
              </a:rPr>
              <a:t>. 1981. The syntax of “NE”. Some theoretical implications. </a:t>
            </a:r>
            <a:r>
              <a:rPr lang="en-US" sz="6000" i="1" dirty="0">
                <a:effectLst/>
                <a:ea typeface="Calibri" panose="020F0502020204030204" pitchFamily="34" charset="0"/>
                <a:cs typeface="Times New Roman" panose="02020603050405020304" pitchFamily="18" charset="0"/>
              </a:rPr>
              <a:t>The Linguistic Review</a:t>
            </a:r>
            <a:r>
              <a:rPr lang="en-US" sz="6000" dirty="0">
                <a:effectLst/>
                <a:ea typeface="Calibri" panose="020F0502020204030204" pitchFamily="34" charset="0"/>
                <a:cs typeface="Times New Roman" panose="02020603050405020304" pitchFamily="18" charset="0"/>
              </a:rPr>
              <a:t> 1(2). </a:t>
            </a:r>
            <a:r>
              <a:rPr lang="it-IT" sz="6000" dirty="0">
                <a:effectLst/>
                <a:ea typeface="Calibri" panose="020F0502020204030204" pitchFamily="34" charset="0"/>
                <a:cs typeface="Times New Roman" panose="02020603050405020304" pitchFamily="18" charset="0"/>
              </a:rPr>
              <a:t>117-154.</a:t>
            </a:r>
            <a:endParaRPr lang="nl-NL" sz="6000" dirty="0">
              <a:ea typeface="Calibri" panose="020F0502020204030204" pitchFamily="34" charset="0"/>
              <a:cs typeface="Times New Roman" panose="02020603050405020304" pitchFamily="18" charset="0"/>
            </a:endParaRPr>
          </a:p>
          <a:p>
            <a:pPr marL="442913" indent="-442913" algn="just">
              <a:lnSpc>
                <a:spcPct val="120000"/>
              </a:lnSpc>
              <a:spcBef>
                <a:spcPts val="0"/>
              </a:spcBef>
              <a:buNone/>
              <a:tabLst>
                <a:tab pos="442913" algn="l"/>
              </a:tabLst>
            </a:pPr>
            <a:r>
              <a:rPr lang="it-IT" sz="6000" dirty="0">
                <a:effectLst/>
                <a:ea typeface="Calibri" panose="020F0502020204030204" pitchFamily="34" charset="0"/>
                <a:cs typeface="Times New Roman" panose="02020603050405020304" pitchFamily="18" charset="0"/>
              </a:rPr>
              <a:t>Benincà, Paola. 1988. L’ordine degli elementi della frase e le costruzioni marcate. In Lorenzo Renzi (ed.), </a:t>
            </a:r>
            <a:r>
              <a:rPr lang="it-IT" sz="6000" i="1" dirty="0">
                <a:effectLst/>
                <a:ea typeface="Calibri" panose="020F0502020204030204" pitchFamily="34" charset="0"/>
                <a:cs typeface="Times New Roman" panose="02020603050405020304" pitchFamily="18" charset="0"/>
              </a:rPr>
              <a:t>Grande grammatica italiana di consultazione</a:t>
            </a:r>
            <a:r>
              <a:rPr lang="it-IT" sz="6000" dirty="0">
                <a:effectLst/>
                <a:ea typeface="Calibri" panose="020F0502020204030204" pitchFamily="34" charset="0"/>
                <a:cs typeface="Times New Roman" panose="02020603050405020304" pitchFamily="18" charset="0"/>
              </a:rPr>
              <a:t>,</a:t>
            </a:r>
            <a:r>
              <a:rPr lang="it-IT" sz="6000" i="1" dirty="0">
                <a:effectLst/>
                <a:ea typeface="Calibri" panose="020F0502020204030204" pitchFamily="34" charset="0"/>
                <a:cs typeface="Times New Roman" panose="02020603050405020304" pitchFamily="18" charset="0"/>
              </a:rPr>
              <a:t> </a:t>
            </a:r>
            <a:r>
              <a:rPr lang="it-IT" sz="6000" dirty="0">
                <a:effectLst/>
                <a:ea typeface="Calibri" panose="020F0502020204030204" pitchFamily="34" charset="0"/>
                <a:cs typeface="Times New Roman" panose="02020603050405020304" pitchFamily="18" charset="0"/>
              </a:rPr>
              <a:t>vol. 1, 115-227. </a:t>
            </a:r>
            <a:r>
              <a:rPr lang="en-US" sz="6000" dirty="0">
                <a:effectLst/>
                <a:ea typeface="Calibri" panose="020F0502020204030204" pitchFamily="34" charset="0"/>
                <a:cs typeface="Times New Roman" panose="02020603050405020304" pitchFamily="18" charset="0"/>
              </a:rPr>
              <a:t>Bologna: il Mulino.</a:t>
            </a:r>
            <a:endParaRPr lang="nl-NL" sz="60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US" sz="6000" dirty="0">
                <a:effectLst/>
                <a:ea typeface="Calibri" panose="020F0502020204030204" pitchFamily="34" charset="0"/>
                <a:cs typeface="Times New Roman" panose="02020603050405020304" pitchFamily="18" charset="0"/>
              </a:rPr>
              <a:t>Bennis, Hans. 1986. </a:t>
            </a:r>
            <a:r>
              <a:rPr lang="en-US" sz="6000" i="1" dirty="0">
                <a:effectLst/>
                <a:ea typeface="Calibri" panose="020F0502020204030204" pitchFamily="34" charset="0"/>
                <a:cs typeface="Times New Roman" panose="02020603050405020304" pitchFamily="18" charset="0"/>
              </a:rPr>
              <a:t>Gaps and dummies</a:t>
            </a:r>
            <a:r>
              <a:rPr lang="en-US" sz="6000" dirty="0">
                <a:effectLst/>
                <a:ea typeface="Calibri" panose="020F0502020204030204" pitchFamily="34" charset="0"/>
                <a:cs typeface="Times New Roman" panose="02020603050405020304" pitchFamily="18" charset="0"/>
              </a:rPr>
              <a:t>. Dordrecht: </a:t>
            </a:r>
            <a:r>
              <a:rPr lang="en-US" sz="6000" dirty="0" err="1">
                <a:effectLst/>
                <a:ea typeface="Calibri" panose="020F0502020204030204" pitchFamily="34" charset="0"/>
                <a:cs typeface="Times New Roman" panose="02020603050405020304" pitchFamily="18" charset="0"/>
              </a:rPr>
              <a:t>Foris</a:t>
            </a:r>
            <a:r>
              <a:rPr lang="en-US" sz="6000" dirty="0">
                <a:effectLst/>
                <a:ea typeface="Calibri" panose="020F0502020204030204" pitchFamily="34" charset="0"/>
                <a:cs typeface="Times New Roman" panose="02020603050405020304" pitchFamily="18" charset="0"/>
              </a:rPr>
              <a:t>.</a:t>
            </a:r>
            <a:endParaRPr lang="nl-NL" sz="60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US" sz="6000" dirty="0">
                <a:effectLst/>
                <a:ea typeface="Calibri" panose="020F0502020204030204" pitchFamily="34" charset="0"/>
              </a:rPr>
              <a:t>Bentley, Delia. 2004. Ne-</a:t>
            </a:r>
            <a:r>
              <a:rPr lang="en-US" sz="6000" dirty="0" err="1">
                <a:effectLst/>
                <a:ea typeface="Calibri" panose="020F0502020204030204" pitchFamily="34" charset="0"/>
              </a:rPr>
              <a:t>cliticisation</a:t>
            </a:r>
            <a:r>
              <a:rPr lang="en-US" sz="6000" dirty="0">
                <a:effectLst/>
                <a:ea typeface="Calibri" panose="020F0502020204030204" pitchFamily="34" charset="0"/>
              </a:rPr>
              <a:t> and split intransitivity. </a:t>
            </a:r>
            <a:r>
              <a:rPr lang="en-US" sz="6000" i="1" dirty="0">
                <a:effectLst/>
                <a:ea typeface="Calibri" panose="020F0502020204030204" pitchFamily="34" charset="0"/>
              </a:rPr>
              <a:t>Journal of Linguistics</a:t>
            </a:r>
            <a:r>
              <a:rPr lang="en-US" sz="6000" dirty="0">
                <a:effectLst/>
                <a:ea typeface="Calibri" panose="020F0502020204030204" pitchFamily="34" charset="0"/>
              </a:rPr>
              <a:t> 40(2). </a:t>
            </a:r>
            <a:r>
              <a:rPr lang="nl-NL" sz="6000" dirty="0">
                <a:effectLst/>
                <a:ea typeface="Calibri" panose="020F0502020204030204" pitchFamily="34" charset="0"/>
              </a:rPr>
              <a:t>219-262.</a:t>
            </a:r>
          </a:p>
          <a:p>
            <a:pPr marL="0" indent="0" algn="just">
              <a:lnSpc>
                <a:spcPct val="120000"/>
              </a:lnSpc>
              <a:spcBef>
                <a:spcPts val="0"/>
              </a:spcBef>
              <a:buNone/>
            </a:pPr>
            <a:r>
              <a:rPr lang="en-US" sz="6000" dirty="0">
                <a:effectLst/>
                <a:ea typeface="Calibri" panose="020F0502020204030204" pitchFamily="34" charset="0"/>
                <a:cs typeface="Times New Roman" panose="02020603050405020304" pitchFamily="18" charset="0"/>
              </a:rPr>
              <a:t>Cinque, Guglielmo. 1999. </a:t>
            </a:r>
            <a:r>
              <a:rPr lang="en-US" sz="6000" i="1" dirty="0">
                <a:effectLst/>
                <a:ea typeface="Calibri" panose="020F0502020204030204" pitchFamily="34" charset="0"/>
                <a:cs typeface="Times New Roman" panose="02020603050405020304" pitchFamily="18" charset="0"/>
              </a:rPr>
              <a:t>Adverbs and functional heads</a:t>
            </a:r>
            <a:r>
              <a:rPr lang="en-US" sz="6000" dirty="0">
                <a:effectLst/>
                <a:ea typeface="Calibri" panose="020F0502020204030204" pitchFamily="34" charset="0"/>
                <a:cs typeface="Times New Roman" panose="02020603050405020304" pitchFamily="18" charset="0"/>
              </a:rPr>
              <a:t>. </a:t>
            </a:r>
            <a:r>
              <a:rPr lang="en-US" sz="6000" i="1" dirty="0">
                <a:effectLst/>
                <a:ea typeface="Calibri" panose="020F0502020204030204" pitchFamily="34" charset="0"/>
                <a:cs typeface="Times New Roman" panose="02020603050405020304" pitchFamily="18" charset="0"/>
              </a:rPr>
              <a:t>A cross-linguistic perspective</a:t>
            </a:r>
            <a:r>
              <a:rPr lang="en-US" sz="6000" dirty="0">
                <a:effectLst/>
                <a:ea typeface="Calibri" panose="020F0502020204030204" pitchFamily="34" charset="0"/>
                <a:cs typeface="Times New Roman" panose="02020603050405020304" pitchFamily="18" charset="0"/>
              </a:rPr>
              <a:t>. Oxford: Oxford University Press.</a:t>
            </a:r>
            <a:endParaRPr lang="nl-NL" sz="6000" dirty="0">
              <a:effectLst/>
              <a:ea typeface="Calibri" panose="020F0502020204030204" pitchFamily="34" charset="0"/>
              <a:cs typeface="Times New Roman" panose="02020603050405020304" pitchFamily="18" charset="0"/>
            </a:endParaRPr>
          </a:p>
          <a:p>
            <a:pPr marL="442913" indent="-442913" algn="just">
              <a:lnSpc>
                <a:spcPct val="120000"/>
              </a:lnSpc>
              <a:spcBef>
                <a:spcPts val="0"/>
              </a:spcBef>
              <a:buNone/>
            </a:pPr>
            <a:r>
              <a:rPr lang="nl-NL" sz="6000" dirty="0">
                <a:effectLst/>
                <a:ea typeface="Calibri" panose="020F0502020204030204" pitchFamily="34" charset="0"/>
                <a:cs typeface="Times New Roman" panose="02020603050405020304" pitchFamily="18" charset="0"/>
              </a:rPr>
              <a:t>Corver, Norbert &amp; Marjo Koppen, van. 2018. Dutch. In Jeroen Van Craenenbroeck &amp; Tanja Temmerman (eds.), </a:t>
            </a:r>
            <a:r>
              <a:rPr lang="nl-NL" sz="6000" i="1" dirty="0">
                <a:effectLst/>
                <a:ea typeface="Calibri" panose="020F0502020204030204" pitchFamily="34" charset="0"/>
                <a:cs typeface="Times New Roman" panose="02020603050405020304" pitchFamily="18" charset="0"/>
              </a:rPr>
              <a:t>The Oxford handbook of ellipsis</a:t>
            </a:r>
            <a:r>
              <a:rPr lang="nl-NL" sz="6000" dirty="0">
                <a:effectLst/>
                <a:ea typeface="Calibri" panose="020F0502020204030204" pitchFamily="34" charset="0"/>
                <a:cs typeface="Times New Roman" panose="02020603050405020304" pitchFamily="18" charset="0"/>
              </a:rPr>
              <a:t>, 721-764. Oxford: Oxford University Press.</a:t>
            </a:r>
          </a:p>
          <a:p>
            <a:pPr marL="442913" indent="-442913" algn="just">
              <a:lnSpc>
                <a:spcPct val="120000"/>
              </a:lnSpc>
              <a:spcBef>
                <a:spcPts val="0"/>
              </a:spcBef>
              <a:buNone/>
            </a:pPr>
            <a:r>
              <a:rPr lang="nl-NL" sz="6000" dirty="0">
                <a:effectLst/>
                <a:ea typeface="Calibri" panose="020F0502020204030204" pitchFamily="34" charset="0"/>
                <a:cs typeface="Times New Roman" panose="02020603050405020304" pitchFamily="18" charset="0"/>
              </a:rPr>
              <a:t>Elffers, Els, Sies de Haan &amp; Ina Schermer. 2014. Het voltooid deelwoord in het Nederlands: beperkingen op het attributief gebruik. </a:t>
            </a:r>
            <a:r>
              <a:rPr lang="nl-NL" sz="6000" i="1" dirty="0">
                <a:effectLst/>
                <a:ea typeface="Calibri" panose="020F0502020204030204" pitchFamily="34" charset="0"/>
                <a:cs typeface="Times New Roman" panose="02020603050405020304" pitchFamily="18" charset="0"/>
              </a:rPr>
              <a:t>Nederlandse Taalkunde</a:t>
            </a:r>
            <a:r>
              <a:rPr lang="nl-NL" sz="6000" dirty="0">
                <a:effectLst/>
                <a:ea typeface="Calibri" panose="020F0502020204030204" pitchFamily="34" charset="0"/>
                <a:cs typeface="Times New Roman" panose="02020603050405020304" pitchFamily="18" charset="0"/>
              </a:rPr>
              <a:t> 19(1). 47-76.</a:t>
            </a:r>
          </a:p>
          <a:p>
            <a:pPr marL="442913" indent="-442913">
              <a:lnSpc>
                <a:spcPct val="120000"/>
              </a:lnSpc>
              <a:spcBef>
                <a:spcPts val="0"/>
              </a:spcBef>
              <a:buNone/>
            </a:pPr>
            <a:r>
              <a:rPr lang="nl-NL" sz="6000" dirty="0">
                <a:effectLst/>
                <a:ea typeface="Calibri" panose="020F0502020204030204" pitchFamily="34" charset="0"/>
                <a:cs typeface="Times New Roman" panose="02020603050405020304" pitchFamily="18" charset="0"/>
              </a:rPr>
              <a:t>Giusti, Giuliana &amp; Petra Sleeman. In press. Partitive elements in the languages of Europe: An advancement in the understanding of a multifaceted phenomenon. In Petra Sleeman &amp; Giuliana Giusti (eds.), </a:t>
            </a:r>
            <a:r>
              <a:rPr lang="nl-NL" sz="6000" i="1" dirty="0">
                <a:effectLst/>
                <a:ea typeface="Calibri" panose="020F0502020204030204" pitchFamily="34" charset="0"/>
                <a:cs typeface="Times New Roman" panose="02020603050405020304" pitchFamily="18" charset="0"/>
              </a:rPr>
              <a:t>Partititive determiners, partitive pronouns and partitive case</a:t>
            </a:r>
            <a:r>
              <a:rPr lang="nl-NL" sz="6000" dirty="0">
                <a:effectLst/>
                <a:ea typeface="Calibri" panose="020F0502020204030204" pitchFamily="34" charset="0"/>
                <a:cs typeface="Times New Roman" panose="02020603050405020304" pitchFamily="18" charset="0"/>
              </a:rPr>
              <a:t>, ix-xxxviii. (Linguistische Arbeiten 580). Berlin: de Gruyter.</a:t>
            </a:r>
          </a:p>
          <a:p>
            <a:pPr marL="0" indent="0">
              <a:lnSpc>
                <a:spcPct val="120000"/>
              </a:lnSpc>
              <a:spcBef>
                <a:spcPts val="0"/>
              </a:spcBef>
              <a:buNone/>
            </a:pPr>
            <a:r>
              <a:rPr lang="en-US" sz="6000" dirty="0" err="1">
                <a:effectLst/>
                <a:ea typeface="Calibri" panose="020F0502020204030204" pitchFamily="34" charset="0"/>
                <a:cs typeface="Times New Roman" panose="02020603050405020304" pitchFamily="18" charset="0"/>
              </a:rPr>
              <a:t>Stroik</a:t>
            </a:r>
            <a:r>
              <a:rPr lang="en-US" sz="6000" dirty="0">
                <a:effectLst/>
                <a:ea typeface="Calibri" panose="020F0502020204030204" pitchFamily="34" charset="0"/>
                <a:cs typeface="Times New Roman" panose="02020603050405020304" pitchFamily="18" charset="0"/>
              </a:rPr>
              <a:t>, Thomas. 1990. Adverbs as V-sisters. </a:t>
            </a:r>
            <a:r>
              <a:rPr lang="en-US" sz="6000" i="1" dirty="0">
                <a:effectLst/>
                <a:ea typeface="Calibri" panose="020F0502020204030204" pitchFamily="34" charset="0"/>
                <a:cs typeface="Times New Roman" panose="02020603050405020304" pitchFamily="18" charset="0"/>
              </a:rPr>
              <a:t>Linguistic Inquiry</a:t>
            </a:r>
            <a:r>
              <a:rPr lang="en-US" sz="6000" dirty="0">
                <a:effectLst/>
                <a:ea typeface="Calibri" panose="020F0502020204030204" pitchFamily="34" charset="0"/>
                <a:cs typeface="Times New Roman" panose="02020603050405020304" pitchFamily="18" charset="0"/>
              </a:rPr>
              <a:t> 21. 654-661.</a:t>
            </a:r>
            <a:endParaRPr lang="nl-NL" sz="6000" dirty="0">
              <a:effectLst/>
              <a:ea typeface="Calibri" panose="020F0502020204030204" pitchFamily="34" charset="0"/>
              <a:cs typeface="Times New Roman" panose="02020603050405020304" pitchFamily="18" charset="0"/>
            </a:endParaRPr>
          </a:p>
          <a:p>
            <a:pPr marL="442913" indent="-442913" algn="just">
              <a:lnSpc>
                <a:spcPct val="120000"/>
              </a:lnSpc>
              <a:spcBef>
                <a:spcPts val="0"/>
              </a:spcBef>
              <a:buNone/>
            </a:pPr>
            <a:r>
              <a:rPr lang="en-US" sz="6000" dirty="0">
                <a:solidFill>
                  <a:srgbClr val="000000"/>
                </a:solidFill>
                <a:effectLst/>
                <a:ea typeface="Calibri" panose="020F0502020204030204" pitchFamily="34" charset="0"/>
              </a:rPr>
              <a:t>Wechsler, Stephen &amp; </a:t>
            </a:r>
            <a:r>
              <a:rPr lang="en-US" sz="6000" dirty="0" err="1">
                <a:solidFill>
                  <a:srgbClr val="000000"/>
                </a:solidFill>
                <a:effectLst/>
                <a:ea typeface="Calibri" panose="020F0502020204030204" pitchFamily="34" charset="0"/>
              </a:rPr>
              <a:t>Yae</a:t>
            </a:r>
            <a:r>
              <a:rPr lang="en-US" sz="6000" dirty="0">
                <a:solidFill>
                  <a:srgbClr val="000000"/>
                </a:solidFill>
                <a:effectLst/>
                <a:ea typeface="Calibri" panose="020F0502020204030204" pitchFamily="34" charset="0"/>
              </a:rPr>
              <a:t>-Sheik Lee. 1996. The domain of direct case assignment. </a:t>
            </a:r>
            <a:r>
              <a:rPr lang="en-US" sz="6000" i="1" dirty="0">
                <a:solidFill>
                  <a:srgbClr val="000000"/>
                </a:solidFill>
                <a:effectLst/>
                <a:ea typeface="Calibri" panose="020F0502020204030204" pitchFamily="34" charset="0"/>
              </a:rPr>
              <a:t>Natural Language &amp; Linguistic Theory</a:t>
            </a:r>
            <a:r>
              <a:rPr lang="en-US" sz="6000" dirty="0">
                <a:solidFill>
                  <a:srgbClr val="000000"/>
                </a:solidFill>
                <a:effectLst/>
                <a:ea typeface="Calibri" panose="020F0502020204030204" pitchFamily="34" charset="0"/>
              </a:rPr>
              <a:t> 14(3). 629-664.</a:t>
            </a:r>
            <a:endParaRPr lang="nl-NL" sz="6000" dirty="0">
              <a:solidFill>
                <a:srgbClr val="000000"/>
              </a:solidFill>
              <a:effectLst/>
              <a:ea typeface="Calibri" panose="020F0502020204030204" pitchFamily="34" charset="0"/>
            </a:endParaRPr>
          </a:p>
          <a:p>
            <a:pPr marL="442913" indent="-442913">
              <a:lnSpc>
                <a:spcPct val="120000"/>
              </a:lnSpc>
              <a:spcBef>
                <a:spcPts val="0"/>
              </a:spcBef>
              <a:buNone/>
            </a:pPr>
            <a:r>
              <a:rPr lang="en-US" sz="6000" dirty="0">
                <a:effectLst/>
                <a:ea typeface="Calibri" panose="020F0502020204030204" pitchFamily="34" charset="0"/>
                <a:cs typeface="Times New Roman" panose="02020603050405020304" pitchFamily="18" charset="0"/>
              </a:rPr>
              <a:t>Will, Kimberly Page. 2019. </a:t>
            </a:r>
            <a:r>
              <a:rPr lang="en-US" sz="6000" i="1" dirty="0">
                <a:effectLst/>
                <a:ea typeface="Calibri" panose="020F0502020204030204" pitchFamily="34" charset="0"/>
                <a:cs typeface="Times New Roman" panose="02020603050405020304" pitchFamily="18" charset="0"/>
              </a:rPr>
              <a:t>The semantic and pragmatic functions of partitive clitic NE in Italian</a:t>
            </a:r>
            <a:r>
              <a:rPr lang="en-US" sz="6000" dirty="0">
                <a:effectLst/>
                <a:ea typeface="Calibri" panose="020F0502020204030204" pitchFamily="34" charset="0"/>
                <a:cs typeface="Times New Roman" panose="02020603050405020304" pitchFamily="18" charset="0"/>
              </a:rPr>
              <a:t>. PhD dissertation, Cornell University.</a:t>
            </a:r>
            <a:endParaRPr lang="nl-NL" sz="6000" dirty="0">
              <a:effectLst/>
              <a:ea typeface="Calibri" panose="020F0502020204030204" pitchFamily="34" charset="0"/>
              <a:cs typeface="Times New Roman" panose="02020603050405020304" pitchFamily="18" charset="0"/>
            </a:endParaRPr>
          </a:p>
          <a:p>
            <a:pPr marL="0" indent="0">
              <a:buNone/>
            </a:pPr>
            <a:endParaRPr lang="nl-NL" sz="3300" dirty="0">
              <a:effectLst/>
              <a:ea typeface="Calibri" panose="020F0502020204030204" pitchFamily="34" charset="0"/>
              <a:cs typeface="Times New Roman" panose="02020603050405020304" pitchFamily="18" charset="0"/>
            </a:endParaRPr>
          </a:p>
          <a:p>
            <a:endParaRPr lang="nl-NL" dirty="0"/>
          </a:p>
        </p:txBody>
      </p:sp>
      <p:sp>
        <p:nvSpPr>
          <p:cNvPr id="4" name="Slide Number Placeholder 3">
            <a:extLst>
              <a:ext uri="{FF2B5EF4-FFF2-40B4-BE49-F238E27FC236}">
                <a16:creationId xmlns:a16="http://schemas.microsoft.com/office/drawing/2014/main" id="{DB2031D1-19D0-45E7-B1BD-E6D9A42D2FC7}"/>
              </a:ext>
            </a:extLst>
          </p:cNvPr>
          <p:cNvSpPr>
            <a:spLocks noGrp="1"/>
          </p:cNvSpPr>
          <p:nvPr>
            <p:ph type="sldNum" sz="quarter" idx="12"/>
          </p:nvPr>
        </p:nvSpPr>
        <p:spPr/>
        <p:txBody>
          <a:bodyPr/>
          <a:lstStyle/>
          <a:p>
            <a:fld id="{8D2402C3-FE78-490C-B006-F40B7C6DB517}" type="slidenum">
              <a:rPr lang="nl-NL" smtClean="0"/>
              <a:t>31</a:t>
            </a:fld>
            <a:endParaRPr lang="nl-NL"/>
          </a:p>
        </p:txBody>
      </p:sp>
    </p:spTree>
    <p:extLst>
      <p:ext uri="{BB962C8B-B14F-4D97-AF65-F5344CB8AC3E}">
        <p14:creationId xmlns:p14="http://schemas.microsoft.com/office/powerpoint/2010/main" val="303310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369B4-2BDD-4A52-B162-9A530480E6E6}"/>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63F1A51A-E105-440F-BFEC-CCA950985FE8}"/>
              </a:ext>
            </a:extLst>
          </p:cNvPr>
          <p:cNvSpPr>
            <a:spLocks noGrp="1"/>
          </p:cNvSpPr>
          <p:nvPr>
            <p:ph idx="1"/>
          </p:nvPr>
        </p:nvSpPr>
        <p:spPr/>
        <p:txBody>
          <a:bodyPr>
            <a:normAutofit/>
          </a:bodyPr>
          <a:lstStyle/>
          <a:p>
            <a:pPr marL="0" indent="0">
              <a:lnSpc>
                <a:spcPct val="100000"/>
              </a:lnSpc>
              <a:spcBef>
                <a:spcPts val="0"/>
              </a:spcBef>
              <a:buNone/>
            </a:pPr>
            <a:r>
              <a:rPr lang="en-US" dirty="0">
                <a:effectLst/>
                <a:ea typeface="Calibri" panose="020F0502020204030204" pitchFamily="34" charset="0"/>
              </a:rPr>
              <a:t>Dutch partitive (quantitative) pronoun ER (</a:t>
            </a:r>
            <a:r>
              <a:rPr lang="en-US" dirty="0" err="1">
                <a:effectLst/>
                <a:ea typeface="Calibri" panose="020F0502020204030204" pitchFamily="34" charset="0"/>
              </a:rPr>
              <a:t>Corver</a:t>
            </a:r>
            <a:r>
              <a:rPr lang="en-US" dirty="0">
                <a:effectLst/>
                <a:ea typeface="Calibri" panose="020F0502020204030204" pitchFamily="34" charset="0"/>
              </a:rPr>
              <a:t> &amp; van </a:t>
            </a:r>
            <a:r>
              <a:rPr lang="en-US" dirty="0" err="1">
                <a:effectLst/>
                <a:ea typeface="Calibri" panose="020F0502020204030204" pitchFamily="34" charset="0"/>
              </a:rPr>
              <a:t>Koppen</a:t>
            </a:r>
            <a:r>
              <a:rPr lang="en-US" dirty="0">
                <a:ea typeface="Calibri" panose="020F0502020204030204" pitchFamily="34" charset="0"/>
              </a:rPr>
              <a:t>, </a:t>
            </a:r>
            <a:r>
              <a:rPr lang="en-US" dirty="0">
                <a:effectLst/>
                <a:ea typeface="Calibri" panose="020F0502020204030204" pitchFamily="34" charset="0"/>
              </a:rPr>
              <a:t>2018):</a:t>
            </a:r>
          </a:p>
          <a:p>
            <a:pPr marL="0" indent="0">
              <a:lnSpc>
                <a:spcPct val="100000"/>
              </a:lnSpc>
              <a:spcBef>
                <a:spcPts val="0"/>
              </a:spcBef>
              <a:buNone/>
            </a:pPr>
            <a:endParaRPr lang="en-US" dirty="0">
              <a:effectLst/>
              <a:ea typeface="Calibri" panose="020F0502020204030204" pitchFamily="34" charset="0"/>
            </a:endParaRPr>
          </a:p>
          <a:p>
            <a:pPr marL="0" indent="0">
              <a:lnSpc>
                <a:spcPct val="100000"/>
              </a:lnSpc>
              <a:spcBef>
                <a:spcPts val="0"/>
              </a:spcBef>
              <a:buNone/>
            </a:pPr>
            <a:r>
              <a:rPr lang="en-US" dirty="0">
                <a:effectLst/>
                <a:ea typeface="Calibri" panose="020F0502020204030204" pitchFamily="34" charset="0"/>
              </a:rPr>
              <a:t>It “typically occurs in clausal environments featuring a(n indefinite) </a:t>
            </a:r>
            <a:r>
              <a:rPr lang="en-US" dirty="0">
                <a:solidFill>
                  <a:srgbClr val="FF0000"/>
                </a:solidFill>
                <a:effectLst/>
                <a:ea typeface="Calibri" panose="020F0502020204030204" pitchFamily="34" charset="0"/>
              </a:rPr>
              <a:t>direct object noun phrase </a:t>
            </a:r>
            <a:r>
              <a:rPr lang="en-US" dirty="0">
                <a:effectLst/>
                <a:ea typeface="Calibri" panose="020F0502020204030204" pitchFamily="34" charset="0"/>
              </a:rPr>
              <a:t>whose nominal head is empty, possibly as the result of movement of the partitive pronoun, and which is introduced by a cardinal or indefinite quantifier”</a:t>
            </a:r>
            <a:endParaRPr lang="nl-NL" dirty="0"/>
          </a:p>
        </p:txBody>
      </p:sp>
      <p:sp>
        <p:nvSpPr>
          <p:cNvPr id="4" name="Slide Number Placeholder 3">
            <a:extLst>
              <a:ext uri="{FF2B5EF4-FFF2-40B4-BE49-F238E27FC236}">
                <a16:creationId xmlns:a16="http://schemas.microsoft.com/office/drawing/2014/main" id="{11187DF2-C580-49C8-B379-0806BC731D9C}"/>
              </a:ext>
            </a:extLst>
          </p:cNvPr>
          <p:cNvSpPr>
            <a:spLocks noGrp="1"/>
          </p:cNvSpPr>
          <p:nvPr>
            <p:ph type="sldNum" sz="quarter" idx="12"/>
          </p:nvPr>
        </p:nvSpPr>
        <p:spPr/>
        <p:txBody>
          <a:bodyPr/>
          <a:lstStyle/>
          <a:p>
            <a:fld id="{8D2402C3-FE78-490C-B006-F40B7C6DB517}" type="slidenum">
              <a:rPr lang="nl-NL" smtClean="0"/>
              <a:t>4</a:t>
            </a:fld>
            <a:endParaRPr lang="nl-NL"/>
          </a:p>
        </p:txBody>
      </p:sp>
    </p:spTree>
    <p:extLst>
      <p:ext uri="{BB962C8B-B14F-4D97-AF65-F5344CB8AC3E}">
        <p14:creationId xmlns:p14="http://schemas.microsoft.com/office/powerpoint/2010/main" val="121174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DED3A-F9CC-45C8-8DA1-AF5D741C08C5}"/>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AE95E23A-958A-4188-B727-AC0D9CCD59D5}"/>
              </a:ext>
            </a:extLst>
          </p:cNvPr>
          <p:cNvSpPr>
            <a:spLocks noGrp="1"/>
          </p:cNvSpPr>
          <p:nvPr>
            <p:ph idx="1"/>
          </p:nvPr>
        </p:nvSpPr>
        <p:spPr/>
        <p:txBody>
          <a:bodyPr>
            <a:normAutofit fontScale="25000" lnSpcReduction="20000"/>
          </a:bodyPr>
          <a:lstStyle/>
          <a:p>
            <a:pPr indent="0" algn="just">
              <a:lnSpc>
                <a:spcPct val="120000"/>
              </a:lnSpc>
              <a:spcBef>
                <a:spcPts val="0"/>
              </a:spcBef>
              <a:buNone/>
            </a:pPr>
            <a:r>
              <a:rPr lang="en-US" sz="11200" dirty="0" err="1">
                <a:effectLst/>
                <a:ea typeface="Calibri" panose="020F0502020204030204" pitchFamily="34" charset="0"/>
                <a:cs typeface="Times New Roman" panose="02020603050405020304" pitchFamily="18" charset="0"/>
              </a:rPr>
              <a:t>Belletti</a:t>
            </a:r>
            <a:r>
              <a:rPr lang="en-US" sz="11200" dirty="0">
                <a:effectLst/>
                <a:ea typeface="Calibri" panose="020F0502020204030204" pitchFamily="34" charset="0"/>
                <a:cs typeface="Times New Roman" panose="02020603050405020304" pitchFamily="18" charset="0"/>
              </a:rPr>
              <a:t> &amp; </a:t>
            </a:r>
            <a:r>
              <a:rPr lang="en-US" sz="11200" dirty="0" err="1">
                <a:effectLst/>
                <a:ea typeface="Calibri" panose="020F0502020204030204" pitchFamily="34" charset="0"/>
                <a:cs typeface="Times New Roman" panose="02020603050405020304" pitchFamily="18" charset="0"/>
              </a:rPr>
              <a:t>Rizzi</a:t>
            </a:r>
            <a:r>
              <a:rPr lang="en-US" sz="11200" dirty="0">
                <a:effectLst/>
                <a:ea typeface="Calibri" panose="020F0502020204030204" pitchFamily="34" charset="0"/>
                <a:cs typeface="Times New Roman" panose="02020603050405020304" pitchFamily="18" charset="0"/>
              </a:rPr>
              <a:t> (1981): in Italian, the partitive pronoun NE is used in combination with noun-less direct objects, but not in combination with noun-less quantified adverbial NPs:</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en-US" sz="11200" dirty="0">
                <a:effectLst/>
                <a:ea typeface="Calibri" panose="020F0502020204030204" pitchFamily="34" charset="0"/>
                <a:cs typeface="Times New Roman" panose="02020603050405020304" pitchFamily="18" charset="0"/>
              </a:rPr>
              <a:t> </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it-IT" sz="11200" dirty="0">
                <a:effectLst/>
                <a:ea typeface="Calibri" panose="020F0502020204030204" pitchFamily="34" charset="0"/>
                <a:cs typeface="Times New Roman" panose="02020603050405020304" pitchFamily="18" charset="0"/>
              </a:rPr>
              <a:t>(5)	a.	</a:t>
            </a:r>
            <a:r>
              <a:rPr lang="it-IT" sz="11200" i="1" dirty="0">
                <a:effectLst/>
                <a:ea typeface="Calibri" panose="020F0502020204030204" pitchFamily="34" charset="0"/>
                <a:cs typeface="Times New Roman" panose="02020603050405020304" pitchFamily="18" charset="0"/>
              </a:rPr>
              <a:t>Gianni trascorrerà tre    settimane a Milano</a:t>
            </a:r>
            <a:r>
              <a:rPr lang="it-IT" sz="11200" dirty="0">
                <a:effectLst/>
                <a:ea typeface="Calibri" panose="020F0502020204030204" pitchFamily="34" charset="0"/>
                <a:cs typeface="Times New Roman" panose="02020603050405020304" pitchFamily="18" charset="0"/>
              </a:rPr>
              <a:t>.</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it-IT" sz="11200" dirty="0">
                <a:effectLst/>
                <a:ea typeface="Calibri" panose="020F0502020204030204" pitchFamily="34" charset="0"/>
                <a:cs typeface="Times New Roman" panose="02020603050405020304" pitchFamily="18" charset="0"/>
              </a:rPr>
              <a:t>		</a:t>
            </a:r>
            <a:r>
              <a:rPr lang="en-US" sz="11200" dirty="0">
                <a:effectLst/>
                <a:ea typeface="Calibri" panose="020F0502020204030204" pitchFamily="34" charset="0"/>
                <a:cs typeface="Times New Roman" panose="02020603050405020304" pitchFamily="18" charset="0"/>
              </a:rPr>
              <a:t>Gianni </a:t>
            </a:r>
            <a:r>
              <a:rPr lang="en-US" sz="11200" dirty="0" err="1">
                <a:effectLst/>
                <a:ea typeface="Calibri" panose="020F0502020204030204" pitchFamily="34" charset="0"/>
                <a:cs typeface="Times New Roman" panose="02020603050405020304" pitchFamily="18" charset="0"/>
              </a:rPr>
              <a:t>will.spend</a:t>
            </a:r>
            <a:r>
              <a:rPr lang="en-US" sz="11200" dirty="0">
                <a:effectLst/>
                <a:ea typeface="Calibri" panose="020F0502020204030204" pitchFamily="34" charset="0"/>
                <a:cs typeface="Times New Roman" panose="02020603050405020304" pitchFamily="18" charset="0"/>
              </a:rPr>
              <a:t> three weeks      in Milan</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en-US" sz="11200" dirty="0">
                <a:effectLst/>
                <a:ea typeface="Calibri" panose="020F0502020204030204" pitchFamily="34" charset="0"/>
                <a:cs typeface="Times New Roman" panose="02020603050405020304" pitchFamily="18" charset="0"/>
              </a:rPr>
              <a:t>		‘Gianni will spend three weeks in Milan.’</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en-US" sz="11200" dirty="0">
                <a:effectLst/>
                <a:ea typeface="Calibri" panose="020F0502020204030204" pitchFamily="34" charset="0"/>
                <a:cs typeface="Times New Roman" panose="02020603050405020304" pitchFamily="18" charset="0"/>
              </a:rPr>
              <a:t>	</a:t>
            </a:r>
            <a:r>
              <a:rPr lang="it-IT" sz="11200" dirty="0">
                <a:effectLst/>
                <a:ea typeface="Calibri" panose="020F0502020204030204" pitchFamily="34" charset="0"/>
                <a:cs typeface="Times New Roman" panose="02020603050405020304" pitchFamily="18" charset="0"/>
              </a:rPr>
              <a:t>b.	</a:t>
            </a:r>
            <a:r>
              <a:rPr lang="it-IT" sz="11200" i="1" dirty="0">
                <a:effectLst/>
                <a:ea typeface="Calibri" panose="020F0502020204030204" pitchFamily="34" charset="0"/>
                <a:cs typeface="Times New Roman" panose="02020603050405020304" pitchFamily="18" charset="0"/>
              </a:rPr>
              <a:t>Gianni </a:t>
            </a:r>
            <a:r>
              <a:rPr lang="it-IT" sz="11200" b="1" i="1" dirty="0">
                <a:effectLst/>
                <a:ea typeface="Calibri" panose="020F0502020204030204" pitchFamily="34" charset="0"/>
                <a:cs typeface="Times New Roman" panose="02020603050405020304" pitchFamily="18" charset="0"/>
              </a:rPr>
              <a:t>NE</a:t>
            </a:r>
            <a:r>
              <a:rPr lang="it-IT" sz="11200" i="1" dirty="0">
                <a:effectLst/>
                <a:ea typeface="Calibri" panose="020F0502020204030204" pitchFamily="34" charset="0"/>
                <a:cs typeface="Times New Roman" panose="02020603050405020304" pitchFamily="18" charset="0"/>
              </a:rPr>
              <a:t>          trascorrerà tre    a Milano</a:t>
            </a:r>
            <a:r>
              <a:rPr lang="it-IT" sz="11200" dirty="0">
                <a:effectLst/>
                <a:ea typeface="Calibri" panose="020F0502020204030204" pitchFamily="34" charset="0"/>
                <a:cs typeface="Times New Roman" panose="02020603050405020304" pitchFamily="18" charset="0"/>
              </a:rPr>
              <a:t>.</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it-IT" sz="11200" dirty="0">
                <a:effectLst/>
                <a:ea typeface="Calibri" panose="020F0502020204030204" pitchFamily="34" charset="0"/>
                <a:cs typeface="Times New Roman" panose="02020603050405020304" pitchFamily="18" charset="0"/>
              </a:rPr>
              <a:t>		</a:t>
            </a:r>
            <a:r>
              <a:rPr lang="en-US" sz="11200" dirty="0">
                <a:effectLst/>
                <a:ea typeface="Calibri" panose="020F0502020204030204" pitchFamily="34" charset="0"/>
                <a:cs typeface="Times New Roman" panose="02020603050405020304" pitchFamily="18" charset="0"/>
              </a:rPr>
              <a:t>Gianni  </a:t>
            </a:r>
            <a:r>
              <a:rPr lang="en-US" sz="11200" cap="small" dirty="0">
                <a:effectLst/>
                <a:ea typeface="Calibri" panose="020F0502020204030204" pitchFamily="34" charset="0"/>
                <a:cs typeface="Times New Roman" panose="02020603050405020304" pitchFamily="18" charset="0"/>
              </a:rPr>
              <a:t>part.cl</a:t>
            </a:r>
            <a:r>
              <a:rPr lang="en-US" sz="11200" dirty="0">
                <a:effectLst/>
                <a:ea typeface="Calibri" panose="020F0502020204030204" pitchFamily="34" charset="0"/>
                <a:cs typeface="Times New Roman" panose="02020603050405020304" pitchFamily="18" charset="0"/>
              </a:rPr>
              <a:t> will-spend  three in Milan</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en-US" sz="11200" dirty="0">
                <a:effectLst/>
                <a:ea typeface="Calibri" panose="020F0502020204030204" pitchFamily="34" charset="0"/>
                <a:cs typeface="Times New Roman" panose="02020603050405020304" pitchFamily="18" charset="0"/>
              </a:rPr>
              <a:t>		‘Gianni will spend three in Milan.’</a:t>
            </a:r>
            <a:endParaRPr lang="nl-NL" sz="11200" dirty="0">
              <a:effectLst/>
              <a:ea typeface="Calibri" panose="020F0502020204030204" pitchFamily="34" charset="0"/>
              <a:cs typeface="Times New Roman" panose="02020603050405020304" pitchFamily="18" charset="0"/>
            </a:endParaRPr>
          </a:p>
          <a:p>
            <a:pPr indent="0" algn="just">
              <a:lnSpc>
                <a:spcPct val="120000"/>
              </a:lnSpc>
              <a:spcBef>
                <a:spcPts val="0"/>
              </a:spcBef>
              <a:buNone/>
            </a:pPr>
            <a:r>
              <a:rPr lang="en-US" sz="9600" dirty="0">
                <a:effectLst/>
                <a:ea typeface="Calibri" panose="020F0502020204030204" pitchFamily="34" charset="0"/>
                <a:cs typeface="Times New Roman" panose="02020603050405020304" pitchFamily="18" charset="0"/>
              </a:rPr>
              <a:t> </a:t>
            </a:r>
            <a:endParaRPr lang="nl-NL" sz="9600"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8E799619-114E-4F8E-B127-0233CCCE206E}"/>
              </a:ext>
            </a:extLst>
          </p:cNvPr>
          <p:cNvSpPr>
            <a:spLocks noGrp="1"/>
          </p:cNvSpPr>
          <p:nvPr>
            <p:ph type="sldNum" sz="quarter" idx="12"/>
          </p:nvPr>
        </p:nvSpPr>
        <p:spPr/>
        <p:txBody>
          <a:bodyPr/>
          <a:lstStyle/>
          <a:p>
            <a:fld id="{8D2402C3-FE78-490C-B006-F40B7C6DB517}" type="slidenum">
              <a:rPr lang="nl-NL" smtClean="0"/>
              <a:t>5</a:t>
            </a:fld>
            <a:endParaRPr lang="nl-NL"/>
          </a:p>
        </p:txBody>
      </p:sp>
    </p:spTree>
    <p:extLst>
      <p:ext uri="{BB962C8B-B14F-4D97-AF65-F5344CB8AC3E}">
        <p14:creationId xmlns:p14="http://schemas.microsoft.com/office/powerpoint/2010/main" val="327758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98B2B-48C5-4ECA-B98D-C5399A262C55}"/>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473FBFF8-D746-4E15-83EF-4774C03BC319}"/>
              </a:ext>
            </a:extLst>
          </p:cNvPr>
          <p:cNvSpPr>
            <a:spLocks noGrp="1"/>
          </p:cNvSpPr>
          <p:nvPr>
            <p:ph idx="1"/>
          </p:nvPr>
        </p:nvSpPr>
        <p:spPr/>
        <p:txBody>
          <a:bodyPr>
            <a:normAutofit/>
          </a:bodyPr>
          <a:lstStyle/>
          <a:p>
            <a:pPr indent="0" algn="just">
              <a:lnSpc>
                <a:spcPct val="100000"/>
              </a:lnSpc>
              <a:spcBef>
                <a:spcPts val="0"/>
              </a:spcBef>
              <a:buNone/>
            </a:pPr>
            <a:r>
              <a:rPr lang="it-IT" dirty="0">
                <a:effectLst/>
                <a:ea typeface="Calibri" panose="020F0502020204030204" pitchFamily="34" charset="0"/>
                <a:cs typeface="Times New Roman" panose="02020603050405020304" pitchFamily="18" charset="0"/>
              </a:rPr>
              <a:t>(6)	a.	</a:t>
            </a:r>
            <a:r>
              <a:rPr lang="it-IT" i="1" dirty="0">
                <a:effectLst/>
                <a:ea typeface="Calibri" panose="020F0502020204030204" pitchFamily="34" charset="0"/>
                <a:cs typeface="Times New Roman" panose="02020603050405020304" pitchFamily="18" charset="0"/>
              </a:rPr>
              <a:t>Gianni è  rimasto    tre    settimane a  Milano</a:t>
            </a:r>
            <a:r>
              <a:rPr lang="it-IT" dirty="0">
                <a:effectLst/>
                <a:ea typeface="Calibri" panose="020F0502020204030204" pitchFamily="34" charset="0"/>
                <a:cs typeface="Times New Roman" panose="02020603050405020304" pitchFamily="18" charset="0"/>
              </a:rPr>
              <a:t>.</a:t>
            </a: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it-IT" dirty="0">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Gianni is remained three weeks       in Milan</a:t>
            </a: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en-US" dirty="0">
                <a:effectLst/>
                <a:ea typeface="Calibri" panose="020F0502020204030204" pitchFamily="34" charset="0"/>
                <a:cs typeface="Times New Roman" panose="02020603050405020304" pitchFamily="18" charset="0"/>
              </a:rPr>
              <a:t>		‘Gianni remained three weeks in Milan.’</a:t>
            </a: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en-US" dirty="0">
                <a:effectLst/>
                <a:ea typeface="Calibri" panose="020F0502020204030204" pitchFamily="34" charset="0"/>
                <a:cs typeface="Times New Roman" panose="02020603050405020304" pitchFamily="18" charset="0"/>
              </a:rPr>
              <a:t>	</a:t>
            </a:r>
            <a:r>
              <a:rPr lang="it-IT" dirty="0">
                <a:effectLst/>
                <a:ea typeface="Calibri" panose="020F0502020204030204" pitchFamily="34" charset="0"/>
                <a:cs typeface="Times New Roman" panose="02020603050405020304" pitchFamily="18" charset="0"/>
              </a:rPr>
              <a:t>b.	*</a:t>
            </a:r>
            <a:r>
              <a:rPr lang="it-IT" i="1" dirty="0">
                <a:effectLst/>
                <a:ea typeface="Calibri" panose="020F0502020204030204" pitchFamily="34" charset="0"/>
                <a:cs typeface="Times New Roman" panose="02020603050405020304" pitchFamily="18" charset="0"/>
              </a:rPr>
              <a:t>Gianni </a:t>
            </a:r>
            <a:r>
              <a:rPr lang="it-IT" b="1" i="1" dirty="0">
                <a:effectLst/>
                <a:ea typeface="Calibri" panose="020F0502020204030204" pitchFamily="34" charset="0"/>
                <a:cs typeface="Times New Roman" panose="02020603050405020304" pitchFamily="18" charset="0"/>
              </a:rPr>
              <a:t>NE</a:t>
            </a:r>
            <a:r>
              <a:rPr lang="it-IT" i="1" dirty="0">
                <a:effectLst/>
                <a:ea typeface="Calibri" panose="020F0502020204030204" pitchFamily="34" charset="0"/>
                <a:cs typeface="Times New Roman" panose="02020603050405020304" pitchFamily="18" charset="0"/>
              </a:rPr>
              <a:t>         è  rimasto    tre    a  Milano</a:t>
            </a:r>
            <a:r>
              <a:rPr lang="it-IT" dirty="0">
                <a:effectLst/>
                <a:ea typeface="Calibri" panose="020F0502020204030204" pitchFamily="34" charset="0"/>
                <a:cs typeface="Times New Roman" panose="02020603050405020304" pitchFamily="18" charset="0"/>
              </a:rPr>
              <a:t>.</a:t>
            </a: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it-IT" dirty="0">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Gianni </a:t>
            </a:r>
            <a:r>
              <a:rPr lang="en-US" cap="small" dirty="0">
                <a:effectLst/>
                <a:ea typeface="Calibri" panose="020F0502020204030204" pitchFamily="34" charset="0"/>
                <a:cs typeface="Times New Roman" panose="02020603050405020304" pitchFamily="18" charset="0"/>
              </a:rPr>
              <a:t>part.cl</a:t>
            </a:r>
            <a:r>
              <a:rPr lang="en-US" dirty="0">
                <a:effectLst/>
                <a:ea typeface="Calibri" panose="020F0502020204030204" pitchFamily="34" charset="0"/>
                <a:cs typeface="Times New Roman" panose="02020603050405020304" pitchFamily="18" charset="0"/>
              </a:rPr>
              <a:t> is remained three in Milan</a:t>
            </a: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en-US" dirty="0">
                <a:effectLst/>
                <a:ea typeface="Calibri" panose="020F0502020204030204" pitchFamily="34" charset="0"/>
                <a:cs typeface="Times New Roman" panose="02020603050405020304" pitchFamily="18" charset="0"/>
              </a:rPr>
              <a:t>		‘Gianni remained three in Milan.’</a:t>
            </a:r>
          </a:p>
          <a:p>
            <a:pPr indent="0" algn="just">
              <a:lnSpc>
                <a:spcPct val="100000"/>
              </a:lnSpc>
              <a:spcBef>
                <a:spcPts val="0"/>
              </a:spcBef>
              <a:buNone/>
            </a:pPr>
            <a:endParaRPr lang="en-US" dirty="0">
              <a:ea typeface="Calibri" panose="020F0502020204030204" pitchFamily="34" charset="0"/>
              <a:cs typeface="Times New Roman" panose="02020603050405020304" pitchFamily="18" charset="0"/>
            </a:endParaRPr>
          </a:p>
          <a:p>
            <a:pPr indent="0" algn="just">
              <a:lnSpc>
                <a:spcPct val="100000"/>
              </a:lnSpc>
              <a:spcBef>
                <a:spcPts val="0"/>
              </a:spcBef>
              <a:buNone/>
            </a:pPr>
            <a:r>
              <a:rPr lang="en-US" dirty="0" err="1">
                <a:effectLst/>
                <a:ea typeface="Calibri" panose="020F0502020204030204" pitchFamily="34" charset="0"/>
              </a:rPr>
              <a:t>Belletti</a:t>
            </a:r>
            <a:r>
              <a:rPr lang="en-US" dirty="0">
                <a:effectLst/>
                <a:ea typeface="Calibri" panose="020F0502020204030204" pitchFamily="34" charset="0"/>
              </a:rPr>
              <a:t> &amp; </a:t>
            </a:r>
            <a:r>
              <a:rPr lang="en-US" dirty="0" err="1">
                <a:effectLst/>
                <a:ea typeface="Calibri" panose="020F0502020204030204" pitchFamily="34" charset="0"/>
              </a:rPr>
              <a:t>Rizzi</a:t>
            </a:r>
            <a:r>
              <a:rPr lang="en-US" dirty="0">
                <a:effectLst/>
                <a:ea typeface="Calibri" panose="020F0502020204030204" pitchFamily="34" charset="0"/>
              </a:rPr>
              <a:t> account for the difference by claiming that NE can only be extracted from an argument position.</a:t>
            </a:r>
            <a:endParaRPr lang="nl-NL"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4AEB1EFF-B0C2-4536-A840-ABEBD55D4DA4}"/>
              </a:ext>
            </a:extLst>
          </p:cNvPr>
          <p:cNvSpPr>
            <a:spLocks noGrp="1"/>
          </p:cNvSpPr>
          <p:nvPr>
            <p:ph type="sldNum" sz="quarter" idx="12"/>
          </p:nvPr>
        </p:nvSpPr>
        <p:spPr/>
        <p:txBody>
          <a:bodyPr/>
          <a:lstStyle/>
          <a:p>
            <a:fld id="{8D2402C3-FE78-490C-B006-F40B7C6DB517}" type="slidenum">
              <a:rPr lang="nl-NL" smtClean="0"/>
              <a:t>6</a:t>
            </a:fld>
            <a:endParaRPr lang="nl-NL"/>
          </a:p>
        </p:txBody>
      </p:sp>
    </p:spTree>
    <p:extLst>
      <p:ext uri="{BB962C8B-B14F-4D97-AF65-F5344CB8AC3E}">
        <p14:creationId xmlns:p14="http://schemas.microsoft.com/office/powerpoint/2010/main" val="3620457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E7C2C-BA0D-476C-AFE2-AAE0CE8A20F0}"/>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CE283D44-6025-4BC6-98B5-A31FFDA4549D}"/>
              </a:ext>
            </a:extLst>
          </p:cNvPr>
          <p:cNvSpPr>
            <a:spLocks noGrp="1"/>
          </p:cNvSpPr>
          <p:nvPr>
            <p:ph idx="1"/>
          </p:nvPr>
        </p:nvSpPr>
        <p:spPr/>
        <p:txBody>
          <a:bodyPr/>
          <a:lstStyle/>
          <a:p>
            <a:pPr indent="0">
              <a:lnSpc>
                <a:spcPct val="100000"/>
              </a:lnSpc>
              <a:spcBef>
                <a:spcPts val="0"/>
              </a:spcBef>
              <a:buNone/>
            </a:pPr>
            <a:r>
              <a:rPr lang="it-IT" sz="2400" dirty="0">
                <a:solidFill>
                  <a:srgbClr val="000000"/>
                </a:solidFill>
                <a:effectLst/>
                <a:ea typeface="Calibri" panose="020F0502020204030204" pitchFamily="34" charset="0"/>
              </a:rPr>
              <a:t>(7)	a.	</a:t>
            </a:r>
            <a:r>
              <a:rPr lang="it-IT" sz="2400" i="1" dirty="0">
                <a:solidFill>
                  <a:srgbClr val="000000"/>
                </a:solidFill>
                <a:effectLst/>
                <a:ea typeface="Calibri" panose="020F0502020204030204" pitchFamily="34" charset="0"/>
              </a:rPr>
              <a:t>Questo scaffale misura    due  metri </a:t>
            </a:r>
            <a:endParaRPr lang="nl-NL" sz="2400" dirty="0">
              <a:solidFill>
                <a:srgbClr val="000000"/>
              </a:solidFill>
              <a:effectLst/>
              <a:ea typeface="Calibri" panose="020F0502020204030204" pitchFamily="34" charset="0"/>
            </a:endParaRPr>
          </a:p>
          <a:p>
            <a:pPr marL="899160" indent="0">
              <a:lnSpc>
                <a:spcPct val="100000"/>
              </a:lnSpc>
              <a:spcBef>
                <a:spcPts val="0"/>
              </a:spcBef>
              <a:buNone/>
            </a:pPr>
            <a:r>
              <a:rPr lang="en-US" sz="2400" dirty="0">
                <a:solidFill>
                  <a:srgbClr val="000000"/>
                </a:solidFill>
                <a:effectLst/>
                <a:ea typeface="Calibri" panose="020F0502020204030204" pitchFamily="34" charset="0"/>
              </a:rPr>
              <a:t>		this      shelf      measures two meters </a:t>
            </a:r>
            <a:endParaRPr lang="nl-NL" sz="2400" dirty="0">
              <a:solidFill>
                <a:srgbClr val="000000"/>
              </a:solidFill>
              <a:effectLst/>
              <a:ea typeface="Calibri" panose="020F0502020204030204" pitchFamily="34" charset="0"/>
            </a:endParaRPr>
          </a:p>
          <a:p>
            <a:pPr marL="899160" indent="0">
              <a:lnSpc>
                <a:spcPct val="100000"/>
              </a:lnSpc>
              <a:spcBef>
                <a:spcPts val="0"/>
              </a:spcBef>
              <a:buNone/>
            </a:pPr>
            <a:r>
              <a:rPr lang="en-US" sz="2400" dirty="0">
                <a:solidFill>
                  <a:srgbClr val="000000"/>
                </a:solidFill>
                <a:effectLst/>
                <a:ea typeface="Calibri" panose="020F0502020204030204" pitchFamily="34" charset="0"/>
              </a:rPr>
              <a:t>		‘This shelf measures two meters.’ </a:t>
            </a:r>
            <a:endParaRPr lang="nl-NL" sz="2400" dirty="0">
              <a:solidFill>
                <a:srgbClr val="000000"/>
              </a:solidFill>
              <a:effectLst/>
              <a:ea typeface="Calibri" panose="020F0502020204030204" pitchFamily="34" charset="0"/>
            </a:endParaRPr>
          </a:p>
          <a:p>
            <a:pPr marL="449580" indent="0">
              <a:lnSpc>
                <a:spcPct val="100000"/>
              </a:lnSpc>
              <a:spcBef>
                <a:spcPts val="0"/>
              </a:spcBef>
              <a:buNone/>
            </a:pPr>
            <a:r>
              <a:rPr lang="it-IT" sz="2400" dirty="0">
                <a:solidFill>
                  <a:srgbClr val="000000"/>
                </a:solidFill>
                <a:effectLst/>
                <a:ea typeface="Calibri" panose="020F0502020204030204" pitchFamily="34" charset="0"/>
              </a:rPr>
              <a:t>	b.	</a:t>
            </a:r>
            <a:r>
              <a:rPr lang="it-IT" sz="2400" i="1" dirty="0">
                <a:solidFill>
                  <a:srgbClr val="000000"/>
                </a:solidFill>
                <a:effectLst/>
                <a:ea typeface="Calibri" panose="020F0502020204030204" pitchFamily="34" charset="0"/>
              </a:rPr>
              <a:t>?Questo scaffale </a:t>
            </a:r>
            <a:r>
              <a:rPr lang="it-IT" sz="2400" b="1" i="1" dirty="0">
                <a:solidFill>
                  <a:srgbClr val="000000"/>
                </a:solidFill>
                <a:effectLst/>
                <a:ea typeface="Calibri" panose="020F0502020204030204" pitchFamily="34" charset="0"/>
              </a:rPr>
              <a:t>NE         </a:t>
            </a:r>
            <a:r>
              <a:rPr lang="it-IT" sz="2400" i="1" dirty="0">
                <a:solidFill>
                  <a:srgbClr val="000000"/>
                </a:solidFill>
                <a:effectLst/>
                <a:ea typeface="Calibri" panose="020F0502020204030204" pitchFamily="34" charset="0"/>
              </a:rPr>
              <a:t>misura    due </a:t>
            </a:r>
            <a:endParaRPr lang="nl-NL" sz="2400" dirty="0">
              <a:solidFill>
                <a:srgbClr val="000000"/>
              </a:solidFill>
              <a:effectLst/>
              <a:ea typeface="Calibri" panose="020F0502020204030204" pitchFamily="34" charset="0"/>
            </a:endParaRPr>
          </a:p>
          <a:p>
            <a:pPr marL="899160" indent="0">
              <a:lnSpc>
                <a:spcPct val="100000"/>
              </a:lnSpc>
              <a:spcBef>
                <a:spcPts val="0"/>
              </a:spcBef>
              <a:buNone/>
            </a:pPr>
            <a:r>
              <a:rPr lang="it-IT" sz="2400" dirty="0">
                <a:solidFill>
                  <a:srgbClr val="000000"/>
                </a:solidFill>
                <a:ea typeface="Calibri" panose="020F0502020204030204" pitchFamily="34" charset="0"/>
              </a:rPr>
              <a:t>		</a:t>
            </a:r>
            <a:r>
              <a:rPr lang="it-IT" sz="2400" dirty="0">
                <a:solidFill>
                  <a:srgbClr val="000000"/>
                </a:solidFill>
                <a:effectLst/>
                <a:ea typeface="Calibri" panose="020F0502020204030204" pitchFamily="34" charset="0"/>
              </a:rPr>
              <a:t> </a:t>
            </a:r>
            <a:r>
              <a:rPr lang="en-US" sz="2400" dirty="0">
                <a:solidFill>
                  <a:srgbClr val="000000"/>
                </a:solidFill>
                <a:effectLst/>
                <a:ea typeface="Calibri" panose="020F0502020204030204" pitchFamily="34" charset="0"/>
              </a:rPr>
              <a:t>this      shelf 	    </a:t>
            </a:r>
            <a:r>
              <a:rPr lang="en-US" sz="2400" cap="small" dirty="0">
                <a:solidFill>
                  <a:srgbClr val="000000"/>
                </a:solidFill>
                <a:effectLst/>
                <a:ea typeface="Calibri" panose="020F0502020204030204" pitchFamily="34" charset="0"/>
              </a:rPr>
              <a:t>part.cl</a:t>
            </a:r>
            <a:r>
              <a:rPr lang="en-US" sz="2400" dirty="0">
                <a:solidFill>
                  <a:srgbClr val="000000"/>
                </a:solidFill>
                <a:effectLst/>
                <a:ea typeface="Calibri" panose="020F0502020204030204" pitchFamily="34" charset="0"/>
              </a:rPr>
              <a:t> measures two </a:t>
            </a:r>
            <a:endParaRPr lang="nl-NL" sz="2400" dirty="0">
              <a:solidFill>
                <a:srgbClr val="000000"/>
              </a:solidFill>
              <a:effectLst/>
              <a:ea typeface="Calibri" panose="020F0502020204030204" pitchFamily="34" charset="0"/>
            </a:endParaRPr>
          </a:p>
          <a:p>
            <a:pPr marL="899160" indent="0">
              <a:lnSpc>
                <a:spcPct val="100000"/>
              </a:lnSpc>
              <a:spcBef>
                <a:spcPts val="0"/>
              </a:spcBef>
              <a:buNone/>
            </a:pPr>
            <a:r>
              <a:rPr lang="en-US" sz="2400" dirty="0">
                <a:solidFill>
                  <a:srgbClr val="000000"/>
                </a:solidFill>
                <a:effectLst/>
                <a:ea typeface="Calibri" panose="020F0502020204030204" pitchFamily="34" charset="0"/>
              </a:rPr>
              <a:t>		‘This shelf measures two.’ 	</a:t>
            </a:r>
            <a:r>
              <a:rPr lang="it-IT" sz="2400" dirty="0">
                <a:solidFill>
                  <a:srgbClr val="000000"/>
                </a:solidFill>
                <a:effectLst/>
                <a:ea typeface="Calibri" panose="020F0502020204030204" pitchFamily="34" charset="0"/>
              </a:rPr>
              <a:t>[Belletti &amp; Rizzi, 1981: marginal] </a:t>
            </a:r>
            <a:endParaRPr lang="nl-NL" sz="2400" dirty="0">
              <a:solidFill>
                <a:srgbClr val="000000"/>
              </a:solidFill>
              <a:effectLst/>
              <a:ea typeface="Calibri" panose="020F0502020204030204" pitchFamily="34" charset="0"/>
            </a:endParaRPr>
          </a:p>
          <a:p>
            <a:pPr indent="0">
              <a:lnSpc>
                <a:spcPct val="100000"/>
              </a:lnSpc>
              <a:spcBef>
                <a:spcPts val="0"/>
              </a:spcBef>
              <a:buNone/>
            </a:pPr>
            <a:r>
              <a:rPr lang="it-IT" sz="2400" dirty="0">
                <a:solidFill>
                  <a:srgbClr val="000000"/>
                </a:solidFill>
                <a:effectLst/>
                <a:ea typeface="Calibri" panose="020F0502020204030204" pitchFamily="34" charset="0"/>
              </a:rPr>
              <a:t>(8)	?</a:t>
            </a:r>
            <a:r>
              <a:rPr lang="it-IT" sz="2400" i="1" dirty="0">
                <a:solidFill>
                  <a:srgbClr val="000000"/>
                </a:solidFill>
                <a:effectLst/>
                <a:ea typeface="Calibri" panose="020F0502020204030204" pitchFamily="34" charset="0"/>
              </a:rPr>
              <a:t>(Di ore)   </a:t>
            </a:r>
            <a:r>
              <a:rPr lang="it-IT" sz="2400" b="1" i="1" dirty="0">
                <a:solidFill>
                  <a:srgbClr val="000000"/>
                </a:solidFill>
                <a:effectLst/>
                <a:ea typeface="Calibri" panose="020F0502020204030204" pitchFamily="34" charset="0"/>
              </a:rPr>
              <a:t>NE         </a:t>
            </a:r>
            <a:r>
              <a:rPr lang="it-IT" sz="2400" i="1" dirty="0">
                <a:solidFill>
                  <a:srgbClr val="000000"/>
                </a:solidFill>
                <a:effectLst/>
                <a:ea typeface="Calibri" panose="020F0502020204030204" pitchFamily="34" charset="0"/>
              </a:rPr>
              <a:t>dorme           otto </a:t>
            </a:r>
            <a:endParaRPr lang="nl-NL" sz="2400" dirty="0">
              <a:solidFill>
                <a:srgbClr val="000000"/>
              </a:solidFill>
              <a:effectLst/>
              <a:ea typeface="Calibri" panose="020F0502020204030204" pitchFamily="34" charset="0"/>
            </a:endParaRPr>
          </a:p>
          <a:p>
            <a:pPr marL="449580" indent="0">
              <a:lnSpc>
                <a:spcPct val="100000"/>
              </a:lnSpc>
              <a:spcBef>
                <a:spcPts val="0"/>
              </a:spcBef>
              <a:buNone/>
            </a:pPr>
            <a:r>
              <a:rPr lang="it-IT" sz="2400" dirty="0">
                <a:solidFill>
                  <a:srgbClr val="000000"/>
                </a:solidFill>
                <a:ea typeface="Calibri" panose="020F0502020204030204" pitchFamily="34" charset="0"/>
              </a:rPr>
              <a:t>	</a:t>
            </a:r>
            <a:r>
              <a:rPr lang="en-US" sz="2400" dirty="0">
                <a:solidFill>
                  <a:srgbClr val="000000"/>
                </a:solidFill>
                <a:effectLst/>
                <a:ea typeface="Calibri" panose="020F0502020204030204" pitchFamily="34" charset="0"/>
              </a:rPr>
              <a:t>of  hours </a:t>
            </a:r>
            <a:r>
              <a:rPr lang="en-US" sz="2400" cap="small" dirty="0">
                <a:solidFill>
                  <a:srgbClr val="000000"/>
                </a:solidFill>
                <a:effectLst/>
                <a:ea typeface="Calibri" panose="020F0502020204030204" pitchFamily="34" charset="0"/>
              </a:rPr>
              <a:t>part.cl</a:t>
            </a:r>
            <a:r>
              <a:rPr lang="en-US" sz="2400" dirty="0">
                <a:solidFill>
                  <a:srgbClr val="000000"/>
                </a:solidFill>
                <a:effectLst/>
                <a:ea typeface="Calibri" panose="020F0502020204030204" pitchFamily="34" charset="0"/>
              </a:rPr>
              <a:t> sleeps.</a:t>
            </a:r>
            <a:r>
              <a:rPr lang="en-US" sz="2400" cap="small" dirty="0">
                <a:solidFill>
                  <a:srgbClr val="000000"/>
                </a:solidFill>
                <a:effectLst/>
                <a:ea typeface="Calibri" panose="020F0502020204030204" pitchFamily="34" charset="0"/>
              </a:rPr>
              <a:t>3p.sg</a:t>
            </a:r>
            <a:r>
              <a:rPr lang="en-US" sz="2400" dirty="0">
                <a:solidFill>
                  <a:srgbClr val="000000"/>
                </a:solidFill>
                <a:effectLst/>
                <a:ea typeface="Calibri" panose="020F0502020204030204" pitchFamily="34" charset="0"/>
              </a:rPr>
              <a:t> eight </a:t>
            </a:r>
            <a:endParaRPr lang="nl-NL" sz="2400" dirty="0">
              <a:solidFill>
                <a:srgbClr val="000000"/>
              </a:solidFill>
              <a:effectLst/>
              <a:ea typeface="Calibri" panose="020F0502020204030204" pitchFamily="34" charset="0"/>
            </a:endParaRPr>
          </a:p>
          <a:p>
            <a:pPr marL="449580" indent="0">
              <a:lnSpc>
                <a:spcPct val="100000"/>
              </a:lnSpc>
              <a:spcBef>
                <a:spcPts val="0"/>
              </a:spcBef>
              <a:buNone/>
            </a:pPr>
            <a:r>
              <a:rPr lang="en-US" sz="2400" dirty="0">
                <a:solidFill>
                  <a:srgbClr val="000000"/>
                </a:solidFill>
                <a:effectLst/>
                <a:ea typeface="Calibri" panose="020F0502020204030204" pitchFamily="34" charset="0"/>
              </a:rPr>
              <a:t>	‘S/he sleeps eight of them, hours.’ 	[</a:t>
            </a:r>
            <a:r>
              <a:rPr lang="en-US" sz="2400" dirty="0" err="1">
                <a:solidFill>
                  <a:srgbClr val="000000"/>
                </a:solidFill>
                <a:effectLst/>
                <a:ea typeface="Calibri" panose="020F0502020204030204" pitchFamily="34" charset="0"/>
              </a:rPr>
              <a:t>Benincà</a:t>
            </a:r>
            <a:r>
              <a:rPr lang="en-US" sz="2400" dirty="0">
                <a:solidFill>
                  <a:srgbClr val="000000"/>
                </a:solidFill>
                <a:effectLst/>
                <a:ea typeface="Calibri" panose="020F0502020204030204" pitchFamily="34" charset="0"/>
              </a:rPr>
              <a:t>, 1988: non elegant] </a:t>
            </a:r>
            <a:endParaRPr lang="nl-NL" sz="2400" dirty="0">
              <a:solidFill>
                <a:srgbClr val="000000"/>
              </a:solidFill>
              <a:effectLst/>
              <a:ea typeface="Calibri" panose="020F0502020204030204" pitchFamily="34" charset="0"/>
            </a:endParaRPr>
          </a:p>
          <a:p>
            <a:pPr marL="0" indent="0">
              <a:buNone/>
            </a:pPr>
            <a:endParaRPr lang="nl-NL" dirty="0"/>
          </a:p>
        </p:txBody>
      </p:sp>
      <p:sp>
        <p:nvSpPr>
          <p:cNvPr id="4" name="Slide Number Placeholder 3">
            <a:extLst>
              <a:ext uri="{FF2B5EF4-FFF2-40B4-BE49-F238E27FC236}">
                <a16:creationId xmlns:a16="http://schemas.microsoft.com/office/drawing/2014/main" id="{6BD2BE47-2E07-4307-8D95-68FF7652B578}"/>
              </a:ext>
            </a:extLst>
          </p:cNvPr>
          <p:cNvSpPr>
            <a:spLocks noGrp="1"/>
          </p:cNvSpPr>
          <p:nvPr>
            <p:ph type="sldNum" sz="quarter" idx="12"/>
          </p:nvPr>
        </p:nvSpPr>
        <p:spPr/>
        <p:txBody>
          <a:bodyPr/>
          <a:lstStyle/>
          <a:p>
            <a:fld id="{8D2402C3-FE78-490C-B006-F40B7C6DB517}" type="slidenum">
              <a:rPr lang="nl-NL" smtClean="0"/>
              <a:t>7</a:t>
            </a:fld>
            <a:endParaRPr lang="nl-NL"/>
          </a:p>
        </p:txBody>
      </p:sp>
    </p:spTree>
    <p:extLst>
      <p:ext uri="{BB962C8B-B14F-4D97-AF65-F5344CB8AC3E}">
        <p14:creationId xmlns:p14="http://schemas.microsoft.com/office/powerpoint/2010/main" val="3362795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88D67-DD55-4F96-836E-28EE23A3D78B}"/>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00228B94-8A6F-447A-9861-0637EDCD4F7C}"/>
              </a:ext>
            </a:extLst>
          </p:cNvPr>
          <p:cNvSpPr>
            <a:spLocks noGrp="1"/>
          </p:cNvSpPr>
          <p:nvPr>
            <p:ph idx="1"/>
          </p:nvPr>
        </p:nvSpPr>
        <p:spPr/>
        <p:txBody>
          <a:bodyPr>
            <a:normAutofit/>
          </a:bodyPr>
          <a:lstStyle/>
          <a:p>
            <a:pPr marL="0" indent="0">
              <a:lnSpc>
                <a:spcPct val="100000"/>
              </a:lnSpc>
              <a:spcBef>
                <a:spcPts val="0"/>
              </a:spcBef>
              <a:buNone/>
            </a:pPr>
            <a:r>
              <a:rPr lang="nl-NL" dirty="0"/>
              <a:t>Barbiers (2017):</a:t>
            </a:r>
          </a:p>
          <a:p>
            <a:pPr marL="0" indent="0">
              <a:lnSpc>
                <a:spcPct val="100000"/>
              </a:lnSpc>
              <a:spcBef>
                <a:spcPts val="0"/>
              </a:spcBef>
              <a:buNone/>
            </a:pPr>
            <a:endParaRPr lang="nl-NL" dirty="0"/>
          </a:p>
          <a:p>
            <a:pPr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(9)	a.	</a:t>
            </a:r>
            <a:r>
              <a:rPr lang="nl-NL" i="1" dirty="0">
                <a:effectLst/>
                <a:ea typeface="Calibri" panose="020F0502020204030204" pitchFamily="34" charset="0"/>
                <a:cs typeface="Times New Roman" panose="02020603050405020304" pitchFamily="18" charset="0"/>
              </a:rPr>
              <a:t>Ik heb twee dagen in Spanje doorgebracht</a:t>
            </a:r>
            <a:r>
              <a:rPr lang="nl-NL" dirty="0">
                <a:effectLst/>
                <a:ea typeface="Calibri" panose="020F0502020204030204" pitchFamily="34" charset="0"/>
                <a:cs typeface="Times New Roman" panose="02020603050405020304" pitchFamily="18" charset="0"/>
              </a:rPr>
              <a:t>.</a:t>
            </a:r>
          </a:p>
          <a:p>
            <a:pPr marL="0"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  have two days    in Spain   spent</a:t>
            </a:r>
            <a:endParaRPr lang="nl-NL"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dirty="0">
                <a:effectLst/>
                <a:ea typeface="Calibri" panose="020F0502020204030204" pitchFamily="34" charset="0"/>
                <a:cs typeface="Times New Roman" panose="02020603050405020304" pitchFamily="18" charset="0"/>
              </a:rPr>
              <a:t>		‘I have spent two days in Spain.’</a:t>
            </a:r>
            <a:endParaRPr lang="nl-NL" dirty="0">
              <a:effectLst/>
              <a:ea typeface="Calibri" panose="020F0502020204030204" pitchFamily="34" charset="0"/>
              <a:cs typeface="Times New Roman" panose="02020603050405020304" pitchFamily="18" charset="0"/>
            </a:endParaRPr>
          </a:p>
          <a:p>
            <a:pPr marL="449580"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	b.	</a:t>
            </a:r>
            <a:r>
              <a:rPr lang="nl-NL" i="1" dirty="0">
                <a:effectLst/>
                <a:ea typeface="Calibri" panose="020F0502020204030204" pitchFamily="34" charset="0"/>
                <a:cs typeface="Times New Roman" panose="02020603050405020304" pitchFamily="18" charset="0"/>
              </a:rPr>
              <a:t>Ik heb  </a:t>
            </a:r>
            <a:r>
              <a:rPr lang="nl-NL" b="1" i="1" dirty="0">
                <a:effectLst/>
                <a:ea typeface="Calibri" panose="020F0502020204030204" pitchFamily="34" charset="0"/>
                <a:cs typeface="Times New Roman" panose="02020603050405020304" pitchFamily="18" charset="0"/>
              </a:rPr>
              <a:t>ER</a:t>
            </a:r>
            <a:r>
              <a:rPr lang="nl-NL" i="1" dirty="0">
                <a:effectLst/>
                <a:ea typeface="Calibri" panose="020F0502020204030204" pitchFamily="34" charset="0"/>
                <a:cs typeface="Times New Roman" panose="02020603050405020304" pitchFamily="18" charset="0"/>
              </a:rPr>
              <a:t>            twee in Spanje doorgebracht</a:t>
            </a:r>
            <a:r>
              <a:rPr lang="nl-NL" dirty="0">
                <a:effectLst/>
                <a:ea typeface="Calibri" panose="020F0502020204030204" pitchFamily="34" charset="0"/>
                <a:cs typeface="Times New Roman" panose="02020603050405020304" pitchFamily="18" charset="0"/>
              </a:rPr>
              <a:t>.</a:t>
            </a:r>
          </a:p>
          <a:p>
            <a:pPr indent="0" algn="just">
              <a:lnSpc>
                <a:spcPct val="100000"/>
              </a:lnSpc>
              <a:spcBef>
                <a:spcPts val="0"/>
              </a:spcBef>
              <a:buNone/>
            </a:pPr>
            <a:r>
              <a:rPr lang="nl-NL"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  have </a:t>
            </a:r>
            <a:r>
              <a:rPr lang="en-US" cap="small" dirty="0" err="1">
                <a:effectLst/>
                <a:ea typeface="Calibri" panose="020F0502020204030204" pitchFamily="34" charset="0"/>
                <a:cs typeface="Times New Roman" panose="02020603050405020304" pitchFamily="18" charset="0"/>
              </a:rPr>
              <a:t>part.wk</a:t>
            </a:r>
            <a:r>
              <a:rPr lang="en-US" dirty="0">
                <a:effectLst/>
                <a:ea typeface="Calibri" panose="020F0502020204030204" pitchFamily="34" charset="0"/>
                <a:cs typeface="Times New Roman" panose="02020603050405020304" pitchFamily="18" charset="0"/>
              </a:rPr>
              <a:t> two  in Spain   spent</a:t>
            </a:r>
            <a:endParaRPr lang="nl-NL" dirty="0">
              <a:effectLst/>
              <a:ea typeface="Calibri" panose="020F0502020204030204" pitchFamily="34" charset="0"/>
              <a:cs typeface="Times New Roman" panose="02020603050405020304" pitchFamily="18" charset="0"/>
            </a:endParaRPr>
          </a:p>
          <a:p>
            <a:pPr indent="0" algn="just">
              <a:lnSpc>
                <a:spcPct val="100000"/>
              </a:lnSpc>
              <a:spcBef>
                <a:spcPts val="0"/>
              </a:spcBef>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 have spent two in Spain.’</a:t>
            </a:r>
            <a:endParaRPr lang="nl-NL" dirty="0">
              <a:effectLst/>
              <a:ea typeface="Calibri" panose="020F0502020204030204" pitchFamily="34" charset="0"/>
              <a:cs typeface="Times New Roman" panose="02020603050405020304" pitchFamily="18" charset="0"/>
            </a:endParaRPr>
          </a:p>
          <a:p>
            <a:pPr marL="0" indent="0">
              <a:buNone/>
            </a:pPr>
            <a:endParaRPr lang="nl-NL" dirty="0"/>
          </a:p>
          <a:p>
            <a:pPr marL="0" indent="0">
              <a:buNone/>
            </a:pPr>
            <a:endParaRPr lang="nl-NL" dirty="0"/>
          </a:p>
        </p:txBody>
      </p:sp>
      <p:sp>
        <p:nvSpPr>
          <p:cNvPr id="4" name="Slide Number Placeholder 3">
            <a:extLst>
              <a:ext uri="{FF2B5EF4-FFF2-40B4-BE49-F238E27FC236}">
                <a16:creationId xmlns:a16="http://schemas.microsoft.com/office/drawing/2014/main" id="{936766BD-B708-40AE-8D0F-C2BF6CDA9754}"/>
              </a:ext>
            </a:extLst>
          </p:cNvPr>
          <p:cNvSpPr>
            <a:spLocks noGrp="1"/>
          </p:cNvSpPr>
          <p:nvPr>
            <p:ph type="sldNum" sz="quarter" idx="12"/>
          </p:nvPr>
        </p:nvSpPr>
        <p:spPr/>
        <p:txBody>
          <a:bodyPr/>
          <a:lstStyle/>
          <a:p>
            <a:fld id="{8D2402C3-FE78-490C-B006-F40B7C6DB517}" type="slidenum">
              <a:rPr lang="nl-NL" smtClean="0"/>
              <a:t>8</a:t>
            </a:fld>
            <a:endParaRPr lang="nl-NL"/>
          </a:p>
        </p:txBody>
      </p:sp>
    </p:spTree>
    <p:extLst>
      <p:ext uri="{BB962C8B-B14F-4D97-AF65-F5344CB8AC3E}">
        <p14:creationId xmlns:p14="http://schemas.microsoft.com/office/powerpoint/2010/main" val="188876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47CCE-DE73-428A-A3CD-F503592BDF86}"/>
              </a:ext>
            </a:extLst>
          </p:cNvPr>
          <p:cNvSpPr>
            <a:spLocks noGrp="1"/>
          </p:cNvSpPr>
          <p:nvPr>
            <p:ph type="title"/>
          </p:nvPr>
        </p:nvSpPr>
        <p:spPr/>
        <p:txBody>
          <a:bodyPr/>
          <a:lstStyle/>
          <a:p>
            <a:pPr algn="ctr"/>
            <a:r>
              <a:rPr lang="nl-NL" dirty="0"/>
              <a:t>Introduction</a:t>
            </a:r>
          </a:p>
        </p:txBody>
      </p:sp>
      <p:sp>
        <p:nvSpPr>
          <p:cNvPr id="3" name="Content Placeholder 2">
            <a:extLst>
              <a:ext uri="{FF2B5EF4-FFF2-40B4-BE49-F238E27FC236}">
                <a16:creationId xmlns:a16="http://schemas.microsoft.com/office/drawing/2014/main" id="{D376E81D-ECEE-4FCF-B748-22C2490915D7}"/>
              </a:ext>
            </a:extLst>
          </p:cNvPr>
          <p:cNvSpPr>
            <a:spLocks noGrp="1"/>
          </p:cNvSpPr>
          <p:nvPr>
            <p:ph idx="1"/>
          </p:nvPr>
        </p:nvSpPr>
        <p:spPr/>
        <p:txBody>
          <a:bodyPr/>
          <a:lstStyle/>
          <a:p>
            <a:pPr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(10)	a.	</a:t>
            </a:r>
            <a:r>
              <a:rPr lang="nl-NL" i="1" dirty="0">
                <a:effectLst/>
                <a:ea typeface="Calibri" panose="020F0502020204030204" pitchFamily="34" charset="0"/>
                <a:cs typeface="Times New Roman" panose="02020603050405020304" pitchFamily="18" charset="0"/>
              </a:rPr>
              <a:t>Ik ben twee dagen in Spanje gebleven</a:t>
            </a:r>
            <a:r>
              <a:rPr lang="nl-NL" dirty="0">
                <a:effectLst/>
                <a:ea typeface="Calibri" panose="020F0502020204030204" pitchFamily="34" charset="0"/>
                <a:cs typeface="Times New Roman" panose="02020603050405020304" pitchFamily="18" charset="0"/>
              </a:rPr>
              <a:t>.</a:t>
            </a:r>
          </a:p>
          <a:p>
            <a:pPr marL="0" indent="0" algn="just">
              <a:lnSpc>
                <a:spcPct val="100000"/>
              </a:lnSpc>
              <a:spcBef>
                <a:spcPts val="0"/>
              </a:spcBef>
              <a:buNone/>
            </a:pPr>
            <a:r>
              <a:rPr lang="nl-NL"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   am  two  days    in Spain   remained</a:t>
            </a:r>
            <a:endParaRPr lang="nl-NL"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 have </a:t>
            </a:r>
            <a:r>
              <a:rPr lang="en-US" dirty="0" err="1">
                <a:effectLst/>
                <a:ea typeface="Calibri" panose="020F0502020204030204" pitchFamily="34" charset="0"/>
                <a:cs typeface="Times New Roman" panose="02020603050405020304" pitchFamily="18" charset="0"/>
              </a:rPr>
              <a:t>remainded</a:t>
            </a:r>
            <a:r>
              <a:rPr lang="en-US" dirty="0">
                <a:effectLst/>
                <a:ea typeface="Calibri" panose="020F0502020204030204" pitchFamily="34" charset="0"/>
                <a:cs typeface="Times New Roman" panose="02020603050405020304" pitchFamily="18" charset="0"/>
              </a:rPr>
              <a:t> two days in Spain.’</a:t>
            </a:r>
            <a:endParaRPr lang="nl-NL" dirty="0">
              <a:effectLst/>
              <a:ea typeface="Calibri" panose="020F0502020204030204" pitchFamily="34" charset="0"/>
              <a:cs typeface="Times New Roman" panose="02020603050405020304" pitchFamily="18" charset="0"/>
            </a:endParaRPr>
          </a:p>
          <a:p>
            <a:pPr marL="449580" indent="0" algn="just">
              <a:lnSpc>
                <a:spcPct val="100000"/>
              </a:lnSpc>
              <a:spcBef>
                <a:spcPts val="0"/>
              </a:spcBef>
              <a:buNone/>
            </a:pPr>
            <a:r>
              <a:rPr lang="nl-NL" dirty="0">
                <a:effectLst/>
                <a:ea typeface="Calibri" panose="020F0502020204030204" pitchFamily="34" charset="0"/>
                <a:cs typeface="Times New Roman" panose="02020603050405020304" pitchFamily="18" charset="0"/>
              </a:rPr>
              <a:t>	b.	*</a:t>
            </a:r>
            <a:r>
              <a:rPr lang="nl-NL" i="1" dirty="0">
                <a:effectLst/>
                <a:ea typeface="Calibri" panose="020F0502020204030204" pitchFamily="34" charset="0"/>
                <a:cs typeface="Times New Roman" panose="02020603050405020304" pitchFamily="18" charset="0"/>
              </a:rPr>
              <a:t>Ik ben </a:t>
            </a:r>
            <a:r>
              <a:rPr lang="nl-NL" b="1" i="1" dirty="0">
                <a:effectLst/>
                <a:ea typeface="Calibri" panose="020F0502020204030204" pitchFamily="34" charset="0"/>
                <a:cs typeface="Times New Roman" panose="02020603050405020304" pitchFamily="18" charset="0"/>
              </a:rPr>
              <a:t>ER</a:t>
            </a:r>
            <a:r>
              <a:rPr lang="nl-NL" i="1" dirty="0">
                <a:effectLst/>
                <a:ea typeface="Calibri" panose="020F0502020204030204" pitchFamily="34" charset="0"/>
                <a:cs typeface="Times New Roman" panose="02020603050405020304" pitchFamily="18" charset="0"/>
              </a:rPr>
              <a:t>            twee in  Spanje gebleven</a:t>
            </a:r>
            <a:r>
              <a:rPr lang="nl-NL" dirty="0">
                <a:effectLst/>
                <a:ea typeface="Calibri" panose="020F0502020204030204" pitchFamily="34" charset="0"/>
                <a:cs typeface="Times New Roman" panose="02020603050405020304" pitchFamily="18" charset="0"/>
              </a:rPr>
              <a:t>.</a:t>
            </a:r>
          </a:p>
          <a:p>
            <a:pPr indent="0" algn="just">
              <a:lnSpc>
                <a:spcPct val="100000"/>
              </a:lnSpc>
              <a:spcBef>
                <a:spcPts val="0"/>
              </a:spcBef>
              <a:buNone/>
            </a:pPr>
            <a:r>
              <a:rPr lang="nl-NL" dirty="0">
                <a:ea typeface="Calibri" panose="020F0502020204030204" pitchFamily="34" charset="0"/>
                <a:cs typeface="Times New Roman" panose="02020603050405020304" pitchFamily="18" charset="0"/>
              </a:rPr>
              <a:t>		</a:t>
            </a:r>
            <a:r>
              <a:rPr lang="nl-NL" dirty="0">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   am  </a:t>
            </a:r>
            <a:r>
              <a:rPr lang="en-US" cap="small" dirty="0" err="1">
                <a:effectLst/>
                <a:ea typeface="Calibri" panose="020F0502020204030204" pitchFamily="34" charset="0"/>
                <a:cs typeface="Times New Roman" panose="02020603050405020304" pitchFamily="18" charset="0"/>
              </a:rPr>
              <a:t>part.wk</a:t>
            </a:r>
            <a:r>
              <a:rPr lang="en-US" dirty="0">
                <a:effectLst/>
                <a:ea typeface="Calibri" panose="020F0502020204030204" pitchFamily="34" charset="0"/>
                <a:cs typeface="Times New Roman" panose="02020603050405020304" pitchFamily="18" charset="0"/>
              </a:rPr>
              <a:t> two   in Spain    remained</a:t>
            </a:r>
            <a:endParaRPr lang="nl-NL" dirty="0">
              <a:effectLst/>
              <a:ea typeface="Calibri" panose="020F0502020204030204" pitchFamily="34" charset="0"/>
              <a:cs typeface="Times New Roman" panose="02020603050405020304" pitchFamily="18" charset="0"/>
            </a:endParaRPr>
          </a:p>
          <a:p>
            <a:pPr marL="0" indent="0">
              <a:buNone/>
            </a:pPr>
            <a:endParaRPr lang="nl-NL" dirty="0"/>
          </a:p>
        </p:txBody>
      </p:sp>
      <p:sp>
        <p:nvSpPr>
          <p:cNvPr id="4" name="Slide Number Placeholder 3">
            <a:extLst>
              <a:ext uri="{FF2B5EF4-FFF2-40B4-BE49-F238E27FC236}">
                <a16:creationId xmlns:a16="http://schemas.microsoft.com/office/drawing/2014/main" id="{9CD9D7D7-F523-42BB-BAF2-17B5CACCFF1E}"/>
              </a:ext>
            </a:extLst>
          </p:cNvPr>
          <p:cNvSpPr>
            <a:spLocks noGrp="1"/>
          </p:cNvSpPr>
          <p:nvPr>
            <p:ph type="sldNum" sz="quarter" idx="12"/>
          </p:nvPr>
        </p:nvSpPr>
        <p:spPr/>
        <p:txBody>
          <a:bodyPr/>
          <a:lstStyle/>
          <a:p>
            <a:fld id="{8D2402C3-FE78-490C-B006-F40B7C6DB517}" type="slidenum">
              <a:rPr lang="nl-NL" smtClean="0"/>
              <a:t>9</a:t>
            </a:fld>
            <a:endParaRPr lang="nl-NL"/>
          </a:p>
        </p:txBody>
      </p:sp>
    </p:spTree>
    <p:extLst>
      <p:ext uri="{BB962C8B-B14F-4D97-AF65-F5344CB8AC3E}">
        <p14:creationId xmlns:p14="http://schemas.microsoft.com/office/powerpoint/2010/main" val="1983482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2967</Words>
  <Application>Microsoft Macintosh PowerPoint</Application>
  <PresentationFormat>Widescreen</PresentationFormat>
  <Paragraphs>275</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Petra Sleeman (ACLC, University of Amsterdam) Partitive pronouns in intransitive contexts in Italian and Dutch</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Methodology</vt:lpstr>
      <vt:lpstr>Results for Italian</vt:lpstr>
      <vt:lpstr>Results for Italian</vt:lpstr>
      <vt:lpstr>Results for Italian</vt:lpstr>
      <vt:lpstr>Results for Dutch</vt:lpstr>
      <vt:lpstr>Results for Dutch</vt:lpstr>
      <vt:lpstr>Results for Dutch</vt:lpstr>
      <vt:lpstr>Discussion</vt:lpstr>
      <vt:lpstr>Discussion</vt:lpstr>
      <vt:lpstr>Discussion</vt:lpstr>
      <vt:lpstr>Discussion</vt:lpstr>
      <vt:lpstr>Discussion</vt:lpstr>
      <vt:lpstr>Discussion</vt:lpstr>
      <vt:lpstr>Discussion</vt:lpstr>
      <vt:lpstr>Discussion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Partitive pronouns in intransitive contexts in Italian and Dutch</dc:title>
  <dc:creator>Petra Sleeman</dc:creator>
  <cp:lastModifiedBy>Anne Tamm</cp:lastModifiedBy>
  <cp:revision>28</cp:revision>
  <cp:lastPrinted>2021-10-28T20:29:00Z</cp:lastPrinted>
  <dcterms:created xsi:type="dcterms:W3CDTF">2021-10-04T11:17:15Z</dcterms:created>
  <dcterms:modified xsi:type="dcterms:W3CDTF">2022-08-17T14:37:08Z</dcterms:modified>
</cp:coreProperties>
</file>