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257918-D563-45CC-A33E-223E57D20BC5}">
  <a:tblStyle styleId="{2F257918-D563-45CC-A33E-223E57D20BC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map 1 shows the BN translations of BNs in the input</a:t>
            </a:r>
            <a:endParaRPr/>
          </a:p>
          <a:p>
            <a:pPr indent="0" lvl="0" marL="0" rtl="0" algn="l">
              <a:spcBef>
                <a:spcPts val="0"/>
              </a:spcBef>
              <a:spcAft>
                <a:spcPts val="0"/>
              </a:spcAft>
              <a:buNone/>
            </a:pPr>
            <a:r>
              <a:rPr lang="de-DE"/>
              <a:t>	Yellow means that all BNs in the input have 	been translated as BNs</a:t>
            </a:r>
            <a:endParaRPr/>
          </a:p>
          <a:p>
            <a:pPr indent="0" lvl="0" marL="0" rtl="0" algn="l">
              <a:spcBef>
                <a:spcPts val="0"/>
              </a:spcBef>
              <a:spcAft>
                <a:spcPts val="0"/>
              </a:spcAft>
              <a:buNone/>
            </a:pPr>
            <a:r>
              <a:rPr lang="de-DE"/>
              <a:t>	Orange that some BNs in the input have been 	translated with a BN</a:t>
            </a:r>
            <a:endParaRPr/>
          </a:p>
          <a:p>
            <a:pPr indent="0" lvl="0" marL="0" rtl="0" algn="l">
              <a:spcBef>
                <a:spcPts val="0"/>
              </a:spcBef>
              <a:spcAft>
                <a:spcPts val="0"/>
              </a:spcAft>
              <a:buNone/>
            </a:pPr>
            <a:r>
              <a:rPr lang="de-DE"/>
              <a:t>	Black no BN in the input has been translated 	with a BN</a:t>
            </a:r>
            <a:endParaRPr/>
          </a:p>
          <a:p>
            <a:pPr indent="0" lvl="0" marL="0" rtl="0" algn="l">
              <a:spcBef>
                <a:spcPts val="0"/>
              </a:spcBef>
              <a:spcAft>
                <a:spcPts val="0"/>
              </a:spcAft>
              <a:buNone/>
            </a:pPr>
            <a:r>
              <a:rPr lang="de-DE"/>
              <a:t>map 2 shows the same thing but for PAs in the input</a:t>
            </a:r>
            <a:endParaRPr/>
          </a:p>
          <a:p>
            <a:pPr indent="0" lvl="0" marL="0" rtl="0" algn="l">
              <a:spcBef>
                <a:spcPts val="0"/>
              </a:spcBef>
              <a:spcAft>
                <a:spcPts val="0"/>
              </a:spcAft>
              <a:buNone/>
            </a:pPr>
            <a:r>
              <a:rPr lang="de-DE"/>
              <a:t>map 3, finally, for def in the input</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The yellow or BN area is the one in which... </a:t>
            </a:r>
            <a:endParaRPr/>
          </a:p>
          <a:p>
            <a:pPr indent="0" lvl="0" marL="0" rtl="0" algn="l">
              <a:spcBef>
                <a:spcPts val="0"/>
              </a:spcBef>
              <a:spcAft>
                <a:spcPts val="0"/>
              </a:spcAft>
              <a:buNone/>
            </a:pPr>
            <a:r>
              <a:rPr lang="de-DE"/>
              <a:t>it comprehends...</a:t>
            </a:r>
            <a:endParaRPr/>
          </a:p>
          <a:p>
            <a:pPr indent="0" lvl="0" marL="0" rtl="0" algn="l">
              <a:spcBef>
                <a:spcPts val="0"/>
              </a:spcBef>
              <a:spcAft>
                <a:spcPts val="0"/>
              </a:spcAft>
              <a:buNone/>
            </a:pPr>
            <a:r>
              <a:t/>
            </a:r>
            <a:endParaRPr/>
          </a:p>
        </p:txBody>
      </p:sp>
      <p:sp>
        <p:nvSpPr>
          <p:cNvPr id="198" name="Google Shape;19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We did the same thing for PAs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The green/PA area is the one in which...</a:t>
            </a:r>
            <a:endParaRPr/>
          </a:p>
          <a:p>
            <a:pPr indent="0" lvl="0" marL="0" rtl="0" algn="l">
              <a:spcBef>
                <a:spcPts val="0"/>
              </a:spcBef>
              <a:spcAft>
                <a:spcPts val="0"/>
              </a:spcAft>
              <a:buNone/>
            </a:pPr>
            <a:r>
              <a:rPr lang="de-DE"/>
              <a:t>it comprehends...</a:t>
            </a:r>
            <a:endParaRPr/>
          </a:p>
        </p:txBody>
      </p:sp>
      <p:sp>
        <p:nvSpPr>
          <p:cNvPr id="222" name="Google Shape;22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Finally, we did the same for bare DE.</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the red/bare DE area is the one in which...</a:t>
            </a:r>
            <a:endParaRPr/>
          </a:p>
          <a:p>
            <a:pPr indent="0" lvl="0" marL="0" rtl="0" algn="l">
              <a:spcBef>
                <a:spcPts val="0"/>
              </a:spcBef>
              <a:spcAft>
                <a:spcPts val="0"/>
              </a:spcAft>
              <a:buNone/>
            </a:pPr>
            <a:r>
              <a:rPr lang="de-DE"/>
              <a:t>it comprehends...</a:t>
            </a:r>
            <a:endParaRPr/>
          </a:p>
        </p:txBody>
      </p:sp>
      <p:sp>
        <p:nvSpPr>
          <p:cNvPr id="245" name="Google Shape;24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New entry: bare DE</a:t>
            </a:r>
            <a:endParaRPr/>
          </a:p>
          <a:p>
            <a:pPr indent="0" lvl="0" marL="0" rtl="0" algn="l">
              <a:spcBef>
                <a:spcPts val="0"/>
              </a:spcBef>
              <a:spcAft>
                <a:spcPts val="0"/>
              </a:spcAft>
              <a:buNone/>
            </a:pPr>
            <a:r>
              <a:rPr lang="de-DE"/>
              <a:t>Usual distribution for definite determiners: only option with def as input, plus some “background noise” for the other inputs.</a:t>
            </a:r>
            <a:endParaRPr/>
          </a:p>
          <a:p>
            <a:pPr indent="0" lvl="0" marL="0" rtl="0" algn="l">
              <a:spcBef>
                <a:spcPts val="0"/>
              </a:spcBef>
              <a:spcAft>
                <a:spcPts val="0"/>
              </a:spcAft>
              <a:buNone/>
            </a:pPr>
            <a:r>
              <a:rPr lang="de-DE"/>
              <a:t>Partitives well attested, but BNs too! (compare it with Emilian).</a:t>
            </a:r>
            <a:endParaRPr/>
          </a:p>
        </p:txBody>
      </p:sp>
      <p:sp>
        <p:nvSpPr>
          <p:cNvPr id="296" name="Google Shape;29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absence of q = the nominal may range over any possible part of its extension, the total set, the empty set and the singletons too, if present.</a:t>
            </a:r>
            <a:endParaRPr/>
          </a:p>
        </p:txBody>
      </p:sp>
      <p:sp>
        <p:nvSpPr>
          <p:cNvPr id="368" name="Google Shape;3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absence of q = the nominal may range over any possible part of its extension, the total set, the empty set and the singletons too, if present.</a:t>
            </a:r>
            <a:endParaRPr/>
          </a:p>
        </p:txBody>
      </p:sp>
      <p:sp>
        <p:nvSpPr>
          <p:cNvPr id="386" name="Google Shape;38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absence of q = the nominal may range over any possible part of its extension, the total set, the empty set and the singletons too, if present.</a:t>
            </a:r>
            <a:endParaRPr/>
          </a:p>
        </p:txBody>
      </p:sp>
      <p:sp>
        <p:nvSpPr>
          <p:cNvPr id="404" name="Google Shape;40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Ø-z pattern in Savona: due to apocope of /u/ in the singular masculine, and the lack of this phenomenon in the plural (/l amiz-Ø/-/li amiz-i/).</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Different from Friulian, where we have the same plural marker (/s/) both for masculine and feminine (/frut/-/fru(t)s and /frute/-/frut-i-s/).</a:t>
            </a:r>
            <a:endParaRPr/>
          </a:p>
        </p:txBody>
      </p:sp>
      <p:sp>
        <p:nvSpPr>
          <p:cNvPr id="439" name="Google Shape;43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33" name="Shape 33"/>
        <p:cNvGrpSpPr/>
        <p:nvPr/>
      </p:nvGrpSpPr>
      <p:grpSpPr>
        <a:xfrm>
          <a:off x="0" y="0"/>
          <a:ext cx="0" cy="0"/>
          <a:chOff x="0" y="0"/>
          <a:chExt cx="0" cy="0"/>
        </a:xfrm>
      </p:grpSpPr>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mmagine che contiene testo, mappa&#10;&#10;Descrizione generata automaticamente" id="89" name="Google Shape;89;p13"/>
          <p:cNvPicPr preferRelativeResize="0"/>
          <p:nvPr/>
        </p:nvPicPr>
        <p:blipFill rotWithShape="1">
          <a:blip r:embed="rId3">
            <a:alphaModFix/>
          </a:blip>
          <a:srcRect b="9090" l="18007" r="5864" t="0"/>
          <a:stretch/>
        </p:blipFill>
        <p:spPr>
          <a:xfrm>
            <a:off x="3523488" y="10"/>
            <a:ext cx="8668512" cy="6857990"/>
          </a:xfrm>
          <a:prstGeom prst="rect">
            <a:avLst/>
          </a:prstGeom>
          <a:noFill/>
          <a:ln>
            <a:noFill/>
          </a:ln>
        </p:spPr>
      </p:pic>
      <p:sp>
        <p:nvSpPr>
          <p:cNvPr id="90" name="Google Shape;90;p13"/>
          <p:cNvSpPr/>
          <p:nvPr/>
        </p:nvSpPr>
        <p:spPr>
          <a:xfrm>
            <a:off x="0" y="0"/>
            <a:ext cx="9756601" cy="68580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3"/>
          <p:cNvSpPr txBox="1"/>
          <p:nvPr>
            <p:ph type="ctr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sz="4400"/>
              <a:t>Partitive Articles vs. Bare Nouns in Northern Italy, a morphological parameter</a:t>
            </a:r>
            <a:endParaRPr b="1" sz="4400"/>
          </a:p>
        </p:txBody>
      </p:sp>
      <p:sp>
        <p:nvSpPr>
          <p:cNvPr id="92" name="Google Shape;92;p13"/>
          <p:cNvSpPr txBox="1"/>
          <p:nvPr>
            <p:ph idx="1" type="subTitle"/>
          </p:nvPr>
        </p:nvSpPr>
        <p:spPr>
          <a:xfrm>
            <a:off x="477980" y="487292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300"/>
              <a:buNone/>
            </a:pPr>
            <a:r>
              <a:t/>
            </a:r>
            <a:endParaRPr sz="1300"/>
          </a:p>
          <a:p>
            <a:pPr indent="0" lvl="0" marL="0" rtl="0" algn="l">
              <a:lnSpc>
                <a:spcPct val="90000"/>
              </a:lnSpc>
              <a:spcBef>
                <a:spcPts val="1000"/>
              </a:spcBef>
              <a:spcAft>
                <a:spcPts val="0"/>
              </a:spcAft>
              <a:buClr>
                <a:schemeClr val="dk1"/>
              </a:buClr>
              <a:buSzPts val="1300"/>
              <a:buNone/>
            </a:pPr>
            <a:r>
              <a:rPr lang="de-DE" sz="1300"/>
              <a:t>Francesco Pinzin (Goethe Universität Frankfurt am Main)</a:t>
            </a:r>
            <a:endParaRPr/>
          </a:p>
          <a:p>
            <a:pPr indent="0" lvl="0" marL="0" rtl="0" algn="l">
              <a:lnSpc>
                <a:spcPct val="90000"/>
              </a:lnSpc>
              <a:spcBef>
                <a:spcPts val="1000"/>
              </a:spcBef>
              <a:spcAft>
                <a:spcPts val="0"/>
              </a:spcAft>
              <a:buClr>
                <a:schemeClr val="dk1"/>
              </a:buClr>
              <a:buSzPts val="1300"/>
              <a:buNone/>
            </a:pPr>
            <a:r>
              <a:rPr lang="de-DE" sz="1300"/>
              <a:t>Cecilia Poletto (Goethe Universität Frankfurt am Main, Università di Padova)</a:t>
            </a:r>
            <a:endParaRPr/>
          </a:p>
        </p:txBody>
      </p:sp>
      <p:sp>
        <p:nvSpPr>
          <p:cNvPr id="93" name="Google Shape;93;p13"/>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4" name="Google Shape;94;p13"/>
          <p:cNvSpPr/>
          <p:nvPr/>
        </p:nvSpPr>
        <p:spPr>
          <a:xfrm>
            <a:off x="481029"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2"/>
          <p:cNvSpPr txBox="1"/>
          <p:nvPr>
            <p:ph type="title"/>
          </p:nvPr>
        </p:nvSpPr>
        <p:spPr>
          <a:xfrm>
            <a:off x="707206" y="1365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new data</a:t>
            </a:r>
            <a:endParaRPr b="1">
              <a:highlight>
                <a:srgbClr val="FFFF00"/>
              </a:highlight>
            </a:endParaRPr>
          </a:p>
        </p:txBody>
      </p:sp>
      <p:pic>
        <p:nvPicPr>
          <p:cNvPr id="173" name="Google Shape;173;p22"/>
          <p:cNvPicPr preferRelativeResize="0"/>
          <p:nvPr/>
        </p:nvPicPr>
        <p:blipFill rotWithShape="1">
          <a:blip r:embed="rId3">
            <a:alphaModFix/>
          </a:blip>
          <a:srcRect b="0" l="0" r="0" t="0"/>
          <a:stretch/>
        </p:blipFill>
        <p:spPr>
          <a:xfrm>
            <a:off x="647271" y="3920707"/>
            <a:ext cx="4510355" cy="2800767"/>
          </a:xfrm>
          <a:prstGeom prst="rect">
            <a:avLst/>
          </a:prstGeom>
          <a:noFill/>
          <a:ln>
            <a:noFill/>
          </a:ln>
        </p:spPr>
      </p:pic>
      <p:sp>
        <p:nvSpPr>
          <p:cNvPr id="174" name="Google Shape;174;p22"/>
          <p:cNvSpPr txBox="1"/>
          <p:nvPr/>
        </p:nvSpPr>
        <p:spPr>
          <a:xfrm>
            <a:off x="6256962" y="4017196"/>
            <a:ext cx="5096838"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200">
                <a:solidFill>
                  <a:schemeClr val="dk1"/>
                </a:solidFill>
                <a:latin typeface="Calibri"/>
                <a:ea typeface="Calibri"/>
                <a:cs typeface="Calibri"/>
                <a:sym typeface="Calibri"/>
              </a:rPr>
              <a:t>New data, same pattern:</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rPr lang="de-DE" sz="2200">
                <a:solidFill>
                  <a:schemeClr val="dk1"/>
                </a:solidFill>
                <a:latin typeface="Calibri"/>
                <a:ea typeface="Calibri"/>
                <a:cs typeface="Calibri"/>
                <a:sym typeface="Calibri"/>
              </a:rPr>
              <a:t>definite input 🡪 always definite output</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rPr lang="de-DE" sz="2200">
                <a:solidFill>
                  <a:schemeClr val="dk1"/>
                </a:solidFill>
                <a:latin typeface="Calibri"/>
                <a:ea typeface="Calibri"/>
                <a:cs typeface="Calibri"/>
                <a:sym typeface="Calibri"/>
              </a:rPr>
              <a:t>BN/PA input 🡪 few cases of definite in the output in each variety</a:t>
            </a:r>
            <a:endParaRPr/>
          </a:p>
          <a:p>
            <a:pPr indent="0" lvl="0" marL="0" marR="0" rtl="0" algn="l">
              <a:spcBef>
                <a:spcPts val="0"/>
              </a:spcBef>
              <a:spcAft>
                <a:spcPts val="0"/>
              </a:spcAft>
              <a:buNone/>
            </a:pPr>
            <a:r>
              <a:t/>
            </a:r>
            <a:endParaRPr b="1" sz="2200">
              <a:solidFill>
                <a:schemeClr val="dk1"/>
              </a:solidFill>
              <a:latin typeface="Calibri"/>
              <a:ea typeface="Calibri"/>
              <a:cs typeface="Calibri"/>
              <a:sym typeface="Calibri"/>
            </a:endParaRPr>
          </a:p>
          <a:p>
            <a:pPr indent="0" lvl="0" marL="0" marR="0" rtl="0" algn="ctr">
              <a:spcBef>
                <a:spcPts val="0"/>
              </a:spcBef>
              <a:spcAft>
                <a:spcPts val="0"/>
              </a:spcAft>
              <a:buNone/>
            </a:pPr>
            <a:r>
              <a:rPr b="1" lang="de-DE" sz="2200">
                <a:solidFill>
                  <a:schemeClr val="dk1"/>
                </a:solidFill>
                <a:latin typeface="Calibri"/>
                <a:ea typeface="Calibri"/>
                <a:cs typeface="Calibri"/>
                <a:sym typeface="Calibri"/>
              </a:rPr>
              <a:t>NO VARIATION!</a:t>
            </a:r>
            <a:endParaRPr b="1" sz="2200">
              <a:solidFill>
                <a:schemeClr val="dk1"/>
              </a:solidFill>
              <a:latin typeface="Calibri"/>
              <a:ea typeface="Calibri"/>
              <a:cs typeface="Calibri"/>
              <a:sym typeface="Calibri"/>
            </a:endParaRPr>
          </a:p>
        </p:txBody>
      </p:sp>
      <p:sp>
        <p:nvSpPr>
          <p:cNvPr id="175" name="Google Shape;17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176" name="Google Shape;176;p22"/>
          <p:cNvPicPr preferRelativeResize="0"/>
          <p:nvPr/>
        </p:nvPicPr>
        <p:blipFill rotWithShape="1">
          <a:blip r:embed="rId4">
            <a:alphaModFix/>
          </a:blip>
          <a:srcRect b="0" l="0" r="0" t="0"/>
          <a:stretch/>
        </p:blipFill>
        <p:spPr>
          <a:xfrm>
            <a:off x="647271" y="1366463"/>
            <a:ext cx="4510355" cy="2554245"/>
          </a:xfrm>
          <a:prstGeom prst="rect">
            <a:avLst/>
          </a:prstGeom>
          <a:noFill/>
          <a:ln>
            <a:noFill/>
          </a:ln>
        </p:spPr>
      </p:pic>
      <p:pic>
        <p:nvPicPr>
          <p:cNvPr id="177" name="Google Shape;177;p22"/>
          <p:cNvPicPr preferRelativeResize="0"/>
          <p:nvPr/>
        </p:nvPicPr>
        <p:blipFill rotWithShape="1">
          <a:blip r:embed="rId5">
            <a:alphaModFix/>
          </a:blip>
          <a:srcRect b="0" l="0" r="0" t="0"/>
          <a:stretch/>
        </p:blipFill>
        <p:spPr>
          <a:xfrm>
            <a:off x="6712451" y="1366463"/>
            <a:ext cx="4510355" cy="25542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Generic/weak definites</a:t>
            </a:r>
            <a:endParaRPr/>
          </a:p>
        </p:txBody>
      </p:sp>
      <p:sp>
        <p:nvSpPr>
          <p:cNvPr id="183" name="Google Shape;18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e-DE"/>
              <a:t>The cases of </a:t>
            </a:r>
            <a:r>
              <a:rPr b="1" lang="de-DE"/>
              <a:t>definite articles</a:t>
            </a:r>
            <a:r>
              <a:rPr lang="de-DE"/>
              <a:t> used </a:t>
            </a:r>
            <a:r>
              <a:rPr b="1" lang="de-DE"/>
              <a:t>when the inpu</a:t>
            </a:r>
            <a:r>
              <a:rPr lang="de-DE"/>
              <a:t>t has an </a:t>
            </a:r>
            <a:r>
              <a:rPr b="1" lang="de-DE"/>
              <a:t>indefinite</a:t>
            </a:r>
            <a:r>
              <a:rPr lang="de-DE"/>
              <a:t> BN/PA </a:t>
            </a:r>
            <a:r>
              <a:rPr b="1" lang="de-DE"/>
              <a:t>are G/WDs</a:t>
            </a:r>
            <a:r>
              <a:rPr lang="de-DE"/>
              <a:t>.</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b="1" lang="de-DE"/>
              <a:t>NIDs</a:t>
            </a:r>
            <a:r>
              <a:rPr lang="de-DE"/>
              <a:t> have </a:t>
            </a:r>
            <a:r>
              <a:rPr b="1" lang="de-DE"/>
              <a:t>G/WDs </a:t>
            </a:r>
            <a:r>
              <a:rPr lang="de-DE"/>
              <a:t>with the </a:t>
            </a:r>
            <a:r>
              <a:rPr b="1" lang="de-DE"/>
              <a:t>same distribution</a:t>
            </a:r>
            <a:r>
              <a:rPr lang="de-DE"/>
              <a:t> of the </a:t>
            </a:r>
            <a:r>
              <a:rPr b="1" lang="de-DE"/>
              <a:t>other Romance languages</a:t>
            </a:r>
            <a:r>
              <a:rPr lang="de-DE"/>
              <a:t>. This is </a:t>
            </a:r>
            <a:r>
              <a:rPr b="1" lang="de-DE"/>
              <a:t>unrelated to</a:t>
            </a:r>
            <a:r>
              <a:rPr lang="de-DE"/>
              <a:t> whether the language has </a:t>
            </a:r>
            <a:r>
              <a:rPr b="1" lang="de-DE"/>
              <a:t>BNs/PAs or other indefinites, </a:t>
            </a:r>
            <a:r>
              <a:rPr lang="de-DE"/>
              <a:t>and in which contexts.</a:t>
            </a:r>
            <a:endParaRPr b="1"/>
          </a:p>
          <a:p>
            <a:pPr indent="0" lvl="0" marL="0" rtl="0" algn="l">
              <a:lnSpc>
                <a:spcPct val="90000"/>
              </a:lnSpc>
              <a:spcBef>
                <a:spcPts val="1000"/>
              </a:spcBef>
              <a:spcAft>
                <a:spcPts val="0"/>
              </a:spcAft>
              <a:buClr>
                <a:schemeClr val="dk1"/>
              </a:buClr>
              <a:buSzPts val="2800"/>
              <a:buNone/>
            </a:pPr>
            <a:r>
              <a:t/>
            </a:r>
            <a:endParaRPr b="1"/>
          </a:p>
          <a:p>
            <a:pPr indent="0" lvl="0" marL="0" rtl="0" algn="ctr">
              <a:lnSpc>
                <a:spcPct val="90000"/>
              </a:lnSpc>
              <a:spcBef>
                <a:spcPts val="1000"/>
              </a:spcBef>
              <a:spcAft>
                <a:spcPts val="0"/>
              </a:spcAft>
              <a:buClr>
                <a:schemeClr val="dk1"/>
              </a:buClr>
              <a:buSzPts val="2800"/>
              <a:buNone/>
            </a:pPr>
            <a:r>
              <a:t/>
            </a:r>
            <a:endParaRPr b="1"/>
          </a:p>
          <a:p>
            <a:pPr indent="0" lvl="0" marL="0" rtl="0" algn="ctr">
              <a:lnSpc>
                <a:spcPct val="90000"/>
              </a:lnSpc>
              <a:spcBef>
                <a:spcPts val="1000"/>
              </a:spcBef>
              <a:spcAft>
                <a:spcPts val="0"/>
              </a:spcAft>
              <a:buClr>
                <a:schemeClr val="dk1"/>
              </a:buClr>
              <a:buSzPts val="2800"/>
              <a:buNone/>
            </a:pPr>
            <a:r>
              <a:rPr b="1" lang="de-DE"/>
              <a:t>We exclude them from our analysis of the variation in the realization of indefinite objects in NIDs</a:t>
            </a:r>
            <a:r>
              <a:rPr lang="de-DE"/>
              <a:t>.</a:t>
            </a:r>
            <a:endParaRPr/>
          </a:p>
        </p:txBody>
      </p:sp>
      <p:sp>
        <p:nvSpPr>
          <p:cNvPr id="184" name="Google Shape;18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85" name="Google Shape;18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86" name="Google Shape;186;p23"/>
          <p:cNvSpPr/>
          <p:nvPr/>
        </p:nvSpPr>
        <p:spPr>
          <a:xfrm>
            <a:off x="5783628" y="4294207"/>
            <a:ext cx="624743" cy="798653"/>
          </a:xfrm>
          <a:prstGeom prst="down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A first answer: RQ2</a:t>
            </a:r>
            <a:endParaRPr/>
          </a:p>
        </p:txBody>
      </p:sp>
      <p:sp>
        <p:nvSpPr>
          <p:cNvPr id="192" name="Google Shape;192;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de-DE"/>
              <a:t>Do they all compete for the semantic field of indefiniteness?</a:t>
            </a:r>
            <a:endParaRPr/>
          </a:p>
          <a:p>
            <a:pPr indent="0" lvl="1" marL="457200" rtl="0" algn="ctr">
              <a:lnSpc>
                <a:spcPct val="90000"/>
              </a:lnSpc>
              <a:spcBef>
                <a:spcPts val="500"/>
              </a:spcBef>
              <a:spcAft>
                <a:spcPts val="0"/>
              </a:spcAft>
              <a:buClr>
                <a:schemeClr val="dk1"/>
              </a:buClr>
              <a:buSzPts val="2400"/>
              <a:buNone/>
            </a:pPr>
            <a:r>
              <a:rPr b="1" lang="de-DE"/>
              <a:t>Definite articles too?</a:t>
            </a:r>
            <a:endParaRPr/>
          </a:p>
          <a:p>
            <a:pPr indent="0" lvl="1" marL="11113" rtl="0" algn="l">
              <a:lnSpc>
                <a:spcPct val="90000"/>
              </a:lnSpc>
              <a:spcBef>
                <a:spcPts val="500"/>
              </a:spcBef>
              <a:spcAft>
                <a:spcPts val="0"/>
              </a:spcAft>
              <a:buClr>
                <a:schemeClr val="dk1"/>
              </a:buClr>
              <a:buSzPts val="2400"/>
              <a:buNone/>
            </a:pPr>
            <a:r>
              <a:t/>
            </a:r>
            <a:endParaRPr/>
          </a:p>
          <a:p>
            <a:pPr indent="0" lvl="1" marL="11113" rtl="0" algn="ctr">
              <a:lnSpc>
                <a:spcPct val="90000"/>
              </a:lnSpc>
              <a:spcBef>
                <a:spcPts val="500"/>
              </a:spcBef>
              <a:spcAft>
                <a:spcPts val="0"/>
              </a:spcAft>
              <a:buClr>
                <a:schemeClr val="dk1"/>
              </a:buClr>
              <a:buSzPts val="3600"/>
              <a:buNone/>
            </a:pPr>
            <a:r>
              <a:rPr b="1" lang="de-DE" sz="3600"/>
              <a:t>NO</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de-DE"/>
              <a:t>Lack of interdepence between the possible realizations of indefinites and the availability/distribution of G/WDs 🡪 two different semantic fields</a:t>
            </a:r>
            <a:endParaRPr/>
          </a:p>
          <a:p>
            <a:pPr indent="0" lvl="0" marL="0" rtl="0" algn="ctr">
              <a:lnSpc>
                <a:spcPct val="90000"/>
              </a:lnSpc>
              <a:spcBef>
                <a:spcPts val="1000"/>
              </a:spcBef>
              <a:spcAft>
                <a:spcPts val="0"/>
              </a:spcAft>
              <a:buClr>
                <a:schemeClr val="dk1"/>
              </a:buClr>
              <a:buSzPts val="2000"/>
              <a:buNone/>
            </a:pPr>
            <a:r>
              <a:rPr lang="de-DE" sz="2000"/>
              <a:t>Following: Carlson &amp; Sussman (2005), Schwarz (2014) and Aguilar-Guevara (2014), Corblin (2013)</a:t>
            </a:r>
            <a:endParaRPr sz="2000"/>
          </a:p>
        </p:txBody>
      </p:sp>
      <p:sp>
        <p:nvSpPr>
          <p:cNvPr id="193" name="Google Shape;19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94" name="Google Shape;19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5"/>
          <p:cNvSpPr txBox="1"/>
          <p:nvPr>
            <p:ph type="title"/>
          </p:nvPr>
        </p:nvSpPr>
        <p:spPr>
          <a:xfrm>
            <a:off x="838200" y="-561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Distribution of </a:t>
            </a:r>
            <a:r>
              <a:rPr b="1" lang="de-DE">
                <a:solidFill>
                  <a:srgbClr val="FFD966"/>
                </a:solidFill>
              </a:rPr>
              <a:t>BNs</a:t>
            </a:r>
            <a:r>
              <a:rPr b="1" lang="de-DE"/>
              <a:t>: ASIt</a:t>
            </a:r>
            <a:endParaRPr b="1"/>
          </a:p>
        </p:txBody>
      </p:sp>
      <p:sp>
        <p:nvSpPr>
          <p:cNvPr id="201" name="Google Shape;20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descr="Immagine che contiene testo, mappa&#10;&#10;Descrizione generata automaticamente" id="202" name="Google Shape;202;p25"/>
          <p:cNvPicPr preferRelativeResize="0"/>
          <p:nvPr>
            <p:ph idx="1" type="body"/>
          </p:nvPr>
        </p:nvPicPr>
        <p:blipFill rotWithShape="1">
          <a:blip r:embed="rId3">
            <a:alphaModFix/>
          </a:blip>
          <a:srcRect b="0" l="0" r="0" t="0"/>
          <a:stretch/>
        </p:blipFill>
        <p:spPr>
          <a:xfrm>
            <a:off x="838200" y="859792"/>
            <a:ext cx="4704089" cy="3028573"/>
          </a:xfrm>
          <a:prstGeom prst="rect">
            <a:avLst/>
          </a:prstGeom>
          <a:noFill/>
          <a:ln>
            <a:noFill/>
          </a:ln>
        </p:spPr>
      </p:pic>
      <p:sp>
        <p:nvSpPr>
          <p:cNvPr id="203" name="Google Shape;203;p25"/>
          <p:cNvSpPr/>
          <p:nvPr/>
        </p:nvSpPr>
        <p:spPr>
          <a:xfrm>
            <a:off x="2421878" y="909318"/>
            <a:ext cx="2971925" cy="1475068"/>
          </a:xfrm>
          <a:custGeom>
            <a:rect b="b" l="l" r="r" t="t"/>
            <a:pathLst>
              <a:path extrusionOk="0" h="2032855" w="3498645">
                <a:moveTo>
                  <a:pt x="2393720" y="79853"/>
                </a:moveTo>
                <a:cubicBezTo>
                  <a:pt x="2195600" y="53183"/>
                  <a:pt x="1941600" y="-16667"/>
                  <a:pt x="1639340" y="3653"/>
                </a:cubicBezTo>
                <a:cubicBezTo>
                  <a:pt x="1337080" y="23973"/>
                  <a:pt x="832890" y="130653"/>
                  <a:pt x="580160" y="201773"/>
                </a:cubicBezTo>
                <a:cubicBezTo>
                  <a:pt x="327430" y="272893"/>
                  <a:pt x="215670" y="359253"/>
                  <a:pt x="122960" y="430373"/>
                </a:cubicBezTo>
                <a:cubicBezTo>
                  <a:pt x="30250" y="501493"/>
                  <a:pt x="-38330" y="566263"/>
                  <a:pt x="23900" y="628493"/>
                </a:cubicBezTo>
                <a:cubicBezTo>
                  <a:pt x="86130" y="690723"/>
                  <a:pt x="312190" y="752953"/>
                  <a:pt x="496340" y="803753"/>
                </a:cubicBezTo>
                <a:cubicBezTo>
                  <a:pt x="680490" y="854553"/>
                  <a:pt x="1018310" y="820263"/>
                  <a:pt x="1128800" y="933293"/>
                </a:cubicBezTo>
                <a:cubicBezTo>
                  <a:pt x="1239290" y="1046323"/>
                  <a:pt x="1121180" y="1342233"/>
                  <a:pt x="1159280" y="1481933"/>
                </a:cubicBezTo>
                <a:cubicBezTo>
                  <a:pt x="1197380" y="1621633"/>
                  <a:pt x="1169440" y="1680053"/>
                  <a:pt x="1357400" y="1771493"/>
                </a:cubicBezTo>
                <a:cubicBezTo>
                  <a:pt x="1545360" y="1862933"/>
                  <a:pt x="2123210" y="2055973"/>
                  <a:pt x="2287040" y="2030573"/>
                </a:cubicBezTo>
                <a:cubicBezTo>
                  <a:pt x="2450870" y="2005173"/>
                  <a:pt x="2212110" y="1756253"/>
                  <a:pt x="2340380" y="1619093"/>
                </a:cubicBezTo>
                <a:cubicBezTo>
                  <a:pt x="2468650" y="1481933"/>
                  <a:pt x="2906800" y="1241903"/>
                  <a:pt x="3056660" y="1207613"/>
                </a:cubicBezTo>
                <a:cubicBezTo>
                  <a:pt x="3206520" y="1173323"/>
                  <a:pt x="3165880" y="1390493"/>
                  <a:pt x="3239540" y="1413353"/>
                </a:cubicBezTo>
                <a:cubicBezTo>
                  <a:pt x="3313200" y="1436213"/>
                  <a:pt x="3501160" y="1470503"/>
                  <a:pt x="3498620" y="1344773"/>
                </a:cubicBezTo>
                <a:cubicBezTo>
                  <a:pt x="3496080" y="1219043"/>
                  <a:pt x="3336060" y="855823"/>
                  <a:pt x="3224300" y="658973"/>
                </a:cubicBezTo>
                <a:cubicBezTo>
                  <a:pt x="3112540" y="462123"/>
                  <a:pt x="2969030" y="260193"/>
                  <a:pt x="2828060" y="163673"/>
                </a:cubicBezTo>
                <a:cubicBezTo>
                  <a:pt x="2687090" y="67153"/>
                  <a:pt x="2591840" y="106523"/>
                  <a:pt x="2393720" y="79853"/>
                </a:cubicBezTo>
                <a:close/>
              </a:path>
            </a:pathLst>
          </a:custGeom>
          <a:solidFill>
            <a:srgbClr val="FFFF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5"/>
          <p:cNvSpPr txBox="1"/>
          <p:nvPr/>
        </p:nvSpPr>
        <p:spPr>
          <a:xfrm>
            <a:off x="6095999" y="4136152"/>
            <a:ext cx="5895373"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1: BN input 🡪 BN output </a:t>
            </a:r>
            <a:r>
              <a:rPr b="1" lang="de-DE" sz="1800">
                <a:solidFill>
                  <a:schemeClr val="dk1"/>
                </a:solidFill>
                <a:latin typeface="Calibri"/>
                <a:ea typeface="Calibri"/>
                <a:cs typeface="Calibri"/>
                <a:sym typeface="Calibri"/>
              </a:rPr>
              <a:t>       yes-all /       yes-some /       no</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2: PA input 🡪 BN output </a:t>
            </a:r>
            <a:r>
              <a:rPr b="1" lang="de-DE" sz="1800">
                <a:solidFill>
                  <a:schemeClr val="dk1"/>
                </a:solidFill>
                <a:latin typeface="Calibri"/>
                <a:ea typeface="Calibri"/>
                <a:cs typeface="Calibri"/>
                <a:sym typeface="Calibri"/>
              </a:rPr>
              <a:t>      yes /       no</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3: Def input 🡪 BN output </a:t>
            </a:r>
            <a:r>
              <a:rPr b="1" lang="de-DE" sz="1800">
                <a:solidFill>
                  <a:schemeClr val="dk1"/>
                </a:solidFill>
                <a:latin typeface="Calibri"/>
                <a:ea typeface="Calibri"/>
                <a:cs typeface="Calibri"/>
                <a:sym typeface="Calibri"/>
              </a:rPr>
              <a:t>       yes/       no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The “BN area”:</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(almost) every BN in the input 🡪 BN</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It is attested:</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 BN</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Def 🡪 BN</a:t>
            </a:r>
            <a:endParaRPr sz="1800">
              <a:solidFill>
                <a:schemeClr val="dk1"/>
              </a:solidFill>
              <a:latin typeface="Calibri"/>
              <a:ea typeface="Calibri"/>
              <a:cs typeface="Calibri"/>
              <a:sym typeface="Calibri"/>
            </a:endParaRPr>
          </a:p>
        </p:txBody>
      </p:sp>
      <p:sp>
        <p:nvSpPr>
          <p:cNvPr id="205" name="Google Shape;205;p25"/>
          <p:cNvSpPr txBox="1"/>
          <p:nvPr/>
        </p:nvSpPr>
        <p:spPr>
          <a:xfrm>
            <a:off x="370035"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1</a:t>
            </a:r>
            <a:endParaRPr/>
          </a:p>
        </p:txBody>
      </p:sp>
      <p:sp>
        <p:nvSpPr>
          <p:cNvPr id="206" name="Google Shape;206;p25"/>
          <p:cNvSpPr txBox="1"/>
          <p:nvPr/>
        </p:nvSpPr>
        <p:spPr>
          <a:xfrm>
            <a:off x="370035" y="4036032"/>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2</a:t>
            </a:r>
            <a:endParaRPr/>
          </a:p>
        </p:txBody>
      </p:sp>
      <p:sp>
        <p:nvSpPr>
          <p:cNvPr id="207" name="Google Shape;207;p25"/>
          <p:cNvSpPr txBox="1"/>
          <p:nvPr/>
        </p:nvSpPr>
        <p:spPr>
          <a:xfrm>
            <a:off x="6099628"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3</a:t>
            </a:r>
            <a:endParaRPr/>
          </a:p>
        </p:txBody>
      </p:sp>
      <p:pic>
        <p:nvPicPr>
          <p:cNvPr descr="Immagine che contiene mappa&#10;&#10;Descrizione generata automaticamente" id="208" name="Google Shape;208;p25"/>
          <p:cNvPicPr preferRelativeResize="0"/>
          <p:nvPr/>
        </p:nvPicPr>
        <p:blipFill rotWithShape="1">
          <a:blip r:embed="rId4">
            <a:alphaModFix/>
          </a:blip>
          <a:srcRect b="0" l="0" r="0" t="0"/>
          <a:stretch/>
        </p:blipFill>
        <p:spPr>
          <a:xfrm>
            <a:off x="6493168" y="854948"/>
            <a:ext cx="4858579" cy="3033417"/>
          </a:xfrm>
          <a:prstGeom prst="rect">
            <a:avLst/>
          </a:prstGeom>
          <a:noFill/>
          <a:ln>
            <a:noFill/>
          </a:ln>
        </p:spPr>
      </p:pic>
      <p:sp>
        <p:nvSpPr>
          <p:cNvPr id="209" name="Google Shape;209;p25"/>
          <p:cNvSpPr/>
          <p:nvPr/>
        </p:nvSpPr>
        <p:spPr>
          <a:xfrm>
            <a:off x="8246231" y="890105"/>
            <a:ext cx="2957030" cy="1513494"/>
          </a:xfrm>
          <a:custGeom>
            <a:rect b="b" l="l" r="r" t="t"/>
            <a:pathLst>
              <a:path extrusionOk="0" h="2032855" w="3498645">
                <a:moveTo>
                  <a:pt x="2393720" y="79853"/>
                </a:moveTo>
                <a:cubicBezTo>
                  <a:pt x="2195600" y="53183"/>
                  <a:pt x="1941600" y="-16667"/>
                  <a:pt x="1639340" y="3653"/>
                </a:cubicBezTo>
                <a:cubicBezTo>
                  <a:pt x="1337080" y="23973"/>
                  <a:pt x="832890" y="130653"/>
                  <a:pt x="580160" y="201773"/>
                </a:cubicBezTo>
                <a:cubicBezTo>
                  <a:pt x="327430" y="272893"/>
                  <a:pt x="215670" y="359253"/>
                  <a:pt x="122960" y="430373"/>
                </a:cubicBezTo>
                <a:cubicBezTo>
                  <a:pt x="30250" y="501493"/>
                  <a:pt x="-38330" y="566263"/>
                  <a:pt x="23900" y="628493"/>
                </a:cubicBezTo>
                <a:cubicBezTo>
                  <a:pt x="86130" y="690723"/>
                  <a:pt x="312190" y="752953"/>
                  <a:pt x="496340" y="803753"/>
                </a:cubicBezTo>
                <a:cubicBezTo>
                  <a:pt x="680490" y="854553"/>
                  <a:pt x="1018310" y="820263"/>
                  <a:pt x="1128800" y="933293"/>
                </a:cubicBezTo>
                <a:cubicBezTo>
                  <a:pt x="1239290" y="1046323"/>
                  <a:pt x="1121180" y="1342233"/>
                  <a:pt x="1159280" y="1481933"/>
                </a:cubicBezTo>
                <a:cubicBezTo>
                  <a:pt x="1197380" y="1621633"/>
                  <a:pt x="1169440" y="1680053"/>
                  <a:pt x="1357400" y="1771493"/>
                </a:cubicBezTo>
                <a:cubicBezTo>
                  <a:pt x="1545360" y="1862933"/>
                  <a:pt x="2123210" y="2055973"/>
                  <a:pt x="2287040" y="2030573"/>
                </a:cubicBezTo>
                <a:cubicBezTo>
                  <a:pt x="2450870" y="2005173"/>
                  <a:pt x="2212110" y="1756253"/>
                  <a:pt x="2340380" y="1619093"/>
                </a:cubicBezTo>
                <a:cubicBezTo>
                  <a:pt x="2468650" y="1481933"/>
                  <a:pt x="2906800" y="1241903"/>
                  <a:pt x="3056660" y="1207613"/>
                </a:cubicBezTo>
                <a:cubicBezTo>
                  <a:pt x="3206520" y="1173323"/>
                  <a:pt x="3165880" y="1390493"/>
                  <a:pt x="3239540" y="1413353"/>
                </a:cubicBezTo>
                <a:cubicBezTo>
                  <a:pt x="3313200" y="1436213"/>
                  <a:pt x="3501160" y="1470503"/>
                  <a:pt x="3498620" y="1344773"/>
                </a:cubicBezTo>
                <a:cubicBezTo>
                  <a:pt x="3496080" y="1219043"/>
                  <a:pt x="3336060" y="855823"/>
                  <a:pt x="3224300" y="658973"/>
                </a:cubicBezTo>
                <a:cubicBezTo>
                  <a:pt x="3112540" y="462123"/>
                  <a:pt x="2969030" y="260193"/>
                  <a:pt x="2828060" y="163673"/>
                </a:cubicBezTo>
                <a:cubicBezTo>
                  <a:pt x="2687090" y="67153"/>
                  <a:pt x="2591840" y="106523"/>
                  <a:pt x="2393720" y="79853"/>
                </a:cubicBezTo>
                <a:close/>
              </a:path>
            </a:pathLst>
          </a:custGeom>
          <a:solidFill>
            <a:srgbClr val="FFFF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210" name="Google Shape;210;p25"/>
          <p:cNvPicPr preferRelativeResize="0"/>
          <p:nvPr/>
        </p:nvPicPr>
        <p:blipFill rotWithShape="1">
          <a:blip r:embed="rId5">
            <a:alphaModFix/>
          </a:blip>
          <a:srcRect b="0" l="0" r="0" t="0"/>
          <a:stretch/>
        </p:blipFill>
        <p:spPr>
          <a:xfrm>
            <a:off x="838200" y="4036032"/>
            <a:ext cx="4704089" cy="2821968"/>
          </a:xfrm>
          <a:prstGeom prst="rect">
            <a:avLst/>
          </a:prstGeom>
          <a:noFill/>
          <a:ln>
            <a:noFill/>
          </a:ln>
        </p:spPr>
      </p:pic>
      <p:sp>
        <p:nvSpPr>
          <p:cNvPr id="211" name="Google Shape;211;p25"/>
          <p:cNvSpPr/>
          <p:nvPr/>
        </p:nvSpPr>
        <p:spPr>
          <a:xfrm>
            <a:off x="2523281" y="4136152"/>
            <a:ext cx="2870522" cy="1469581"/>
          </a:xfrm>
          <a:custGeom>
            <a:rect b="b" l="l" r="r" t="t"/>
            <a:pathLst>
              <a:path extrusionOk="0" h="2032855" w="3498645">
                <a:moveTo>
                  <a:pt x="2393720" y="79853"/>
                </a:moveTo>
                <a:cubicBezTo>
                  <a:pt x="2195600" y="53183"/>
                  <a:pt x="1941600" y="-16667"/>
                  <a:pt x="1639340" y="3653"/>
                </a:cubicBezTo>
                <a:cubicBezTo>
                  <a:pt x="1337080" y="23973"/>
                  <a:pt x="832890" y="130653"/>
                  <a:pt x="580160" y="201773"/>
                </a:cubicBezTo>
                <a:cubicBezTo>
                  <a:pt x="327430" y="272893"/>
                  <a:pt x="215670" y="359253"/>
                  <a:pt x="122960" y="430373"/>
                </a:cubicBezTo>
                <a:cubicBezTo>
                  <a:pt x="30250" y="501493"/>
                  <a:pt x="-38330" y="566263"/>
                  <a:pt x="23900" y="628493"/>
                </a:cubicBezTo>
                <a:cubicBezTo>
                  <a:pt x="86130" y="690723"/>
                  <a:pt x="312190" y="752953"/>
                  <a:pt x="496340" y="803753"/>
                </a:cubicBezTo>
                <a:cubicBezTo>
                  <a:pt x="680490" y="854553"/>
                  <a:pt x="1018310" y="820263"/>
                  <a:pt x="1128800" y="933293"/>
                </a:cubicBezTo>
                <a:cubicBezTo>
                  <a:pt x="1239290" y="1046323"/>
                  <a:pt x="1121180" y="1342233"/>
                  <a:pt x="1159280" y="1481933"/>
                </a:cubicBezTo>
                <a:cubicBezTo>
                  <a:pt x="1197380" y="1621633"/>
                  <a:pt x="1169440" y="1680053"/>
                  <a:pt x="1357400" y="1771493"/>
                </a:cubicBezTo>
                <a:cubicBezTo>
                  <a:pt x="1545360" y="1862933"/>
                  <a:pt x="2123210" y="2055973"/>
                  <a:pt x="2287040" y="2030573"/>
                </a:cubicBezTo>
                <a:cubicBezTo>
                  <a:pt x="2450870" y="2005173"/>
                  <a:pt x="2212110" y="1756253"/>
                  <a:pt x="2340380" y="1619093"/>
                </a:cubicBezTo>
                <a:cubicBezTo>
                  <a:pt x="2468650" y="1481933"/>
                  <a:pt x="2906800" y="1241903"/>
                  <a:pt x="3056660" y="1207613"/>
                </a:cubicBezTo>
                <a:cubicBezTo>
                  <a:pt x="3206520" y="1173323"/>
                  <a:pt x="3165880" y="1390493"/>
                  <a:pt x="3239540" y="1413353"/>
                </a:cubicBezTo>
                <a:cubicBezTo>
                  <a:pt x="3313200" y="1436213"/>
                  <a:pt x="3501160" y="1470503"/>
                  <a:pt x="3498620" y="1344773"/>
                </a:cubicBezTo>
                <a:cubicBezTo>
                  <a:pt x="3496080" y="1219043"/>
                  <a:pt x="3336060" y="855823"/>
                  <a:pt x="3224300" y="658973"/>
                </a:cubicBezTo>
                <a:cubicBezTo>
                  <a:pt x="3112540" y="462123"/>
                  <a:pt x="2969030" y="260193"/>
                  <a:pt x="2828060" y="163673"/>
                </a:cubicBezTo>
                <a:cubicBezTo>
                  <a:pt x="2687090" y="67153"/>
                  <a:pt x="2591840" y="106523"/>
                  <a:pt x="2393720" y="79853"/>
                </a:cubicBezTo>
                <a:close/>
              </a:path>
            </a:pathLst>
          </a:custGeom>
          <a:solidFill>
            <a:srgbClr val="FFFF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25"/>
          <p:cNvSpPr/>
          <p:nvPr/>
        </p:nvSpPr>
        <p:spPr>
          <a:xfrm>
            <a:off x="8610599" y="4178854"/>
            <a:ext cx="289367" cy="365125"/>
          </a:xfrm>
          <a:prstGeom prst="ellipse">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25"/>
          <p:cNvSpPr/>
          <p:nvPr/>
        </p:nvSpPr>
        <p:spPr>
          <a:xfrm>
            <a:off x="9718566" y="4226901"/>
            <a:ext cx="289367" cy="279792"/>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25"/>
          <p:cNvSpPr/>
          <p:nvPr/>
        </p:nvSpPr>
        <p:spPr>
          <a:xfrm>
            <a:off x="11118378" y="4198896"/>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25"/>
          <p:cNvSpPr/>
          <p:nvPr/>
        </p:nvSpPr>
        <p:spPr>
          <a:xfrm>
            <a:off x="8524753" y="4505181"/>
            <a:ext cx="289367" cy="279792"/>
          </a:xfrm>
          <a:prstGeom prst="ellipse">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25"/>
          <p:cNvSpPr/>
          <p:nvPr/>
        </p:nvSpPr>
        <p:spPr>
          <a:xfrm>
            <a:off x="8692891" y="4758480"/>
            <a:ext cx="289367" cy="279792"/>
          </a:xfrm>
          <a:prstGeom prst="ellipse">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25"/>
          <p:cNvSpPr/>
          <p:nvPr/>
        </p:nvSpPr>
        <p:spPr>
          <a:xfrm>
            <a:off x="9348484" y="4478688"/>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25"/>
          <p:cNvSpPr/>
          <p:nvPr/>
        </p:nvSpPr>
        <p:spPr>
          <a:xfrm>
            <a:off x="9419862" y="4758480"/>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838200" y="-561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Distribution of</a:t>
            </a:r>
            <a:r>
              <a:rPr lang="de-DE"/>
              <a:t> </a:t>
            </a:r>
            <a:r>
              <a:rPr b="1" lang="de-DE">
                <a:solidFill>
                  <a:srgbClr val="00B050"/>
                </a:solidFill>
              </a:rPr>
              <a:t>PAs</a:t>
            </a:r>
            <a:r>
              <a:rPr b="1" lang="de-DE"/>
              <a:t>: ASIt</a:t>
            </a:r>
            <a:endParaRPr b="1"/>
          </a:p>
        </p:txBody>
      </p:sp>
      <p:sp>
        <p:nvSpPr>
          <p:cNvPr id="225" name="Google Shape;22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26" name="Google Shape;226;p26"/>
          <p:cNvSpPr txBox="1"/>
          <p:nvPr/>
        </p:nvSpPr>
        <p:spPr>
          <a:xfrm>
            <a:off x="6095999" y="4036032"/>
            <a:ext cx="5849073"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1: BN input 🡪 PA output </a:t>
            </a:r>
            <a:r>
              <a:rPr b="1" lang="de-DE" sz="1800">
                <a:solidFill>
                  <a:schemeClr val="dk1"/>
                </a:solidFill>
                <a:latin typeface="Calibri"/>
                <a:ea typeface="Calibri"/>
                <a:cs typeface="Calibri"/>
                <a:sym typeface="Calibri"/>
              </a:rPr>
              <a:t>       yes /      no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2: PA input 🡪 PA output </a:t>
            </a:r>
            <a:r>
              <a:rPr b="1" lang="de-DE" sz="1800">
                <a:solidFill>
                  <a:schemeClr val="dk1"/>
                </a:solidFill>
                <a:latin typeface="Calibri"/>
                <a:ea typeface="Calibri"/>
                <a:cs typeface="Calibri"/>
                <a:sym typeface="Calibri"/>
              </a:rPr>
              <a:t>       yes /       no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3: Def input 🡪 PA output </a:t>
            </a:r>
            <a:r>
              <a:rPr b="1" lang="de-DE" sz="1800">
                <a:solidFill>
                  <a:schemeClr val="dk1"/>
                </a:solidFill>
                <a:latin typeface="Calibri"/>
                <a:ea typeface="Calibri"/>
                <a:cs typeface="Calibri"/>
                <a:sym typeface="Calibri"/>
              </a:rPr>
              <a:t>       yes /      no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The “PA area”.</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(almost) every PA in the input 🡪 PA</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It is attested:</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 PA</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Def 🡪 PA</a:t>
            </a:r>
            <a:endParaRPr sz="1800">
              <a:solidFill>
                <a:schemeClr val="dk1"/>
              </a:solidFill>
              <a:latin typeface="Calibri"/>
              <a:ea typeface="Calibri"/>
              <a:cs typeface="Calibri"/>
              <a:sym typeface="Calibri"/>
            </a:endParaRPr>
          </a:p>
        </p:txBody>
      </p:sp>
      <p:sp>
        <p:nvSpPr>
          <p:cNvPr id="227" name="Google Shape;227;p26"/>
          <p:cNvSpPr txBox="1"/>
          <p:nvPr/>
        </p:nvSpPr>
        <p:spPr>
          <a:xfrm>
            <a:off x="370035"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1</a:t>
            </a:r>
            <a:endParaRPr/>
          </a:p>
        </p:txBody>
      </p:sp>
      <p:sp>
        <p:nvSpPr>
          <p:cNvPr id="228" name="Google Shape;228;p26"/>
          <p:cNvSpPr txBox="1"/>
          <p:nvPr/>
        </p:nvSpPr>
        <p:spPr>
          <a:xfrm>
            <a:off x="370035" y="4036032"/>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2</a:t>
            </a:r>
            <a:endParaRPr/>
          </a:p>
        </p:txBody>
      </p:sp>
      <p:sp>
        <p:nvSpPr>
          <p:cNvPr id="229" name="Google Shape;229;p26"/>
          <p:cNvSpPr txBox="1"/>
          <p:nvPr/>
        </p:nvSpPr>
        <p:spPr>
          <a:xfrm>
            <a:off x="6099628"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3</a:t>
            </a:r>
            <a:endParaRPr/>
          </a:p>
        </p:txBody>
      </p:sp>
      <p:pic>
        <p:nvPicPr>
          <p:cNvPr descr="Immagine che contiene mappa&#10;&#10;Descrizione generata automaticamente" id="230" name="Google Shape;230;p26"/>
          <p:cNvPicPr preferRelativeResize="0"/>
          <p:nvPr/>
        </p:nvPicPr>
        <p:blipFill rotWithShape="1">
          <a:blip r:embed="rId3">
            <a:alphaModFix/>
          </a:blip>
          <a:srcRect b="0" l="0" r="0" t="0"/>
          <a:stretch/>
        </p:blipFill>
        <p:spPr>
          <a:xfrm>
            <a:off x="6493168" y="856683"/>
            <a:ext cx="4803016" cy="2930660"/>
          </a:xfrm>
          <a:prstGeom prst="rect">
            <a:avLst/>
          </a:prstGeom>
          <a:noFill/>
          <a:ln>
            <a:noFill/>
          </a:ln>
        </p:spPr>
      </p:pic>
      <p:sp>
        <p:nvSpPr>
          <p:cNvPr id="231" name="Google Shape;231;p26"/>
          <p:cNvSpPr/>
          <p:nvPr/>
        </p:nvSpPr>
        <p:spPr>
          <a:xfrm>
            <a:off x="7325998" y="1970273"/>
            <a:ext cx="2894448" cy="1278633"/>
          </a:xfrm>
          <a:custGeom>
            <a:rect b="b" l="l" r="r" t="t"/>
            <a:pathLst>
              <a:path extrusionOk="0" h="1809656" w="3570950">
                <a:moveTo>
                  <a:pt x="647194" y="358348"/>
                </a:moveTo>
                <a:cubicBezTo>
                  <a:pt x="479554" y="445978"/>
                  <a:pt x="203964" y="437088"/>
                  <a:pt x="98554" y="525988"/>
                </a:cubicBezTo>
                <a:cubicBezTo>
                  <a:pt x="-6856" y="614888"/>
                  <a:pt x="-14476" y="694898"/>
                  <a:pt x="14734" y="891748"/>
                </a:cubicBezTo>
                <a:cubicBezTo>
                  <a:pt x="43944" y="1088598"/>
                  <a:pt x="159514" y="1633428"/>
                  <a:pt x="273814" y="1707088"/>
                </a:cubicBezTo>
                <a:cubicBezTo>
                  <a:pt x="388114" y="1780748"/>
                  <a:pt x="511304" y="1347678"/>
                  <a:pt x="700534" y="1333708"/>
                </a:cubicBezTo>
                <a:cubicBezTo>
                  <a:pt x="889764" y="1319738"/>
                  <a:pt x="1212344" y="1578818"/>
                  <a:pt x="1409194" y="1623268"/>
                </a:cubicBezTo>
                <a:cubicBezTo>
                  <a:pt x="1606044" y="1667718"/>
                  <a:pt x="1795274" y="1658828"/>
                  <a:pt x="1881634" y="1600408"/>
                </a:cubicBezTo>
                <a:cubicBezTo>
                  <a:pt x="1967994" y="1541988"/>
                  <a:pt x="1800354" y="1319738"/>
                  <a:pt x="1927354" y="1272748"/>
                </a:cubicBezTo>
                <a:cubicBezTo>
                  <a:pt x="2054354" y="1225758"/>
                  <a:pt x="2425194" y="1229568"/>
                  <a:pt x="2643634" y="1318468"/>
                </a:cubicBezTo>
                <a:cubicBezTo>
                  <a:pt x="2862074" y="1407368"/>
                  <a:pt x="3084324" y="1776938"/>
                  <a:pt x="3237994" y="1806148"/>
                </a:cubicBezTo>
                <a:cubicBezTo>
                  <a:pt x="3391664" y="1835358"/>
                  <a:pt x="3607564" y="1677878"/>
                  <a:pt x="3565654" y="1493728"/>
                </a:cubicBezTo>
                <a:cubicBezTo>
                  <a:pt x="3523744" y="1309578"/>
                  <a:pt x="3282444" y="898098"/>
                  <a:pt x="2986534" y="701248"/>
                </a:cubicBezTo>
                <a:cubicBezTo>
                  <a:pt x="2690624" y="504398"/>
                  <a:pt x="2103884" y="429468"/>
                  <a:pt x="1790194" y="312628"/>
                </a:cubicBezTo>
                <a:cubicBezTo>
                  <a:pt x="1476504" y="195788"/>
                  <a:pt x="1291084" y="-7412"/>
                  <a:pt x="1104394" y="208"/>
                </a:cubicBezTo>
                <a:cubicBezTo>
                  <a:pt x="917704" y="7828"/>
                  <a:pt x="814834" y="270718"/>
                  <a:pt x="647194" y="358348"/>
                </a:cubicBezTo>
                <a:close/>
              </a:path>
            </a:pathLst>
          </a:custGeom>
          <a:solidFill>
            <a:srgbClr val="00B05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232" name="Google Shape;232;p26"/>
          <p:cNvPicPr preferRelativeResize="0"/>
          <p:nvPr/>
        </p:nvPicPr>
        <p:blipFill rotWithShape="1">
          <a:blip r:embed="rId4">
            <a:alphaModFix/>
          </a:blip>
          <a:srcRect b="0" l="0" r="0" t="0"/>
          <a:stretch/>
        </p:blipFill>
        <p:spPr>
          <a:xfrm>
            <a:off x="763575" y="4036033"/>
            <a:ext cx="4792273" cy="2821968"/>
          </a:xfrm>
          <a:prstGeom prst="rect">
            <a:avLst/>
          </a:prstGeom>
          <a:noFill/>
          <a:ln>
            <a:noFill/>
          </a:ln>
        </p:spPr>
      </p:pic>
      <p:sp>
        <p:nvSpPr>
          <p:cNvPr id="233" name="Google Shape;233;p26"/>
          <p:cNvSpPr/>
          <p:nvPr/>
        </p:nvSpPr>
        <p:spPr>
          <a:xfrm>
            <a:off x="1628940" y="5067873"/>
            <a:ext cx="2688417" cy="1288477"/>
          </a:xfrm>
          <a:custGeom>
            <a:rect b="b" l="l" r="r" t="t"/>
            <a:pathLst>
              <a:path extrusionOk="0" h="1809656" w="3570950">
                <a:moveTo>
                  <a:pt x="647194" y="358348"/>
                </a:moveTo>
                <a:cubicBezTo>
                  <a:pt x="479554" y="445978"/>
                  <a:pt x="203964" y="437088"/>
                  <a:pt x="98554" y="525988"/>
                </a:cubicBezTo>
                <a:cubicBezTo>
                  <a:pt x="-6856" y="614888"/>
                  <a:pt x="-14476" y="694898"/>
                  <a:pt x="14734" y="891748"/>
                </a:cubicBezTo>
                <a:cubicBezTo>
                  <a:pt x="43944" y="1088598"/>
                  <a:pt x="159514" y="1633428"/>
                  <a:pt x="273814" y="1707088"/>
                </a:cubicBezTo>
                <a:cubicBezTo>
                  <a:pt x="388114" y="1780748"/>
                  <a:pt x="511304" y="1347678"/>
                  <a:pt x="700534" y="1333708"/>
                </a:cubicBezTo>
                <a:cubicBezTo>
                  <a:pt x="889764" y="1319738"/>
                  <a:pt x="1212344" y="1578818"/>
                  <a:pt x="1409194" y="1623268"/>
                </a:cubicBezTo>
                <a:cubicBezTo>
                  <a:pt x="1606044" y="1667718"/>
                  <a:pt x="1795274" y="1658828"/>
                  <a:pt x="1881634" y="1600408"/>
                </a:cubicBezTo>
                <a:cubicBezTo>
                  <a:pt x="1967994" y="1541988"/>
                  <a:pt x="1800354" y="1319738"/>
                  <a:pt x="1927354" y="1272748"/>
                </a:cubicBezTo>
                <a:cubicBezTo>
                  <a:pt x="2054354" y="1225758"/>
                  <a:pt x="2425194" y="1229568"/>
                  <a:pt x="2643634" y="1318468"/>
                </a:cubicBezTo>
                <a:cubicBezTo>
                  <a:pt x="2862074" y="1407368"/>
                  <a:pt x="3084324" y="1776938"/>
                  <a:pt x="3237994" y="1806148"/>
                </a:cubicBezTo>
                <a:cubicBezTo>
                  <a:pt x="3391664" y="1835358"/>
                  <a:pt x="3607564" y="1677878"/>
                  <a:pt x="3565654" y="1493728"/>
                </a:cubicBezTo>
                <a:cubicBezTo>
                  <a:pt x="3523744" y="1309578"/>
                  <a:pt x="3282444" y="898098"/>
                  <a:pt x="2986534" y="701248"/>
                </a:cubicBezTo>
                <a:cubicBezTo>
                  <a:pt x="2690624" y="504398"/>
                  <a:pt x="2103884" y="429468"/>
                  <a:pt x="1790194" y="312628"/>
                </a:cubicBezTo>
                <a:cubicBezTo>
                  <a:pt x="1476504" y="195788"/>
                  <a:pt x="1291084" y="-7412"/>
                  <a:pt x="1104394" y="208"/>
                </a:cubicBezTo>
                <a:cubicBezTo>
                  <a:pt x="917704" y="7828"/>
                  <a:pt x="814834" y="270718"/>
                  <a:pt x="647194" y="358348"/>
                </a:cubicBezTo>
                <a:close/>
              </a:path>
            </a:pathLst>
          </a:custGeom>
          <a:solidFill>
            <a:srgbClr val="00B05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234" name="Google Shape;234;p26"/>
          <p:cNvPicPr preferRelativeResize="0"/>
          <p:nvPr/>
        </p:nvPicPr>
        <p:blipFill rotWithShape="1">
          <a:blip r:embed="rId5">
            <a:alphaModFix/>
          </a:blip>
          <a:srcRect b="0" l="0" r="0" t="0"/>
          <a:stretch/>
        </p:blipFill>
        <p:spPr>
          <a:xfrm>
            <a:off x="763575" y="856682"/>
            <a:ext cx="4792272" cy="2930661"/>
          </a:xfrm>
          <a:prstGeom prst="rect">
            <a:avLst/>
          </a:prstGeom>
          <a:noFill/>
          <a:ln>
            <a:noFill/>
          </a:ln>
        </p:spPr>
      </p:pic>
      <p:sp>
        <p:nvSpPr>
          <p:cNvPr id="235" name="Google Shape;235;p26"/>
          <p:cNvSpPr/>
          <p:nvPr/>
        </p:nvSpPr>
        <p:spPr>
          <a:xfrm>
            <a:off x="1539434" y="1923343"/>
            <a:ext cx="3020991" cy="1325563"/>
          </a:xfrm>
          <a:custGeom>
            <a:rect b="b" l="l" r="r" t="t"/>
            <a:pathLst>
              <a:path extrusionOk="0" h="1809656" w="3570950">
                <a:moveTo>
                  <a:pt x="647194" y="358348"/>
                </a:moveTo>
                <a:cubicBezTo>
                  <a:pt x="479554" y="445978"/>
                  <a:pt x="203964" y="437088"/>
                  <a:pt x="98554" y="525988"/>
                </a:cubicBezTo>
                <a:cubicBezTo>
                  <a:pt x="-6856" y="614888"/>
                  <a:pt x="-14476" y="694898"/>
                  <a:pt x="14734" y="891748"/>
                </a:cubicBezTo>
                <a:cubicBezTo>
                  <a:pt x="43944" y="1088598"/>
                  <a:pt x="159514" y="1633428"/>
                  <a:pt x="273814" y="1707088"/>
                </a:cubicBezTo>
                <a:cubicBezTo>
                  <a:pt x="388114" y="1780748"/>
                  <a:pt x="511304" y="1347678"/>
                  <a:pt x="700534" y="1333708"/>
                </a:cubicBezTo>
                <a:cubicBezTo>
                  <a:pt x="889764" y="1319738"/>
                  <a:pt x="1212344" y="1578818"/>
                  <a:pt x="1409194" y="1623268"/>
                </a:cubicBezTo>
                <a:cubicBezTo>
                  <a:pt x="1606044" y="1667718"/>
                  <a:pt x="1795274" y="1658828"/>
                  <a:pt x="1881634" y="1600408"/>
                </a:cubicBezTo>
                <a:cubicBezTo>
                  <a:pt x="1967994" y="1541988"/>
                  <a:pt x="1800354" y="1319738"/>
                  <a:pt x="1927354" y="1272748"/>
                </a:cubicBezTo>
                <a:cubicBezTo>
                  <a:pt x="2054354" y="1225758"/>
                  <a:pt x="2425194" y="1229568"/>
                  <a:pt x="2643634" y="1318468"/>
                </a:cubicBezTo>
                <a:cubicBezTo>
                  <a:pt x="2862074" y="1407368"/>
                  <a:pt x="3084324" y="1776938"/>
                  <a:pt x="3237994" y="1806148"/>
                </a:cubicBezTo>
                <a:cubicBezTo>
                  <a:pt x="3391664" y="1835358"/>
                  <a:pt x="3607564" y="1677878"/>
                  <a:pt x="3565654" y="1493728"/>
                </a:cubicBezTo>
                <a:cubicBezTo>
                  <a:pt x="3523744" y="1309578"/>
                  <a:pt x="3282444" y="898098"/>
                  <a:pt x="2986534" y="701248"/>
                </a:cubicBezTo>
                <a:cubicBezTo>
                  <a:pt x="2690624" y="504398"/>
                  <a:pt x="2103884" y="429468"/>
                  <a:pt x="1790194" y="312628"/>
                </a:cubicBezTo>
                <a:cubicBezTo>
                  <a:pt x="1476504" y="195788"/>
                  <a:pt x="1291084" y="-7412"/>
                  <a:pt x="1104394" y="208"/>
                </a:cubicBezTo>
                <a:cubicBezTo>
                  <a:pt x="917704" y="7828"/>
                  <a:pt x="814834" y="270718"/>
                  <a:pt x="647194" y="358348"/>
                </a:cubicBezTo>
                <a:close/>
              </a:path>
            </a:pathLst>
          </a:custGeom>
          <a:solidFill>
            <a:srgbClr val="00B05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26"/>
          <p:cNvSpPr/>
          <p:nvPr/>
        </p:nvSpPr>
        <p:spPr>
          <a:xfrm>
            <a:off x="8605309" y="4080802"/>
            <a:ext cx="289367" cy="27979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26"/>
          <p:cNvSpPr/>
          <p:nvPr/>
        </p:nvSpPr>
        <p:spPr>
          <a:xfrm>
            <a:off x="9362407" y="4093627"/>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26"/>
          <p:cNvSpPr/>
          <p:nvPr/>
        </p:nvSpPr>
        <p:spPr>
          <a:xfrm>
            <a:off x="9429648" y="4680139"/>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26"/>
          <p:cNvSpPr/>
          <p:nvPr/>
        </p:nvSpPr>
        <p:spPr>
          <a:xfrm>
            <a:off x="9362407" y="4381085"/>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26"/>
          <p:cNvSpPr/>
          <p:nvPr/>
        </p:nvSpPr>
        <p:spPr>
          <a:xfrm>
            <a:off x="8561297" y="4362806"/>
            <a:ext cx="289367" cy="27979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26"/>
          <p:cNvSpPr/>
          <p:nvPr/>
        </p:nvSpPr>
        <p:spPr>
          <a:xfrm>
            <a:off x="8628538" y="4645325"/>
            <a:ext cx="289367" cy="27979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7"/>
          <p:cNvSpPr txBox="1"/>
          <p:nvPr>
            <p:ph type="title"/>
          </p:nvPr>
        </p:nvSpPr>
        <p:spPr>
          <a:xfrm>
            <a:off x="838200" y="-561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Distribution of</a:t>
            </a:r>
            <a:r>
              <a:rPr lang="de-DE"/>
              <a:t> </a:t>
            </a:r>
            <a:r>
              <a:rPr b="1" lang="de-DE">
                <a:solidFill>
                  <a:srgbClr val="FF0000"/>
                </a:solidFill>
              </a:rPr>
              <a:t>bare DE</a:t>
            </a:r>
            <a:r>
              <a:rPr b="1" lang="de-DE"/>
              <a:t>: ASIt</a:t>
            </a:r>
            <a:endParaRPr b="1"/>
          </a:p>
        </p:txBody>
      </p:sp>
      <p:sp>
        <p:nvSpPr>
          <p:cNvPr id="248" name="Google Shape;2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49" name="Google Shape;249;p27"/>
          <p:cNvSpPr txBox="1"/>
          <p:nvPr/>
        </p:nvSpPr>
        <p:spPr>
          <a:xfrm>
            <a:off x="5947659" y="4036032"/>
            <a:ext cx="613926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1: BN input 🡪 bareDE output </a:t>
            </a:r>
            <a:r>
              <a:rPr b="1" lang="de-DE" sz="1800">
                <a:solidFill>
                  <a:schemeClr val="dk1"/>
                </a:solidFill>
                <a:latin typeface="Calibri"/>
                <a:ea typeface="Calibri"/>
                <a:cs typeface="Calibri"/>
                <a:sym typeface="Calibri"/>
              </a:rPr>
              <a:t>      yes-all /      yes-some /       no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2: PA input 🡪 bareDE output</a:t>
            </a:r>
            <a:r>
              <a:rPr b="1" lang="de-DE" sz="1800">
                <a:solidFill>
                  <a:schemeClr val="dk1"/>
                </a:solidFill>
                <a:latin typeface="Calibri"/>
                <a:ea typeface="Calibri"/>
                <a:cs typeface="Calibri"/>
                <a:sym typeface="Calibri"/>
              </a:rPr>
              <a:t>      yes /       no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3: Def input 🡪 bareDE output</a:t>
            </a:r>
            <a:r>
              <a:rPr b="1" lang="de-DE" sz="1800">
                <a:solidFill>
                  <a:schemeClr val="dk1"/>
                </a:solidFill>
                <a:latin typeface="Calibri"/>
                <a:ea typeface="Calibri"/>
                <a:cs typeface="Calibri"/>
                <a:sym typeface="Calibri"/>
              </a:rPr>
              <a:t>       yes /      no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The “bare DE area”:</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It is attested:</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 bare DE</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 bare DE</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Def 🡪 bare DE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7"/>
          <p:cNvSpPr txBox="1"/>
          <p:nvPr/>
        </p:nvSpPr>
        <p:spPr>
          <a:xfrm>
            <a:off x="370035"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1</a:t>
            </a:r>
            <a:endParaRPr/>
          </a:p>
        </p:txBody>
      </p:sp>
      <p:sp>
        <p:nvSpPr>
          <p:cNvPr id="251" name="Google Shape;251;p27"/>
          <p:cNvSpPr txBox="1"/>
          <p:nvPr/>
        </p:nvSpPr>
        <p:spPr>
          <a:xfrm>
            <a:off x="370035" y="4036032"/>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2</a:t>
            </a:r>
            <a:endParaRPr/>
          </a:p>
        </p:txBody>
      </p:sp>
      <p:sp>
        <p:nvSpPr>
          <p:cNvPr id="252" name="Google Shape;252;p27"/>
          <p:cNvSpPr txBox="1"/>
          <p:nvPr/>
        </p:nvSpPr>
        <p:spPr>
          <a:xfrm>
            <a:off x="6099628" y="859791"/>
            <a:ext cx="3935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3</a:t>
            </a:r>
            <a:endParaRPr/>
          </a:p>
        </p:txBody>
      </p:sp>
      <p:pic>
        <p:nvPicPr>
          <p:cNvPr descr="Immagine che contiene testo, mappa&#10;&#10;Descrizione generata automaticamente" id="253" name="Google Shape;253;p27"/>
          <p:cNvPicPr preferRelativeResize="0"/>
          <p:nvPr/>
        </p:nvPicPr>
        <p:blipFill rotWithShape="1">
          <a:blip r:embed="rId3">
            <a:alphaModFix/>
          </a:blip>
          <a:srcRect b="0" l="0" r="0" t="0"/>
          <a:stretch/>
        </p:blipFill>
        <p:spPr>
          <a:xfrm>
            <a:off x="735054" y="859791"/>
            <a:ext cx="4820794" cy="2936705"/>
          </a:xfrm>
          <a:prstGeom prst="rect">
            <a:avLst/>
          </a:prstGeom>
          <a:noFill/>
          <a:ln>
            <a:noFill/>
          </a:ln>
        </p:spPr>
      </p:pic>
      <p:sp>
        <p:nvSpPr>
          <p:cNvPr id="254" name="Google Shape;254;p27"/>
          <p:cNvSpPr/>
          <p:nvPr/>
        </p:nvSpPr>
        <p:spPr>
          <a:xfrm>
            <a:off x="925975" y="2103436"/>
            <a:ext cx="2199190" cy="1325564"/>
          </a:xfrm>
          <a:custGeom>
            <a:rect b="b" l="l" r="r" t="t"/>
            <a:pathLst>
              <a:path extrusionOk="0" h="1678736" w="2628789">
                <a:moveTo>
                  <a:pt x="257295" y="12453"/>
                </a:moveTo>
                <a:cubicBezTo>
                  <a:pt x="112515" y="4833"/>
                  <a:pt x="60445" y="-39617"/>
                  <a:pt x="28695" y="103893"/>
                </a:cubicBezTo>
                <a:cubicBezTo>
                  <a:pt x="-3055" y="247403"/>
                  <a:pt x="-28455" y="616973"/>
                  <a:pt x="66795" y="873513"/>
                </a:cubicBezTo>
                <a:cubicBezTo>
                  <a:pt x="162045" y="1130053"/>
                  <a:pt x="432555" y="1537723"/>
                  <a:pt x="600195" y="1643133"/>
                </a:cubicBezTo>
                <a:cubicBezTo>
                  <a:pt x="767835" y="1748543"/>
                  <a:pt x="943095" y="1594873"/>
                  <a:pt x="1072635" y="1505973"/>
                </a:cubicBezTo>
                <a:cubicBezTo>
                  <a:pt x="1202175" y="1417073"/>
                  <a:pt x="1308855" y="1193553"/>
                  <a:pt x="1377435" y="1109733"/>
                </a:cubicBezTo>
                <a:cubicBezTo>
                  <a:pt x="1446015" y="1025913"/>
                  <a:pt x="1410455" y="1004323"/>
                  <a:pt x="1484115" y="1003053"/>
                </a:cubicBezTo>
                <a:cubicBezTo>
                  <a:pt x="1557775" y="1001783"/>
                  <a:pt x="1684775" y="1042423"/>
                  <a:pt x="1819395" y="1102113"/>
                </a:cubicBezTo>
                <a:cubicBezTo>
                  <a:pt x="1954015" y="1161803"/>
                  <a:pt x="2178805" y="1351033"/>
                  <a:pt x="2291835" y="1361193"/>
                </a:cubicBezTo>
                <a:cubicBezTo>
                  <a:pt x="2404865" y="1371353"/>
                  <a:pt x="2441695" y="1215143"/>
                  <a:pt x="2497575" y="1163073"/>
                </a:cubicBezTo>
                <a:cubicBezTo>
                  <a:pt x="2553455" y="1111003"/>
                  <a:pt x="2618225" y="1095763"/>
                  <a:pt x="2627115" y="1048773"/>
                </a:cubicBezTo>
                <a:cubicBezTo>
                  <a:pt x="2636005" y="1001783"/>
                  <a:pt x="2609335" y="897643"/>
                  <a:pt x="2550915" y="881133"/>
                </a:cubicBezTo>
                <a:cubicBezTo>
                  <a:pt x="2492495" y="864623"/>
                  <a:pt x="2364225" y="984003"/>
                  <a:pt x="2276595" y="949713"/>
                </a:cubicBezTo>
                <a:cubicBezTo>
                  <a:pt x="2188965" y="915423"/>
                  <a:pt x="2197855" y="705873"/>
                  <a:pt x="2025135" y="675393"/>
                </a:cubicBezTo>
                <a:cubicBezTo>
                  <a:pt x="1852415" y="644913"/>
                  <a:pt x="1410455" y="723653"/>
                  <a:pt x="1240275" y="766833"/>
                </a:cubicBezTo>
                <a:cubicBezTo>
                  <a:pt x="1070095" y="810013"/>
                  <a:pt x="1100575" y="903993"/>
                  <a:pt x="1004055" y="934473"/>
                </a:cubicBezTo>
                <a:cubicBezTo>
                  <a:pt x="907535" y="964953"/>
                  <a:pt x="720845" y="997973"/>
                  <a:pt x="661155" y="949713"/>
                </a:cubicBezTo>
                <a:cubicBezTo>
                  <a:pt x="601465" y="901453"/>
                  <a:pt x="600195" y="733813"/>
                  <a:pt x="645915" y="644913"/>
                </a:cubicBezTo>
                <a:cubicBezTo>
                  <a:pt x="691635" y="556013"/>
                  <a:pt x="893565" y="498863"/>
                  <a:pt x="935475" y="416313"/>
                </a:cubicBezTo>
                <a:cubicBezTo>
                  <a:pt x="977385" y="333763"/>
                  <a:pt x="1005325" y="216923"/>
                  <a:pt x="897375" y="149613"/>
                </a:cubicBezTo>
                <a:cubicBezTo>
                  <a:pt x="789425" y="82303"/>
                  <a:pt x="402075" y="20073"/>
                  <a:pt x="257295" y="12453"/>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7"/>
          <p:cNvSpPr/>
          <p:nvPr/>
        </p:nvSpPr>
        <p:spPr>
          <a:xfrm>
            <a:off x="2444622" y="1120426"/>
            <a:ext cx="842588" cy="245549"/>
          </a:xfrm>
          <a:custGeom>
            <a:rect b="b" l="l" r="r" t="t"/>
            <a:pathLst>
              <a:path extrusionOk="0" h="351339" w="1031989">
                <a:moveTo>
                  <a:pt x="257" y="315618"/>
                </a:moveTo>
                <a:cubicBezTo>
                  <a:pt x="6607" y="370228"/>
                  <a:pt x="147577" y="348638"/>
                  <a:pt x="305057" y="338478"/>
                </a:cubicBezTo>
                <a:cubicBezTo>
                  <a:pt x="462537" y="328318"/>
                  <a:pt x="837187" y="299108"/>
                  <a:pt x="945137" y="254658"/>
                </a:cubicBezTo>
                <a:cubicBezTo>
                  <a:pt x="1053087" y="210208"/>
                  <a:pt x="1065787" y="112418"/>
                  <a:pt x="952757" y="71778"/>
                </a:cubicBezTo>
                <a:cubicBezTo>
                  <a:pt x="839727" y="31138"/>
                  <a:pt x="428247" y="-23472"/>
                  <a:pt x="266957" y="10818"/>
                </a:cubicBezTo>
                <a:cubicBezTo>
                  <a:pt x="105667" y="45108"/>
                  <a:pt x="-6093" y="261008"/>
                  <a:pt x="257" y="315618"/>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256" name="Google Shape;256;p27"/>
          <p:cNvPicPr preferRelativeResize="0"/>
          <p:nvPr/>
        </p:nvPicPr>
        <p:blipFill rotWithShape="1">
          <a:blip r:embed="rId4">
            <a:alphaModFix/>
          </a:blip>
          <a:srcRect b="0" l="0" r="0" t="0"/>
          <a:stretch/>
        </p:blipFill>
        <p:spPr>
          <a:xfrm>
            <a:off x="6489804" y="859791"/>
            <a:ext cx="4967141" cy="2934675"/>
          </a:xfrm>
          <a:prstGeom prst="rect">
            <a:avLst/>
          </a:prstGeom>
          <a:noFill/>
          <a:ln>
            <a:noFill/>
          </a:ln>
        </p:spPr>
      </p:pic>
      <p:sp>
        <p:nvSpPr>
          <p:cNvPr id="257" name="Google Shape;257;p27"/>
          <p:cNvSpPr/>
          <p:nvPr/>
        </p:nvSpPr>
        <p:spPr>
          <a:xfrm>
            <a:off x="8275899" y="1120426"/>
            <a:ext cx="844953" cy="245549"/>
          </a:xfrm>
          <a:custGeom>
            <a:rect b="b" l="l" r="r" t="t"/>
            <a:pathLst>
              <a:path extrusionOk="0" h="351339" w="1031989">
                <a:moveTo>
                  <a:pt x="257" y="315618"/>
                </a:moveTo>
                <a:cubicBezTo>
                  <a:pt x="6607" y="370228"/>
                  <a:pt x="147577" y="348638"/>
                  <a:pt x="305057" y="338478"/>
                </a:cubicBezTo>
                <a:cubicBezTo>
                  <a:pt x="462537" y="328318"/>
                  <a:pt x="837187" y="299108"/>
                  <a:pt x="945137" y="254658"/>
                </a:cubicBezTo>
                <a:cubicBezTo>
                  <a:pt x="1053087" y="210208"/>
                  <a:pt x="1065787" y="112418"/>
                  <a:pt x="952757" y="71778"/>
                </a:cubicBezTo>
                <a:cubicBezTo>
                  <a:pt x="839727" y="31138"/>
                  <a:pt x="428247" y="-23472"/>
                  <a:pt x="266957" y="10818"/>
                </a:cubicBezTo>
                <a:cubicBezTo>
                  <a:pt x="105667" y="45108"/>
                  <a:pt x="-6093" y="261008"/>
                  <a:pt x="257" y="315618"/>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27"/>
          <p:cNvSpPr/>
          <p:nvPr/>
        </p:nvSpPr>
        <p:spPr>
          <a:xfrm>
            <a:off x="6774184" y="2185354"/>
            <a:ext cx="2173046" cy="1265669"/>
          </a:xfrm>
          <a:custGeom>
            <a:rect b="b" l="l" r="r" t="t"/>
            <a:pathLst>
              <a:path extrusionOk="0" h="1678736" w="2628789">
                <a:moveTo>
                  <a:pt x="257295" y="12453"/>
                </a:moveTo>
                <a:cubicBezTo>
                  <a:pt x="112515" y="4833"/>
                  <a:pt x="60445" y="-39617"/>
                  <a:pt x="28695" y="103893"/>
                </a:cubicBezTo>
                <a:cubicBezTo>
                  <a:pt x="-3055" y="247403"/>
                  <a:pt x="-28455" y="616973"/>
                  <a:pt x="66795" y="873513"/>
                </a:cubicBezTo>
                <a:cubicBezTo>
                  <a:pt x="162045" y="1130053"/>
                  <a:pt x="432555" y="1537723"/>
                  <a:pt x="600195" y="1643133"/>
                </a:cubicBezTo>
                <a:cubicBezTo>
                  <a:pt x="767835" y="1748543"/>
                  <a:pt x="943095" y="1594873"/>
                  <a:pt x="1072635" y="1505973"/>
                </a:cubicBezTo>
                <a:cubicBezTo>
                  <a:pt x="1202175" y="1417073"/>
                  <a:pt x="1308855" y="1193553"/>
                  <a:pt x="1377435" y="1109733"/>
                </a:cubicBezTo>
                <a:cubicBezTo>
                  <a:pt x="1446015" y="1025913"/>
                  <a:pt x="1410455" y="1004323"/>
                  <a:pt x="1484115" y="1003053"/>
                </a:cubicBezTo>
                <a:cubicBezTo>
                  <a:pt x="1557775" y="1001783"/>
                  <a:pt x="1684775" y="1042423"/>
                  <a:pt x="1819395" y="1102113"/>
                </a:cubicBezTo>
                <a:cubicBezTo>
                  <a:pt x="1954015" y="1161803"/>
                  <a:pt x="2178805" y="1351033"/>
                  <a:pt x="2291835" y="1361193"/>
                </a:cubicBezTo>
                <a:cubicBezTo>
                  <a:pt x="2404865" y="1371353"/>
                  <a:pt x="2441695" y="1215143"/>
                  <a:pt x="2497575" y="1163073"/>
                </a:cubicBezTo>
                <a:cubicBezTo>
                  <a:pt x="2553455" y="1111003"/>
                  <a:pt x="2618225" y="1095763"/>
                  <a:pt x="2627115" y="1048773"/>
                </a:cubicBezTo>
                <a:cubicBezTo>
                  <a:pt x="2636005" y="1001783"/>
                  <a:pt x="2609335" y="897643"/>
                  <a:pt x="2550915" y="881133"/>
                </a:cubicBezTo>
                <a:cubicBezTo>
                  <a:pt x="2492495" y="864623"/>
                  <a:pt x="2364225" y="984003"/>
                  <a:pt x="2276595" y="949713"/>
                </a:cubicBezTo>
                <a:cubicBezTo>
                  <a:pt x="2188965" y="915423"/>
                  <a:pt x="2197855" y="705873"/>
                  <a:pt x="2025135" y="675393"/>
                </a:cubicBezTo>
                <a:cubicBezTo>
                  <a:pt x="1852415" y="644913"/>
                  <a:pt x="1410455" y="723653"/>
                  <a:pt x="1240275" y="766833"/>
                </a:cubicBezTo>
                <a:cubicBezTo>
                  <a:pt x="1070095" y="810013"/>
                  <a:pt x="1100575" y="903993"/>
                  <a:pt x="1004055" y="934473"/>
                </a:cubicBezTo>
                <a:cubicBezTo>
                  <a:pt x="907535" y="964953"/>
                  <a:pt x="720845" y="997973"/>
                  <a:pt x="661155" y="949713"/>
                </a:cubicBezTo>
                <a:cubicBezTo>
                  <a:pt x="601465" y="901453"/>
                  <a:pt x="600195" y="733813"/>
                  <a:pt x="645915" y="644913"/>
                </a:cubicBezTo>
                <a:cubicBezTo>
                  <a:pt x="691635" y="556013"/>
                  <a:pt x="893565" y="498863"/>
                  <a:pt x="935475" y="416313"/>
                </a:cubicBezTo>
                <a:cubicBezTo>
                  <a:pt x="977385" y="333763"/>
                  <a:pt x="1005325" y="216923"/>
                  <a:pt x="897375" y="149613"/>
                </a:cubicBezTo>
                <a:cubicBezTo>
                  <a:pt x="789425" y="82303"/>
                  <a:pt x="402075" y="20073"/>
                  <a:pt x="257295" y="12453"/>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259" name="Google Shape;259;p27"/>
          <p:cNvPicPr preferRelativeResize="0"/>
          <p:nvPr/>
        </p:nvPicPr>
        <p:blipFill rotWithShape="1">
          <a:blip r:embed="rId5">
            <a:alphaModFix/>
          </a:blip>
          <a:srcRect b="0" l="0" r="0" t="0"/>
          <a:stretch/>
        </p:blipFill>
        <p:spPr>
          <a:xfrm>
            <a:off x="761845" y="4041927"/>
            <a:ext cx="4794003" cy="2816073"/>
          </a:xfrm>
          <a:prstGeom prst="rect">
            <a:avLst/>
          </a:prstGeom>
          <a:noFill/>
          <a:ln>
            <a:noFill/>
          </a:ln>
        </p:spPr>
      </p:pic>
      <p:sp>
        <p:nvSpPr>
          <p:cNvPr id="260" name="Google Shape;260;p27"/>
          <p:cNvSpPr/>
          <p:nvPr/>
        </p:nvSpPr>
        <p:spPr>
          <a:xfrm>
            <a:off x="987706" y="5254906"/>
            <a:ext cx="2033286" cy="1250066"/>
          </a:xfrm>
          <a:custGeom>
            <a:rect b="b" l="l" r="r" t="t"/>
            <a:pathLst>
              <a:path extrusionOk="0" h="1678736" w="2628789">
                <a:moveTo>
                  <a:pt x="257295" y="12453"/>
                </a:moveTo>
                <a:cubicBezTo>
                  <a:pt x="112515" y="4833"/>
                  <a:pt x="60445" y="-39617"/>
                  <a:pt x="28695" y="103893"/>
                </a:cubicBezTo>
                <a:cubicBezTo>
                  <a:pt x="-3055" y="247403"/>
                  <a:pt x="-28455" y="616973"/>
                  <a:pt x="66795" y="873513"/>
                </a:cubicBezTo>
                <a:cubicBezTo>
                  <a:pt x="162045" y="1130053"/>
                  <a:pt x="432555" y="1537723"/>
                  <a:pt x="600195" y="1643133"/>
                </a:cubicBezTo>
                <a:cubicBezTo>
                  <a:pt x="767835" y="1748543"/>
                  <a:pt x="943095" y="1594873"/>
                  <a:pt x="1072635" y="1505973"/>
                </a:cubicBezTo>
                <a:cubicBezTo>
                  <a:pt x="1202175" y="1417073"/>
                  <a:pt x="1308855" y="1193553"/>
                  <a:pt x="1377435" y="1109733"/>
                </a:cubicBezTo>
                <a:cubicBezTo>
                  <a:pt x="1446015" y="1025913"/>
                  <a:pt x="1410455" y="1004323"/>
                  <a:pt x="1484115" y="1003053"/>
                </a:cubicBezTo>
                <a:cubicBezTo>
                  <a:pt x="1557775" y="1001783"/>
                  <a:pt x="1684775" y="1042423"/>
                  <a:pt x="1819395" y="1102113"/>
                </a:cubicBezTo>
                <a:cubicBezTo>
                  <a:pt x="1954015" y="1161803"/>
                  <a:pt x="2178805" y="1351033"/>
                  <a:pt x="2291835" y="1361193"/>
                </a:cubicBezTo>
                <a:cubicBezTo>
                  <a:pt x="2404865" y="1371353"/>
                  <a:pt x="2441695" y="1215143"/>
                  <a:pt x="2497575" y="1163073"/>
                </a:cubicBezTo>
                <a:cubicBezTo>
                  <a:pt x="2553455" y="1111003"/>
                  <a:pt x="2618225" y="1095763"/>
                  <a:pt x="2627115" y="1048773"/>
                </a:cubicBezTo>
                <a:cubicBezTo>
                  <a:pt x="2636005" y="1001783"/>
                  <a:pt x="2609335" y="897643"/>
                  <a:pt x="2550915" y="881133"/>
                </a:cubicBezTo>
                <a:cubicBezTo>
                  <a:pt x="2492495" y="864623"/>
                  <a:pt x="2364225" y="984003"/>
                  <a:pt x="2276595" y="949713"/>
                </a:cubicBezTo>
                <a:cubicBezTo>
                  <a:pt x="2188965" y="915423"/>
                  <a:pt x="2197855" y="705873"/>
                  <a:pt x="2025135" y="675393"/>
                </a:cubicBezTo>
                <a:cubicBezTo>
                  <a:pt x="1852415" y="644913"/>
                  <a:pt x="1410455" y="723653"/>
                  <a:pt x="1240275" y="766833"/>
                </a:cubicBezTo>
                <a:cubicBezTo>
                  <a:pt x="1070095" y="810013"/>
                  <a:pt x="1100575" y="903993"/>
                  <a:pt x="1004055" y="934473"/>
                </a:cubicBezTo>
                <a:cubicBezTo>
                  <a:pt x="907535" y="964953"/>
                  <a:pt x="720845" y="997973"/>
                  <a:pt x="661155" y="949713"/>
                </a:cubicBezTo>
                <a:cubicBezTo>
                  <a:pt x="601465" y="901453"/>
                  <a:pt x="600195" y="733813"/>
                  <a:pt x="645915" y="644913"/>
                </a:cubicBezTo>
                <a:cubicBezTo>
                  <a:pt x="691635" y="556013"/>
                  <a:pt x="893565" y="498863"/>
                  <a:pt x="935475" y="416313"/>
                </a:cubicBezTo>
                <a:cubicBezTo>
                  <a:pt x="977385" y="333763"/>
                  <a:pt x="1005325" y="216923"/>
                  <a:pt x="897375" y="149613"/>
                </a:cubicBezTo>
                <a:cubicBezTo>
                  <a:pt x="789425" y="82303"/>
                  <a:pt x="402075" y="20073"/>
                  <a:pt x="257295" y="12453"/>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7"/>
          <p:cNvSpPr/>
          <p:nvPr/>
        </p:nvSpPr>
        <p:spPr>
          <a:xfrm>
            <a:off x="2372810" y="4269920"/>
            <a:ext cx="763930" cy="270887"/>
          </a:xfrm>
          <a:custGeom>
            <a:rect b="b" l="l" r="r" t="t"/>
            <a:pathLst>
              <a:path extrusionOk="0" h="351339" w="1031989">
                <a:moveTo>
                  <a:pt x="257" y="315618"/>
                </a:moveTo>
                <a:cubicBezTo>
                  <a:pt x="6607" y="370228"/>
                  <a:pt x="147577" y="348638"/>
                  <a:pt x="305057" y="338478"/>
                </a:cubicBezTo>
                <a:cubicBezTo>
                  <a:pt x="462537" y="328318"/>
                  <a:pt x="837187" y="299108"/>
                  <a:pt x="945137" y="254658"/>
                </a:cubicBezTo>
                <a:cubicBezTo>
                  <a:pt x="1053087" y="210208"/>
                  <a:pt x="1065787" y="112418"/>
                  <a:pt x="952757" y="71778"/>
                </a:cubicBezTo>
                <a:cubicBezTo>
                  <a:pt x="839727" y="31138"/>
                  <a:pt x="428247" y="-23472"/>
                  <a:pt x="266957" y="10818"/>
                </a:cubicBezTo>
                <a:cubicBezTo>
                  <a:pt x="105667" y="45108"/>
                  <a:pt x="-6093" y="261008"/>
                  <a:pt x="257" y="315618"/>
                </a:cubicBezTo>
                <a:close/>
              </a:path>
            </a:pathLst>
          </a:custGeom>
          <a:solidFill>
            <a:srgbClr val="C00000">
              <a:alpha val="2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7"/>
          <p:cNvSpPr/>
          <p:nvPr/>
        </p:nvSpPr>
        <p:spPr>
          <a:xfrm>
            <a:off x="8831485" y="4109111"/>
            <a:ext cx="289367" cy="27979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27"/>
          <p:cNvSpPr/>
          <p:nvPr/>
        </p:nvSpPr>
        <p:spPr>
          <a:xfrm>
            <a:off x="9885622" y="4109111"/>
            <a:ext cx="289367" cy="279792"/>
          </a:xfrm>
          <a:prstGeom prst="ellipse">
            <a:avLst/>
          </a:prstGeom>
          <a:solidFill>
            <a:srgbClr val="C55F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27"/>
          <p:cNvSpPr/>
          <p:nvPr/>
        </p:nvSpPr>
        <p:spPr>
          <a:xfrm>
            <a:off x="11285471" y="4096632"/>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27"/>
          <p:cNvSpPr/>
          <p:nvPr/>
        </p:nvSpPr>
        <p:spPr>
          <a:xfrm>
            <a:off x="9545033" y="4380485"/>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27"/>
          <p:cNvSpPr/>
          <p:nvPr/>
        </p:nvSpPr>
        <p:spPr>
          <a:xfrm>
            <a:off x="9654648" y="4660277"/>
            <a:ext cx="289367" cy="27979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27"/>
          <p:cNvSpPr/>
          <p:nvPr/>
        </p:nvSpPr>
        <p:spPr>
          <a:xfrm>
            <a:off x="8775140" y="4384694"/>
            <a:ext cx="289367" cy="27979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27"/>
          <p:cNvSpPr/>
          <p:nvPr/>
        </p:nvSpPr>
        <p:spPr>
          <a:xfrm>
            <a:off x="8898892" y="4656956"/>
            <a:ext cx="289367" cy="27979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2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28"/>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28"/>
          <p:cNvSpPr txBox="1"/>
          <p:nvPr>
            <p:ph type="title"/>
          </p:nvPr>
        </p:nvSpPr>
        <p:spPr>
          <a:xfrm>
            <a:off x="838200" y="643467"/>
            <a:ext cx="2951205" cy="55710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de-DE" sz="5400">
                <a:solidFill>
                  <a:srgbClr val="FFFFFF"/>
                </a:solidFill>
              </a:rPr>
              <a:t>Our fieldwork: </a:t>
            </a:r>
            <a:r>
              <a:rPr b="1" lang="de-DE" sz="5400">
                <a:solidFill>
                  <a:srgbClr val="FFFFFF"/>
                </a:solidFill>
              </a:rPr>
              <a:t>Emilian</a:t>
            </a:r>
            <a:br>
              <a:rPr b="1" lang="de-DE" sz="5400">
                <a:solidFill>
                  <a:srgbClr val="FFFFFF"/>
                </a:solidFill>
              </a:rPr>
            </a:br>
            <a:br>
              <a:rPr b="1" lang="de-DE" sz="5400">
                <a:solidFill>
                  <a:srgbClr val="FFFFFF"/>
                </a:solidFill>
              </a:rPr>
            </a:br>
            <a:r>
              <a:rPr b="1" lang="de-DE">
                <a:solidFill>
                  <a:srgbClr val="FFFFFF"/>
                </a:solidFill>
              </a:rPr>
              <a:t>Only PAs</a:t>
            </a:r>
            <a:endParaRPr/>
          </a:p>
        </p:txBody>
      </p:sp>
      <p:sp>
        <p:nvSpPr>
          <p:cNvPr id="276" name="Google Shape;27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solidFill>
                  <a:srgbClr val="898989"/>
                </a:solidFill>
              </a:rPr>
              <a:t>‹#›</a:t>
            </a:fld>
            <a:endParaRPr>
              <a:solidFill>
                <a:srgbClr val="898989"/>
              </a:solidFill>
            </a:endParaRPr>
          </a:p>
        </p:txBody>
      </p:sp>
      <p:pic>
        <p:nvPicPr>
          <p:cNvPr id="277" name="Google Shape;277;p28"/>
          <p:cNvPicPr preferRelativeResize="0"/>
          <p:nvPr/>
        </p:nvPicPr>
        <p:blipFill rotWithShape="1">
          <a:blip r:embed="rId3">
            <a:alphaModFix/>
          </a:blip>
          <a:srcRect b="0" l="0" r="0" t="0"/>
          <a:stretch/>
        </p:blipFill>
        <p:spPr>
          <a:xfrm>
            <a:off x="4512467" y="-1"/>
            <a:ext cx="7409649" cy="6858000"/>
          </a:xfrm>
          <a:prstGeom prst="rect">
            <a:avLst/>
          </a:prstGeom>
          <a:noFill/>
          <a:ln>
            <a:noFill/>
          </a:ln>
        </p:spPr>
      </p:pic>
      <p:sp>
        <p:nvSpPr>
          <p:cNvPr id="278" name="Google Shape;278;p28"/>
          <p:cNvSpPr/>
          <p:nvPr/>
        </p:nvSpPr>
        <p:spPr>
          <a:xfrm>
            <a:off x="5350666" y="1709561"/>
            <a:ext cx="868867" cy="4504972"/>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8"/>
          <p:cNvSpPr txBox="1"/>
          <p:nvPr/>
        </p:nvSpPr>
        <p:spPr>
          <a:xfrm>
            <a:off x="5350666" y="5821388"/>
            <a:ext cx="20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a:t>
            </a:r>
            <a:endParaRPr/>
          </a:p>
        </p:txBody>
      </p:sp>
      <p:sp>
        <p:nvSpPr>
          <p:cNvPr id="280" name="Google Shape;280;p28"/>
          <p:cNvSpPr txBox="1"/>
          <p:nvPr>
            <p:ph idx="11" type="ftr"/>
          </p:nvPr>
        </p:nvSpPr>
        <p:spPr>
          <a:xfrm>
            <a:off x="-1" y="6214533"/>
            <a:ext cx="4512467" cy="365125"/>
          </a:xfrm>
          <a:prstGeom prst="rect">
            <a:avLst/>
          </a:prstGeom>
          <a:noFill/>
          <a:ln>
            <a:noFill/>
          </a:ln>
        </p:spPr>
        <p:txBody>
          <a:bodyPr anchorCtr="0" anchor="ctr" bIns="45700" lIns="91425" spcFirstLastPara="1" rIns="91425" wrap="square" tIns="45700">
            <a:noAutofit/>
          </a:bodyPr>
          <a:lstStyle/>
          <a:p>
            <a:pPr indent="-285750" lvl="0" marL="285750" rtl="0" algn="ctr">
              <a:spcBef>
                <a:spcPts val="0"/>
              </a:spcBef>
              <a:spcAft>
                <a:spcPts val="0"/>
              </a:spcAft>
              <a:buClr>
                <a:schemeClr val="dk1"/>
              </a:buClr>
              <a:buSzPts val="1400"/>
              <a:buFont typeface="Arial"/>
              <a:buChar char="•"/>
            </a:pPr>
            <a:r>
              <a:rPr b="1" lang="de-DE" sz="1400">
                <a:solidFill>
                  <a:schemeClr val="dk1"/>
                </a:solidFill>
              </a:rPr>
              <a:t>Only by young and interfered speakers</a:t>
            </a:r>
            <a:endParaRPr b="1" sz="1400">
              <a:solidFill>
                <a:schemeClr val="dk1"/>
              </a:solidFill>
            </a:endParaRPr>
          </a:p>
          <a:p>
            <a:pPr indent="0" lvl="0" marL="0" rtl="0" algn="ctr">
              <a:spcBef>
                <a:spcPts val="0"/>
              </a:spcBef>
              <a:spcAft>
                <a:spcPts val="0"/>
              </a:spcAft>
              <a:buNone/>
            </a:pPr>
            <a:r>
              <a:rPr b="1" lang="de-DE" sz="1400">
                <a:solidFill>
                  <a:schemeClr val="dk1"/>
                </a:solidFill>
              </a:rPr>
              <a:t>See appendix</a:t>
            </a:r>
            <a:endParaRPr b="1" sz="1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2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29"/>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29"/>
          <p:cNvSpPr txBox="1"/>
          <p:nvPr>
            <p:ph type="title"/>
          </p:nvPr>
        </p:nvSpPr>
        <p:spPr>
          <a:xfrm>
            <a:off x="838200" y="643467"/>
            <a:ext cx="2951205" cy="55710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alibri"/>
              <a:buNone/>
            </a:pPr>
            <a:r>
              <a:rPr lang="de-DE" sz="5400">
                <a:solidFill>
                  <a:srgbClr val="FFFFFF"/>
                </a:solidFill>
              </a:rPr>
              <a:t>Our fieldwork: </a:t>
            </a:r>
            <a:r>
              <a:rPr b="1" lang="de-DE" sz="5400">
                <a:solidFill>
                  <a:srgbClr val="FFFFFF"/>
                </a:solidFill>
              </a:rPr>
              <a:t>Friulian</a:t>
            </a:r>
            <a:br>
              <a:rPr b="1" lang="de-DE" sz="5400">
                <a:solidFill>
                  <a:srgbClr val="FFFFFF"/>
                </a:solidFill>
              </a:rPr>
            </a:br>
            <a:br>
              <a:rPr b="1" lang="de-DE" sz="5400">
                <a:solidFill>
                  <a:srgbClr val="FFFFFF"/>
                </a:solidFill>
              </a:rPr>
            </a:br>
            <a:r>
              <a:rPr b="1" lang="de-DE">
                <a:solidFill>
                  <a:srgbClr val="FFFFFF"/>
                </a:solidFill>
              </a:rPr>
              <a:t>BNs+quantity</a:t>
            </a:r>
            <a:br>
              <a:rPr b="1" lang="de-DE">
                <a:solidFill>
                  <a:srgbClr val="FFFFFF"/>
                </a:solidFill>
              </a:rPr>
            </a:br>
            <a:br>
              <a:rPr b="1" lang="de-DE" sz="2400">
                <a:solidFill>
                  <a:srgbClr val="FFFFFF"/>
                </a:solidFill>
              </a:rPr>
            </a:br>
            <a:br>
              <a:rPr b="1" lang="de-DE" sz="2400">
                <a:solidFill>
                  <a:srgbClr val="FFFFFF"/>
                </a:solidFill>
              </a:rPr>
            </a:br>
            <a:r>
              <a:rPr b="1" lang="de-DE" sz="2400">
                <a:solidFill>
                  <a:srgbClr val="FFFFFF"/>
                </a:solidFill>
              </a:rPr>
              <a:t>quantity = </a:t>
            </a:r>
            <a:r>
              <a:rPr b="1" i="1" lang="de-DE" sz="2400">
                <a:solidFill>
                  <a:srgbClr val="FFFFFF"/>
                </a:solidFill>
              </a:rPr>
              <a:t>un pok/alk</a:t>
            </a:r>
            <a:r>
              <a:rPr b="1" lang="de-DE" sz="2400">
                <a:solidFill>
                  <a:srgbClr val="FFFFFF"/>
                </a:solidFill>
              </a:rPr>
              <a:t> ‘a bit’; </a:t>
            </a:r>
            <a:r>
              <a:rPr b="1" i="1" lang="de-DE" sz="2400">
                <a:solidFill>
                  <a:srgbClr val="FFFFFF"/>
                </a:solidFill>
              </a:rPr>
              <a:t>kualki</a:t>
            </a:r>
            <a:r>
              <a:rPr b="1" lang="de-DE" sz="2400">
                <a:solidFill>
                  <a:srgbClr val="FFFFFF"/>
                </a:solidFill>
              </a:rPr>
              <a:t> ‘some’</a:t>
            </a:r>
            <a:endParaRPr b="1">
              <a:solidFill>
                <a:srgbClr val="FFFFFF"/>
              </a:solidFill>
            </a:endParaRPr>
          </a:p>
        </p:txBody>
      </p:sp>
      <p:sp>
        <p:nvSpPr>
          <p:cNvPr id="288" name="Google Shape;288;p29"/>
          <p:cNvSpPr txBox="1"/>
          <p:nvPr>
            <p:ph idx="11" type="ftr"/>
          </p:nvPr>
        </p:nvSpPr>
        <p:spPr>
          <a:xfrm>
            <a:off x="-1" y="6214533"/>
            <a:ext cx="4512467" cy="365125"/>
          </a:xfrm>
          <a:prstGeom prst="rect">
            <a:avLst/>
          </a:prstGeom>
          <a:noFill/>
          <a:ln>
            <a:noFill/>
          </a:ln>
        </p:spPr>
        <p:txBody>
          <a:bodyPr anchorCtr="0" anchor="ctr" bIns="45700" lIns="91425" spcFirstLastPara="1" rIns="91425" wrap="square" tIns="45700">
            <a:noAutofit/>
          </a:bodyPr>
          <a:lstStyle/>
          <a:p>
            <a:pPr indent="-285750" lvl="0" marL="285750" rtl="0" algn="ctr">
              <a:spcBef>
                <a:spcPts val="0"/>
              </a:spcBef>
              <a:spcAft>
                <a:spcPts val="0"/>
              </a:spcAft>
              <a:buClr>
                <a:schemeClr val="dk1"/>
              </a:buClr>
              <a:buSzPts val="1400"/>
              <a:buFont typeface="Arial"/>
              <a:buChar char="•"/>
            </a:pPr>
            <a:r>
              <a:rPr b="1" lang="de-DE" sz="1400">
                <a:solidFill>
                  <a:schemeClr val="dk1"/>
                </a:solidFill>
              </a:rPr>
              <a:t>Only by young and interfered speakers</a:t>
            </a:r>
            <a:endParaRPr b="1" sz="1400">
              <a:solidFill>
                <a:schemeClr val="dk1"/>
              </a:solidFill>
            </a:endParaRPr>
          </a:p>
          <a:p>
            <a:pPr indent="0" lvl="0" marL="0" rtl="0" algn="ctr">
              <a:spcBef>
                <a:spcPts val="0"/>
              </a:spcBef>
              <a:spcAft>
                <a:spcPts val="0"/>
              </a:spcAft>
              <a:buNone/>
            </a:pPr>
            <a:r>
              <a:rPr b="1" lang="de-DE" sz="1400">
                <a:solidFill>
                  <a:schemeClr val="dk1"/>
                </a:solidFill>
              </a:rPr>
              <a:t>See appendix</a:t>
            </a:r>
            <a:endParaRPr b="1" sz="1400">
              <a:solidFill>
                <a:schemeClr val="dk1"/>
              </a:solidFill>
            </a:endParaRPr>
          </a:p>
        </p:txBody>
      </p:sp>
      <p:sp>
        <p:nvSpPr>
          <p:cNvPr id="289" name="Google Shape;28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solidFill>
                  <a:srgbClr val="898989"/>
                </a:solidFill>
              </a:rPr>
              <a:t>‹#›</a:t>
            </a:fld>
            <a:endParaRPr>
              <a:solidFill>
                <a:srgbClr val="898989"/>
              </a:solidFill>
            </a:endParaRPr>
          </a:p>
        </p:txBody>
      </p:sp>
      <p:pic>
        <p:nvPicPr>
          <p:cNvPr id="290" name="Google Shape;290;p29"/>
          <p:cNvPicPr preferRelativeResize="0"/>
          <p:nvPr/>
        </p:nvPicPr>
        <p:blipFill rotWithShape="1">
          <a:blip r:embed="rId3">
            <a:alphaModFix/>
          </a:blip>
          <a:srcRect b="0" l="0" r="0" t="0"/>
          <a:stretch/>
        </p:blipFill>
        <p:spPr>
          <a:xfrm>
            <a:off x="4512466" y="-61913"/>
            <a:ext cx="7409649" cy="6858000"/>
          </a:xfrm>
          <a:prstGeom prst="rect">
            <a:avLst/>
          </a:prstGeom>
          <a:noFill/>
          <a:ln>
            <a:noFill/>
          </a:ln>
        </p:spPr>
      </p:pic>
      <p:sp>
        <p:nvSpPr>
          <p:cNvPr id="291" name="Google Shape;291;p29"/>
          <p:cNvSpPr/>
          <p:nvPr/>
        </p:nvSpPr>
        <p:spPr>
          <a:xfrm>
            <a:off x="7086354" y="1705151"/>
            <a:ext cx="1524246" cy="4504972"/>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29"/>
          <p:cNvSpPr txBox="1"/>
          <p:nvPr/>
        </p:nvSpPr>
        <p:spPr>
          <a:xfrm>
            <a:off x="7433855" y="5368965"/>
            <a:ext cx="20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3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0"/>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0"/>
          <p:cNvSpPr txBox="1"/>
          <p:nvPr>
            <p:ph type="title"/>
          </p:nvPr>
        </p:nvSpPr>
        <p:spPr>
          <a:xfrm>
            <a:off x="838200" y="643467"/>
            <a:ext cx="2951205" cy="557106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alibri"/>
              <a:buNone/>
            </a:pPr>
            <a:r>
              <a:rPr lang="de-DE" sz="5400">
                <a:solidFill>
                  <a:srgbClr val="FFFFFF"/>
                </a:solidFill>
              </a:rPr>
              <a:t>Our fieldwork: </a:t>
            </a:r>
            <a:r>
              <a:rPr b="1" lang="de-DE" sz="5400">
                <a:solidFill>
                  <a:srgbClr val="FFFFFF"/>
                </a:solidFill>
              </a:rPr>
              <a:t>Ligurian</a:t>
            </a:r>
            <a:br>
              <a:rPr b="1" lang="de-DE" sz="5400">
                <a:solidFill>
                  <a:srgbClr val="FFFFFF"/>
                </a:solidFill>
              </a:rPr>
            </a:br>
            <a:br>
              <a:rPr b="1" lang="de-DE" sz="5400">
                <a:solidFill>
                  <a:srgbClr val="FFFFFF"/>
                </a:solidFill>
              </a:rPr>
            </a:br>
            <a:r>
              <a:rPr b="1" lang="de-DE">
                <a:solidFill>
                  <a:srgbClr val="FFFFFF"/>
                </a:solidFill>
              </a:rPr>
              <a:t>A new entry: bare DE</a:t>
            </a:r>
            <a:br>
              <a:rPr b="1" lang="de-DE">
                <a:solidFill>
                  <a:srgbClr val="FFFFFF"/>
                </a:solidFill>
              </a:rPr>
            </a:br>
            <a:br>
              <a:rPr b="1" lang="de-DE" sz="2400">
                <a:solidFill>
                  <a:srgbClr val="FFFFFF"/>
                </a:solidFill>
              </a:rPr>
            </a:br>
            <a:br>
              <a:rPr b="1" lang="de-DE" sz="2400">
                <a:solidFill>
                  <a:srgbClr val="FFFFFF"/>
                </a:solidFill>
              </a:rPr>
            </a:br>
            <a:endParaRPr b="1">
              <a:solidFill>
                <a:srgbClr val="FFFFFF"/>
              </a:solidFill>
            </a:endParaRPr>
          </a:p>
        </p:txBody>
      </p:sp>
      <p:sp>
        <p:nvSpPr>
          <p:cNvPr id="301" name="Google Shape;30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solidFill>
                  <a:srgbClr val="898989"/>
                </a:solidFill>
              </a:rPr>
              <a:t>‹#›</a:t>
            </a:fld>
            <a:endParaRPr>
              <a:solidFill>
                <a:srgbClr val="898989"/>
              </a:solidFill>
            </a:endParaRPr>
          </a:p>
        </p:txBody>
      </p:sp>
      <p:sp>
        <p:nvSpPr>
          <p:cNvPr id="302" name="Google Shape;302;p30"/>
          <p:cNvSpPr txBox="1"/>
          <p:nvPr/>
        </p:nvSpPr>
        <p:spPr>
          <a:xfrm>
            <a:off x="7433855" y="5368965"/>
            <a:ext cx="20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a:t>
            </a:r>
            <a:endParaRPr/>
          </a:p>
        </p:txBody>
      </p:sp>
      <p:pic>
        <p:nvPicPr>
          <p:cNvPr id="303" name="Google Shape;303;p30"/>
          <p:cNvPicPr preferRelativeResize="0"/>
          <p:nvPr/>
        </p:nvPicPr>
        <p:blipFill rotWithShape="1">
          <a:blip r:embed="rId3">
            <a:alphaModFix/>
          </a:blip>
          <a:srcRect b="0" l="0" r="0" t="0"/>
          <a:stretch/>
        </p:blipFill>
        <p:spPr>
          <a:xfrm>
            <a:off x="4512466" y="0"/>
            <a:ext cx="7409649" cy="6858000"/>
          </a:xfrm>
          <a:prstGeom prst="rect">
            <a:avLst/>
          </a:prstGeom>
          <a:noFill/>
          <a:ln>
            <a:noFill/>
          </a:ln>
        </p:spPr>
      </p:pic>
      <p:sp>
        <p:nvSpPr>
          <p:cNvPr id="304" name="Google Shape;304;p30"/>
          <p:cNvSpPr/>
          <p:nvPr/>
        </p:nvSpPr>
        <p:spPr>
          <a:xfrm>
            <a:off x="7992476" y="5368965"/>
            <a:ext cx="268901" cy="845568"/>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30"/>
          <p:cNvSpPr/>
          <p:nvPr/>
        </p:nvSpPr>
        <p:spPr>
          <a:xfrm>
            <a:off x="6218328" y="5368965"/>
            <a:ext cx="273421" cy="845568"/>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30"/>
          <p:cNvSpPr/>
          <p:nvPr/>
        </p:nvSpPr>
        <p:spPr>
          <a:xfrm>
            <a:off x="9766871" y="5819275"/>
            <a:ext cx="295791" cy="401638"/>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3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31"/>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31"/>
          <p:cNvSpPr txBox="1"/>
          <p:nvPr>
            <p:ph type="title"/>
          </p:nvPr>
        </p:nvSpPr>
        <p:spPr>
          <a:xfrm>
            <a:off x="670429" y="643467"/>
            <a:ext cx="2951205" cy="55710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de-DE" sz="5400">
                <a:solidFill>
                  <a:srgbClr val="FFFFFF"/>
                </a:solidFill>
              </a:rPr>
              <a:t>Our fieldwork: </a:t>
            </a:r>
            <a:r>
              <a:rPr b="1" lang="de-DE" sz="5400">
                <a:solidFill>
                  <a:srgbClr val="FFFFFF"/>
                </a:solidFill>
              </a:rPr>
              <a:t>Ligurian</a:t>
            </a:r>
            <a:r>
              <a:rPr lang="de-DE" sz="5400">
                <a:solidFill>
                  <a:srgbClr val="FFFFFF"/>
                </a:solidFill>
              </a:rPr>
              <a:t> </a:t>
            </a:r>
            <a:br>
              <a:rPr b="1" lang="de-DE" sz="5400">
                <a:solidFill>
                  <a:srgbClr val="FFFFFF"/>
                </a:solidFill>
              </a:rPr>
            </a:br>
            <a:br>
              <a:rPr b="1" lang="de-DE" sz="5400">
                <a:solidFill>
                  <a:srgbClr val="FFFFFF"/>
                </a:solidFill>
              </a:rPr>
            </a:br>
            <a:r>
              <a:rPr b="1" lang="de-DE">
                <a:solidFill>
                  <a:srgbClr val="FFFFFF"/>
                </a:solidFill>
              </a:rPr>
              <a:t>Negation and bare DE</a:t>
            </a:r>
            <a:endParaRPr/>
          </a:p>
        </p:txBody>
      </p:sp>
      <p:sp>
        <p:nvSpPr>
          <p:cNvPr id="314" name="Google Shape;31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solidFill>
                  <a:srgbClr val="898989"/>
                </a:solidFill>
              </a:rPr>
              <a:t>‹#›</a:t>
            </a:fld>
            <a:endParaRPr>
              <a:solidFill>
                <a:srgbClr val="898989"/>
              </a:solidFill>
            </a:endParaRPr>
          </a:p>
        </p:txBody>
      </p:sp>
      <p:sp>
        <p:nvSpPr>
          <p:cNvPr id="315" name="Google Shape;315;p31"/>
          <p:cNvSpPr txBox="1"/>
          <p:nvPr/>
        </p:nvSpPr>
        <p:spPr>
          <a:xfrm>
            <a:off x="4804708" y="4425060"/>
            <a:ext cx="3001162"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Bare DE and negation</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The presence of bare DE is dependent on negation.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b="1" lang="de-DE" sz="1800">
                <a:solidFill>
                  <a:schemeClr val="dk1"/>
                </a:solidFill>
                <a:latin typeface="Calibri"/>
                <a:ea typeface="Calibri"/>
                <a:cs typeface="Calibri"/>
                <a:sym typeface="Calibri"/>
              </a:rPr>
              <a:t>Bare DE can only appear with negative polarity </a:t>
            </a:r>
            <a:r>
              <a:rPr lang="de-DE" sz="1800">
                <a:solidFill>
                  <a:schemeClr val="dk1"/>
                </a:solidFill>
                <a:latin typeface="Calibri"/>
                <a:ea typeface="Calibri"/>
                <a:cs typeface="Calibri"/>
                <a:sym typeface="Calibri"/>
              </a:rPr>
              <a:t>(Battye 1990)</a:t>
            </a:r>
            <a:endParaRPr/>
          </a:p>
        </p:txBody>
      </p:sp>
      <p:sp>
        <p:nvSpPr>
          <p:cNvPr id="316" name="Google Shape;316;p31"/>
          <p:cNvSpPr txBox="1"/>
          <p:nvPr/>
        </p:nvSpPr>
        <p:spPr>
          <a:xfrm>
            <a:off x="8610600" y="5061584"/>
            <a:ext cx="277362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See </a:t>
            </a:r>
            <a:r>
              <a:rPr b="1" lang="de-DE" sz="1800">
                <a:solidFill>
                  <a:schemeClr val="dk1"/>
                </a:solidFill>
                <a:latin typeface="Calibri"/>
                <a:ea typeface="Calibri"/>
                <a:cs typeface="Calibri"/>
                <a:sym typeface="Calibri"/>
              </a:rPr>
              <a:t>Garzonio &amp; Poletto (2020) </a:t>
            </a:r>
            <a:r>
              <a:rPr lang="de-DE" sz="1800">
                <a:solidFill>
                  <a:schemeClr val="dk1"/>
                </a:solidFill>
                <a:latin typeface="Calibri"/>
                <a:ea typeface="Calibri"/>
                <a:cs typeface="Calibri"/>
                <a:sym typeface="Calibri"/>
              </a:rPr>
              <a:t>for further details on the distribution of bare DE in these varieties and in Valtellina</a:t>
            </a:r>
            <a:endParaRPr/>
          </a:p>
        </p:txBody>
      </p:sp>
      <p:pic>
        <p:nvPicPr>
          <p:cNvPr id="317" name="Google Shape;317;p31"/>
          <p:cNvPicPr preferRelativeResize="0"/>
          <p:nvPr/>
        </p:nvPicPr>
        <p:blipFill rotWithShape="1">
          <a:blip r:embed="rId3">
            <a:alphaModFix/>
          </a:blip>
          <a:srcRect b="0" l="0" r="0" t="0"/>
          <a:stretch/>
        </p:blipFill>
        <p:spPr>
          <a:xfrm>
            <a:off x="7463672" y="-4991"/>
            <a:ext cx="4807273" cy="4305440"/>
          </a:xfrm>
          <a:prstGeom prst="rect">
            <a:avLst/>
          </a:prstGeom>
          <a:noFill/>
          <a:ln>
            <a:noFill/>
          </a:ln>
        </p:spPr>
      </p:pic>
      <p:pic>
        <p:nvPicPr>
          <p:cNvPr id="318" name="Google Shape;318;p31"/>
          <p:cNvPicPr preferRelativeResize="0"/>
          <p:nvPr/>
        </p:nvPicPr>
        <p:blipFill rotWithShape="1">
          <a:blip r:embed="rId4">
            <a:alphaModFix/>
          </a:blip>
          <a:srcRect b="0" l="0" r="0" t="0"/>
          <a:stretch/>
        </p:blipFill>
        <p:spPr>
          <a:xfrm>
            <a:off x="3740959" y="-4992"/>
            <a:ext cx="3848920" cy="4305439"/>
          </a:xfrm>
          <a:prstGeom prst="rect">
            <a:avLst/>
          </a:prstGeom>
          <a:noFill/>
          <a:ln>
            <a:noFill/>
          </a:ln>
        </p:spPr>
      </p:pic>
      <p:sp>
        <p:nvSpPr>
          <p:cNvPr id="319" name="Google Shape;319;p31"/>
          <p:cNvSpPr/>
          <p:nvPr/>
        </p:nvSpPr>
        <p:spPr>
          <a:xfrm>
            <a:off x="8499104" y="2607733"/>
            <a:ext cx="209912" cy="1286934"/>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31"/>
          <p:cNvSpPr/>
          <p:nvPr/>
        </p:nvSpPr>
        <p:spPr>
          <a:xfrm>
            <a:off x="9692220" y="2607733"/>
            <a:ext cx="190829" cy="1286934"/>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31"/>
          <p:cNvSpPr/>
          <p:nvPr/>
        </p:nvSpPr>
        <p:spPr>
          <a:xfrm>
            <a:off x="10867181" y="3237008"/>
            <a:ext cx="187984" cy="657659"/>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Setting the scene: Romance indefinites</a:t>
            </a:r>
            <a:endParaRPr/>
          </a:p>
        </p:txBody>
      </p:sp>
      <p:sp>
        <p:nvSpPr>
          <p:cNvPr id="100" name="Google Shape;100;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de-DE"/>
              <a:t>The encoding of indefinite arguments varies within Romance languages (Delfitto &amp; Schroter 1991, Stark 2016 a.o.). </a:t>
            </a:r>
            <a:r>
              <a:rPr b="1" lang="de-DE"/>
              <a:t>BNs</a:t>
            </a:r>
            <a:r>
              <a:rPr lang="de-DE"/>
              <a:t> in </a:t>
            </a:r>
            <a:r>
              <a:rPr b="1" lang="de-DE"/>
              <a:t>Sp.</a:t>
            </a:r>
            <a:r>
              <a:rPr lang="de-DE"/>
              <a:t> and </a:t>
            </a:r>
            <a:r>
              <a:rPr b="1" lang="de-DE"/>
              <a:t>PAs</a:t>
            </a:r>
            <a:r>
              <a:rPr lang="de-DE"/>
              <a:t> </a:t>
            </a:r>
            <a:r>
              <a:rPr b="1" lang="de-DE"/>
              <a:t>in Fr</a:t>
            </a:r>
            <a:r>
              <a:rPr lang="de-DE"/>
              <a:t>:</a:t>
            </a:r>
            <a:endParaRPr/>
          </a:p>
          <a:p>
            <a:pPr indent="0" lvl="0" marL="0" rtl="0" algn="l">
              <a:lnSpc>
                <a:spcPct val="90000"/>
              </a:lnSpc>
              <a:spcBef>
                <a:spcPts val="1000"/>
              </a:spcBef>
              <a:spcAft>
                <a:spcPts val="0"/>
              </a:spcAft>
              <a:buClr>
                <a:schemeClr val="dk1"/>
              </a:buClr>
              <a:buSzPct val="100000"/>
              <a:buNone/>
            </a:pPr>
            <a:r>
              <a:rPr lang="de-DE"/>
              <a:t> </a:t>
            </a:r>
            <a:endParaRPr/>
          </a:p>
          <a:p>
            <a:pPr indent="0" lvl="0" marL="0" rtl="0" algn="l">
              <a:lnSpc>
                <a:spcPct val="90000"/>
              </a:lnSpc>
              <a:spcBef>
                <a:spcPts val="1000"/>
              </a:spcBef>
              <a:spcAft>
                <a:spcPts val="0"/>
              </a:spcAft>
              <a:buClr>
                <a:schemeClr val="dk1"/>
              </a:buClr>
              <a:buSzPct val="100000"/>
              <a:buNone/>
            </a:pPr>
            <a:r>
              <a:rPr lang="de-DE"/>
              <a:t>	SP.	FR.</a:t>
            </a:r>
            <a:endParaRPr/>
          </a:p>
          <a:p>
            <a:pPr indent="-228600" lvl="0" marL="228600" rtl="0" algn="l">
              <a:lnSpc>
                <a:spcPct val="90000"/>
              </a:lnSpc>
              <a:spcBef>
                <a:spcPts val="1000"/>
              </a:spcBef>
              <a:spcAft>
                <a:spcPts val="0"/>
              </a:spcAft>
              <a:buClr>
                <a:schemeClr val="dk1"/>
              </a:buClr>
              <a:buSzPct val="100000"/>
              <a:buChar char="•"/>
            </a:pPr>
            <a:r>
              <a:rPr i="1" lang="de-DE"/>
              <a:t>Como 	pan. / 	Je mange *</a:t>
            </a:r>
            <a:r>
              <a:rPr b="1" i="1" lang="de-DE"/>
              <a:t>(du)</a:t>
            </a:r>
            <a:r>
              <a:rPr i="1" lang="de-DE"/>
              <a:t> 	pain.</a:t>
            </a:r>
            <a:endParaRPr/>
          </a:p>
          <a:p>
            <a:pPr indent="0" lvl="0" marL="0" rtl="0" algn="l">
              <a:lnSpc>
                <a:spcPct val="90000"/>
              </a:lnSpc>
              <a:spcBef>
                <a:spcPts val="1000"/>
              </a:spcBef>
              <a:spcAft>
                <a:spcPts val="0"/>
              </a:spcAft>
              <a:buClr>
                <a:schemeClr val="dk1"/>
              </a:buClr>
              <a:buSzPct val="100000"/>
              <a:buNone/>
            </a:pPr>
            <a:r>
              <a:rPr lang="de-DE"/>
              <a:t>   eat.</a:t>
            </a:r>
            <a:r>
              <a:rPr lang="de-DE" cap="small"/>
              <a:t>1sg</a:t>
            </a:r>
            <a:r>
              <a:rPr lang="de-DE"/>
              <a:t> bread / I 	eat.1sg of.the.</a:t>
            </a:r>
            <a:r>
              <a:rPr lang="de-DE" cap="small"/>
              <a:t>m.sg</a:t>
            </a:r>
            <a:r>
              <a:rPr lang="de-DE"/>
              <a:t> 	bread</a:t>
            </a:r>
            <a:endParaRPr/>
          </a:p>
          <a:p>
            <a:pPr indent="0" lvl="0" marL="184150" rtl="0" algn="l">
              <a:lnSpc>
                <a:spcPct val="90000"/>
              </a:lnSpc>
              <a:spcBef>
                <a:spcPts val="1000"/>
              </a:spcBef>
              <a:spcAft>
                <a:spcPts val="0"/>
              </a:spcAft>
              <a:buClr>
                <a:schemeClr val="dk1"/>
              </a:buClr>
              <a:buSzPct val="100000"/>
              <a:buNone/>
            </a:pPr>
            <a:r>
              <a:rPr lang="de-DE"/>
              <a:t>‘I eat bread.’</a:t>
            </a:r>
            <a:endParaRPr/>
          </a:p>
          <a:p>
            <a:pPr indent="-228600" lvl="0" marL="228600" rtl="0" algn="l">
              <a:lnSpc>
                <a:spcPct val="90000"/>
              </a:lnSpc>
              <a:spcBef>
                <a:spcPts val="1000"/>
              </a:spcBef>
              <a:spcAft>
                <a:spcPts val="0"/>
              </a:spcAft>
              <a:buClr>
                <a:schemeClr val="dk1"/>
              </a:buClr>
              <a:buSzPct val="100000"/>
              <a:buChar char="•"/>
            </a:pPr>
            <a:r>
              <a:rPr i="1" lang="de-DE"/>
              <a:t>	Como 	cerezas / 	Je mange 	</a:t>
            </a:r>
            <a:r>
              <a:rPr b="1" i="1" lang="de-DE"/>
              <a:t>*(des) </a:t>
            </a:r>
            <a:r>
              <a:rPr i="1" lang="de-DE"/>
              <a:t>	cerises.</a:t>
            </a:r>
            <a:r>
              <a:rPr lang="de-DE"/>
              <a:t> </a:t>
            </a:r>
            <a:endParaRPr/>
          </a:p>
          <a:p>
            <a:pPr indent="0" lvl="0" marL="0" rtl="0" algn="l">
              <a:lnSpc>
                <a:spcPct val="90000"/>
              </a:lnSpc>
              <a:spcBef>
                <a:spcPts val="1000"/>
              </a:spcBef>
              <a:spcAft>
                <a:spcPts val="0"/>
              </a:spcAft>
              <a:buClr>
                <a:schemeClr val="dk1"/>
              </a:buClr>
              <a:buSzPct val="100000"/>
              <a:buNone/>
            </a:pPr>
            <a:r>
              <a:rPr lang="de-DE"/>
              <a:t> 	eat.</a:t>
            </a:r>
            <a:r>
              <a:rPr lang="de-DE" cap="small"/>
              <a:t>1sg</a:t>
            </a:r>
            <a:r>
              <a:rPr lang="de-DE"/>
              <a:t> cherries / I 	eat.</a:t>
            </a:r>
            <a:r>
              <a:rPr lang="de-DE" cap="small"/>
              <a:t>1.sg</a:t>
            </a:r>
            <a:r>
              <a:rPr lang="de-DE"/>
              <a:t> of.the.</a:t>
            </a:r>
            <a:r>
              <a:rPr lang="de-DE" cap="small"/>
              <a:t>pl</a:t>
            </a:r>
            <a:r>
              <a:rPr lang="de-DE"/>
              <a:t> 	cherries</a:t>
            </a:r>
            <a:endParaRPr/>
          </a:p>
          <a:p>
            <a:pPr indent="0" lvl="0" marL="184150" rtl="0" algn="l">
              <a:lnSpc>
                <a:spcPct val="90000"/>
              </a:lnSpc>
              <a:spcBef>
                <a:spcPts val="1000"/>
              </a:spcBef>
              <a:spcAft>
                <a:spcPts val="0"/>
              </a:spcAft>
              <a:buClr>
                <a:schemeClr val="dk1"/>
              </a:buClr>
              <a:buSzPct val="100000"/>
              <a:buNone/>
            </a:pPr>
            <a:r>
              <a:rPr lang="de-DE"/>
              <a:t>‘I eat cherries.’</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01" name="Google Shape;10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02" name="Google Shape;10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3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2"/>
          <p:cNvSpPr/>
          <p:nvPr/>
        </p:nvSpPr>
        <p:spPr>
          <a:xfrm>
            <a:off x="0" y="1"/>
            <a:ext cx="4512467" cy="6858000"/>
          </a:xfrm>
          <a:custGeom>
            <a:rect b="b" l="l" r="r" t="t"/>
            <a:pathLst>
              <a:path extrusionOk="0" h="6858000" w="4512467">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2"/>
          <p:cNvSpPr txBox="1"/>
          <p:nvPr>
            <p:ph type="title"/>
          </p:nvPr>
        </p:nvSpPr>
        <p:spPr>
          <a:xfrm>
            <a:off x="838200" y="643467"/>
            <a:ext cx="2951205" cy="55710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de-DE" sz="5400">
                <a:solidFill>
                  <a:srgbClr val="FFFFFF"/>
                </a:solidFill>
              </a:rPr>
              <a:t>Our fieldwork: </a:t>
            </a:r>
            <a:r>
              <a:rPr b="1" lang="de-DE" sz="5400">
                <a:solidFill>
                  <a:srgbClr val="FFFFFF"/>
                </a:solidFill>
              </a:rPr>
              <a:t>Ligurian</a:t>
            </a:r>
            <a:r>
              <a:rPr lang="de-DE" sz="5400">
                <a:solidFill>
                  <a:srgbClr val="FFFFFF"/>
                </a:solidFill>
              </a:rPr>
              <a:t> </a:t>
            </a:r>
            <a:br>
              <a:rPr b="1" lang="de-DE" sz="5400">
                <a:solidFill>
                  <a:srgbClr val="FFFFFF"/>
                </a:solidFill>
              </a:rPr>
            </a:br>
            <a:br>
              <a:rPr b="1" lang="de-DE" sz="5400">
                <a:solidFill>
                  <a:srgbClr val="FFFFFF"/>
                </a:solidFill>
              </a:rPr>
            </a:br>
            <a:r>
              <a:rPr b="1" lang="de-DE" sz="5400">
                <a:solidFill>
                  <a:srgbClr val="FFFFFF"/>
                </a:solidFill>
              </a:rPr>
              <a:t>T</a:t>
            </a:r>
            <a:r>
              <a:rPr b="1" lang="de-DE">
                <a:solidFill>
                  <a:srgbClr val="FFFFFF"/>
                </a:solidFill>
              </a:rPr>
              <a:t>wo varieties: Lig1 / Lig2</a:t>
            </a:r>
            <a:endParaRPr/>
          </a:p>
        </p:txBody>
      </p:sp>
      <p:sp>
        <p:nvSpPr>
          <p:cNvPr id="329" name="Google Shape;32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solidFill>
                  <a:srgbClr val="898989"/>
                </a:solidFill>
              </a:rPr>
              <a:t>‹#›</a:t>
            </a:fld>
            <a:endParaRPr>
              <a:solidFill>
                <a:srgbClr val="898989"/>
              </a:solidFill>
            </a:endParaRPr>
          </a:p>
        </p:txBody>
      </p:sp>
      <p:sp>
        <p:nvSpPr>
          <p:cNvPr id="330" name="Google Shape;330;p32"/>
          <p:cNvSpPr txBox="1"/>
          <p:nvPr/>
        </p:nvSpPr>
        <p:spPr>
          <a:xfrm>
            <a:off x="4462670" y="4874207"/>
            <a:ext cx="300116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BN input</a:t>
            </a:r>
            <a:r>
              <a:rPr lang="de-DE" sz="1800">
                <a:solidFill>
                  <a:schemeClr val="dk1"/>
                </a:solidFill>
                <a:latin typeface="Calibri"/>
                <a:ea typeface="Calibri"/>
                <a:cs typeface="Calibri"/>
                <a:sym typeface="Calibri"/>
              </a:rPr>
              <a:t> 🡪 </a:t>
            </a:r>
            <a:r>
              <a:rPr b="1" lang="de-DE" sz="1800">
                <a:solidFill>
                  <a:srgbClr val="FF0000"/>
                </a:solidFill>
                <a:latin typeface="Calibri"/>
                <a:ea typeface="Calibri"/>
                <a:cs typeface="Calibri"/>
                <a:sym typeface="Calibri"/>
              </a:rPr>
              <a:t>PAs</a:t>
            </a:r>
            <a:endParaRPr/>
          </a:p>
          <a:p>
            <a:pPr indent="0" lvl="1" marL="127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1" marL="12700" marR="0" rtl="0" algn="l">
              <a:spcBef>
                <a:spcPts val="0"/>
              </a:spcBef>
              <a:spcAft>
                <a:spcPts val="0"/>
              </a:spcAft>
              <a:buNone/>
            </a:pPr>
            <a:r>
              <a:rPr b="0" i="0" lang="de-DE" sz="1800" u="none" cap="none" strike="noStrike">
                <a:solidFill>
                  <a:schemeClr val="dk1"/>
                </a:solidFill>
                <a:latin typeface="Calibri"/>
                <a:ea typeface="Calibri"/>
                <a:cs typeface="Calibri"/>
                <a:sym typeface="Calibri"/>
              </a:rPr>
              <a:t>(one BN, given as an additional option for a PA; example in the appendix)</a:t>
            </a:r>
            <a:endParaRPr/>
          </a:p>
        </p:txBody>
      </p:sp>
      <p:sp>
        <p:nvSpPr>
          <p:cNvPr id="331" name="Google Shape;331;p32"/>
          <p:cNvSpPr txBox="1"/>
          <p:nvPr/>
        </p:nvSpPr>
        <p:spPr>
          <a:xfrm>
            <a:off x="8454792" y="4874207"/>
            <a:ext cx="2743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chemeClr val="dk1"/>
                </a:solidFill>
                <a:latin typeface="Calibri"/>
                <a:ea typeface="Calibri"/>
                <a:cs typeface="Calibri"/>
                <a:sym typeface="Calibri"/>
              </a:rPr>
              <a:t>BN input </a:t>
            </a:r>
            <a:r>
              <a:rPr lang="de-DE" sz="1800">
                <a:solidFill>
                  <a:schemeClr val="dk1"/>
                </a:solidFill>
                <a:latin typeface="Calibri"/>
                <a:ea typeface="Calibri"/>
                <a:cs typeface="Calibri"/>
                <a:sym typeface="Calibri"/>
              </a:rPr>
              <a:t>🡪 </a:t>
            </a:r>
            <a:r>
              <a:rPr b="1" lang="de-DE" sz="1800">
                <a:solidFill>
                  <a:srgbClr val="FF0000"/>
                </a:solidFill>
                <a:latin typeface="Calibri"/>
                <a:ea typeface="Calibri"/>
                <a:cs typeface="Calibri"/>
                <a:sym typeface="Calibri"/>
              </a:rPr>
              <a:t>BNs</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pic>
        <p:nvPicPr>
          <p:cNvPr id="332" name="Google Shape;332;p32"/>
          <p:cNvPicPr preferRelativeResize="0"/>
          <p:nvPr/>
        </p:nvPicPr>
        <p:blipFill rotWithShape="1">
          <a:blip r:embed="rId3">
            <a:alphaModFix/>
          </a:blip>
          <a:srcRect b="0" l="0" r="0" t="0"/>
          <a:stretch/>
        </p:blipFill>
        <p:spPr>
          <a:xfrm>
            <a:off x="7508392" y="316663"/>
            <a:ext cx="4776957" cy="4406400"/>
          </a:xfrm>
          <a:prstGeom prst="rect">
            <a:avLst/>
          </a:prstGeom>
          <a:noFill/>
          <a:ln>
            <a:noFill/>
          </a:ln>
        </p:spPr>
      </p:pic>
      <p:pic>
        <p:nvPicPr>
          <p:cNvPr id="333" name="Google Shape;333;p32"/>
          <p:cNvPicPr preferRelativeResize="0"/>
          <p:nvPr/>
        </p:nvPicPr>
        <p:blipFill rotWithShape="1">
          <a:blip r:embed="rId4">
            <a:alphaModFix/>
          </a:blip>
          <a:srcRect b="0" l="0" r="0" t="0"/>
          <a:stretch/>
        </p:blipFill>
        <p:spPr>
          <a:xfrm>
            <a:off x="3718987" y="344825"/>
            <a:ext cx="3939177" cy="4406401"/>
          </a:xfrm>
          <a:prstGeom prst="rect">
            <a:avLst/>
          </a:prstGeom>
          <a:noFill/>
          <a:ln>
            <a:noFill/>
          </a:ln>
        </p:spPr>
      </p:pic>
      <p:sp>
        <p:nvSpPr>
          <p:cNvPr id="334" name="Google Shape;334;p32"/>
          <p:cNvSpPr/>
          <p:nvPr/>
        </p:nvSpPr>
        <p:spPr>
          <a:xfrm>
            <a:off x="4295875" y="987844"/>
            <a:ext cx="380985" cy="3354238"/>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2"/>
          <p:cNvSpPr/>
          <p:nvPr/>
        </p:nvSpPr>
        <p:spPr>
          <a:xfrm>
            <a:off x="7988191" y="964094"/>
            <a:ext cx="557800" cy="3354238"/>
          </a:xfrm>
          <a:prstGeom prst="frame">
            <a:avLst>
              <a:gd fmla="val 2244"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Distribution of indefinites: RQ1</a:t>
            </a:r>
            <a:endParaRPr/>
          </a:p>
        </p:txBody>
      </p:sp>
      <p:sp>
        <p:nvSpPr>
          <p:cNvPr id="342" name="Google Shape;342;p33"/>
          <p:cNvSpPr txBox="1"/>
          <p:nvPr>
            <p:ph idx="1" type="body"/>
          </p:nvPr>
        </p:nvSpPr>
        <p:spPr>
          <a:xfrm>
            <a:off x="838200" y="1825625"/>
            <a:ext cx="10515600" cy="50088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de-DE"/>
              <a:t>What is the distribution of BNs/PAs/bare DE in NIDs?</a:t>
            </a:r>
            <a:endParaRPr/>
          </a:p>
          <a:p>
            <a:pPr indent="0" lvl="0" marL="0" rtl="0" algn="l">
              <a:lnSpc>
                <a:spcPct val="90000"/>
              </a:lnSpc>
              <a:spcBef>
                <a:spcPts val="1000"/>
              </a:spcBef>
              <a:spcAft>
                <a:spcPts val="0"/>
              </a:spcAft>
              <a:buClr>
                <a:schemeClr val="dk1"/>
              </a:buClr>
              <a:buSzPts val="2800"/>
              <a:buNone/>
            </a:pPr>
            <a:r>
              <a:t/>
            </a:r>
            <a:endParaRPr/>
          </a:p>
        </p:txBody>
      </p:sp>
      <p:sp>
        <p:nvSpPr>
          <p:cNvPr id="343" name="Google Shape;343;p33"/>
          <p:cNvSpPr txBox="1"/>
          <p:nvPr>
            <p:ph idx="12" type="sldNum"/>
          </p:nvPr>
        </p:nvSpPr>
        <p:spPr>
          <a:xfrm>
            <a:off x="8992565" y="6492875"/>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44" name="Google Shape;344;p33"/>
          <p:cNvSpPr txBox="1"/>
          <p:nvPr/>
        </p:nvSpPr>
        <p:spPr>
          <a:xfrm>
            <a:off x="925975" y="2476982"/>
            <a:ext cx="5034020"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2400">
                <a:solidFill>
                  <a:schemeClr val="dk1"/>
                </a:solidFill>
                <a:latin typeface="Calibri"/>
                <a:ea typeface="Calibri"/>
                <a:cs typeface="Calibri"/>
                <a:sym typeface="Calibri"/>
              </a:rPr>
              <a:t>Emilian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input 🡪 </a:t>
            </a:r>
            <a:r>
              <a:rPr b="1" lang="de-DE" sz="1800">
                <a:solidFill>
                  <a:schemeClr val="dk1"/>
                </a:solidFill>
                <a:latin typeface="Calibri"/>
                <a:ea typeface="Calibri"/>
                <a:cs typeface="Calibri"/>
                <a:sym typeface="Calibri"/>
              </a:rPr>
              <a:t>PA	</a:t>
            </a:r>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input 🡪 </a:t>
            </a:r>
            <a:r>
              <a:rPr b="1" lang="de-DE" sz="1800">
                <a:solidFill>
                  <a:schemeClr val="dk1"/>
                </a:solidFill>
                <a:latin typeface="Calibri"/>
                <a:ea typeface="Calibri"/>
                <a:cs typeface="Calibri"/>
                <a:sym typeface="Calibri"/>
              </a:rPr>
              <a:t>PA	</a:t>
            </a:r>
            <a:endParaRPr/>
          </a:p>
          <a:p>
            <a:pPr indent="0" lvl="0" marL="0" marR="0" rtl="0" algn="l">
              <a:spcBef>
                <a:spcPts val="0"/>
              </a:spcBef>
              <a:spcAft>
                <a:spcPts val="0"/>
              </a:spcAft>
              <a:buNone/>
            </a:pPr>
            <a:r>
              <a:rPr b="1" lang="de-DE" sz="1800">
                <a:solidFill>
                  <a:schemeClr val="dk1"/>
                </a:solidFill>
                <a:latin typeface="Calibri"/>
                <a:ea typeface="Calibri"/>
                <a:cs typeface="Calibri"/>
                <a:sym typeface="Calibri"/>
              </a:rPr>
              <a:t>	</a:t>
            </a:r>
            <a:r>
              <a:rPr b="1" lang="de-DE" sz="1800">
                <a:solidFill>
                  <a:srgbClr val="FF0000"/>
                </a:solidFill>
                <a:latin typeface="Calibri"/>
                <a:ea typeface="Calibri"/>
                <a:cs typeface="Calibri"/>
                <a:sym typeface="Calibri"/>
              </a:rPr>
              <a:t>≅ French </a:t>
            </a:r>
            <a:endParaRPr/>
          </a:p>
          <a:p>
            <a:pPr indent="0" lvl="0" marL="0" marR="0" rtl="0" algn="l">
              <a:spcBef>
                <a:spcPts val="0"/>
              </a:spcBef>
              <a:spcAft>
                <a:spcPts val="0"/>
              </a:spcAft>
              <a:buNone/>
            </a:pPr>
            <a:r>
              <a:rPr b="1" lang="de-DE" sz="1800">
                <a:solidFill>
                  <a:srgbClr val="FF0000"/>
                </a:solidFill>
                <a:latin typeface="Calibri"/>
                <a:ea typeface="Calibri"/>
                <a:cs typeface="Calibri"/>
                <a:sym typeface="Calibri"/>
              </a:rPr>
              <a:t>	(modulo no bare DE with neg)	</a:t>
            </a:r>
            <a:endParaRPr b="1" sz="1800">
              <a:solidFill>
                <a:srgbClr val="FF0000"/>
              </a:solidFill>
              <a:latin typeface="Calibri"/>
              <a:ea typeface="Calibri"/>
              <a:cs typeface="Calibri"/>
              <a:sym typeface="Calibri"/>
            </a:endParaRPr>
          </a:p>
        </p:txBody>
      </p:sp>
      <p:sp>
        <p:nvSpPr>
          <p:cNvPr id="345" name="Google Shape;345;p33"/>
          <p:cNvSpPr txBox="1"/>
          <p:nvPr/>
        </p:nvSpPr>
        <p:spPr>
          <a:xfrm>
            <a:off x="6232004" y="2504860"/>
            <a:ext cx="5034020"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2400">
                <a:solidFill>
                  <a:schemeClr val="dk1"/>
                </a:solidFill>
                <a:latin typeface="Calibri"/>
                <a:ea typeface="Calibri"/>
                <a:cs typeface="Calibri"/>
                <a:sym typeface="Calibri"/>
              </a:rPr>
              <a:t>Friulian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input 🡪 </a:t>
            </a:r>
            <a:r>
              <a:rPr b="1" lang="de-DE" sz="1800">
                <a:solidFill>
                  <a:schemeClr val="dk1"/>
                </a:solidFill>
                <a:latin typeface="Calibri"/>
                <a:ea typeface="Calibri"/>
                <a:cs typeface="Calibri"/>
                <a:sym typeface="Calibri"/>
              </a:rPr>
              <a:t>BN</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input 🡪 </a:t>
            </a:r>
            <a:r>
              <a:rPr b="1" lang="de-DE" sz="1800">
                <a:solidFill>
                  <a:schemeClr val="dk1"/>
                </a:solidFill>
                <a:latin typeface="Calibri"/>
                <a:ea typeface="Calibri"/>
                <a:cs typeface="Calibri"/>
                <a:sym typeface="Calibri"/>
              </a:rPr>
              <a:t>BN + quantity</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a:t>
            </a:r>
            <a:r>
              <a:rPr b="1" lang="de-DE" sz="1800">
                <a:solidFill>
                  <a:srgbClr val="FF0000"/>
                </a:solidFill>
                <a:latin typeface="Calibri"/>
                <a:ea typeface="Calibri"/>
                <a:cs typeface="Calibri"/>
                <a:sym typeface="Calibri"/>
              </a:rPr>
              <a:t>≅ Spanish</a:t>
            </a:r>
            <a:endParaRPr/>
          </a:p>
          <a:p>
            <a:pPr indent="0" lvl="0" marL="0" marR="0" rtl="0" algn="l">
              <a:spcBef>
                <a:spcPts val="0"/>
              </a:spcBef>
              <a:spcAft>
                <a:spcPts val="0"/>
              </a:spcAft>
              <a:buNone/>
            </a:pPr>
            <a:r>
              <a:rPr b="1" lang="de-DE" sz="1800">
                <a:solidFill>
                  <a:schemeClr val="dk1"/>
                </a:solidFill>
                <a:latin typeface="Calibri"/>
                <a:ea typeface="Calibri"/>
                <a:cs typeface="Calibri"/>
                <a:sym typeface="Calibri"/>
              </a:rPr>
              <a:t>quantity</a:t>
            </a:r>
            <a:r>
              <a:rPr lang="de-DE" sz="1800">
                <a:solidFill>
                  <a:schemeClr val="dk1"/>
                </a:solidFill>
                <a:latin typeface="Calibri"/>
                <a:ea typeface="Calibri"/>
                <a:cs typeface="Calibri"/>
                <a:sym typeface="Calibri"/>
              </a:rPr>
              <a:t> = </a:t>
            </a:r>
            <a:r>
              <a:rPr i="1" lang="de-DE" sz="1800">
                <a:solidFill>
                  <a:schemeClr val="dk1"/>
                </a:solidFill>
                <a:latin typeface="Calibri"/>
                <a:ea typeface="Calibri"/>
                <a:cs typeface="Calibri"/>
                <a:sym typeface="Calibri"/>
              </a:rPr>
              <a:t>un pok/alk</a:t>
            </a:r>
            <a:r>
              <a:rPr lang="de-DE" sz="1800">
                <a:solidFill>
                  <a:schemeClr val="dk1"/>
                </a:solidFill>
                <a:latin typeface="Calibri"/>
                <a:ea typeface="Calibri"/>
                <a:cs typeface="Calibri"/>
                <a:sym typeface="Calibri"/>
              </a:rPr>
              <a:t> ‘a bit’; </a:t>
            </a:r>
            <a:r>
              <a:rPr i="1" lang="de-DE" sz="1800">
                <a:solidFill>
                  <a:schemeClr val="dk1"/>
                </a:solidFill>
                <a:latin typeface="Calibri"/>
                <a:ea typeface="Calibri"/>
                <a:cs typeface="Calibri"/>
                <a:sym typeface="Calibri"/>
              </a:rPr>
              <a:t>kualki</a:t>
            </a:r>
            <a:r>
              <a:rPr lang="de-DE" sz="1800">
                <a:solidFill>
                  <a:schemeClr val="dk1"/>
                </a:solidFill>
                <a:latin typeface="Calibri"/>
                <a:ea typeface="Calibri"/>
                <a:cs typeface="Calibri"/>
                <a:sym typeface="Calibri"/>
              </a:rPr>
              <a:t> ‘some’</a:t>
            </a:r>
            <a:endParaRPr/>
          </a:p>
        </p:txBody>
      </p:sp>
      <p:sp>
        <p:nvSpPr>
          <p:cNvPr id="346" name="Google Shape;346;p33"/>
          <p:cNvSpPr txBox="1"/>
          <p:nvPr/>
        </p:nvSpPr>
        <p:spPr>
          <a:xfrm>
            <a:off x="6232004" y="4701169"/>
            <a:ext cx="5034020"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2400">
                <a:solidFill>
                  <a:schemeClr val="dk1"/>
                </a:solidFill>
                <a:latin typeface="Calibri"/>
                <a:ea typeface="Calibri"/>
                <a:cs typeface="Calibri"/>
                <a:sym typeface="Calibri"/>
              </a:rPr>
              <a:t>Ligurian2</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input 🡪 </a:t>
            </a:r>
            <a:r>
              <a:rPr b="1" lang="de-DE" sz="1800">
                <a:solidFill>
                  <a:schemeClr val="dk1"/>
                </a:solidFill>
                <a:latin typeface="Calibri"/>
                <a:ea typeface="Calibri"/>
                <a:cs typeface="Calibri"/>
                <a:sym typeface="Calibri"/>
              </a:rPr>
              <a:t>BN  (+ bare DE under neg)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input 🡪 </a:t>
            </a:r>
            <a:r>
              <a:rPr b="1" lang="de-DE" sz="1800">
                <a:solidFill>
                  <a:schemeClr val="dk1"/>
                </a:solidFill>
                <a:latin typeface="Calibri"/>
                <a:ea typeface="Calibri"/>
                <a:cs typeface="Calibri"/>
                <a:sym typeface="Calibri"/>
              </a:rPr>
              <a:t>PA</a:t>
            </a:r>
            <a:endParaRPr/>
          </a:p>
          <a:p>
            <a:pPr indent="0" lvl="0" marL="0" marR="0" rtl="0" algn="l">
              <a:spcBef>
                <a:spcPts val="0"/>
              </a:spcBef>
              <a:spcAft>
                <a:spcPts val="0"/>
              </a:spcAft>
              <a:buNone/>
            </a:pPr>
            <a:r>
              <a:rPr b="1" lang="de-DE" sz="1800">
                <a:solidFill>
                  <a:schemeClr val="dk1"/>
                </a:solidFill>
                <a:latin typeface="Calibri"/>
                <a:ea typeface="Calibri"/>
                <a:cs typeface="Calibri"/>
                <a:sym typeface="Calibri"/>
              </a:rPr>
              <a:t>	</a:t>
            </a:r>
            <a:r>
              <a:rPr b="1" lang="de-DE" sz="1800">
                <a:solidFill>
                  <a:srgbClr val="FF0000"/>
                </a:solidFill>
                <a:latin typeface="Calibri"/>
                <a:ea typeface="Calibri"/>
                <a:cs typeface="Calibri"/>
                <a:sym typeface="Calibri"/>
              </a:rPr>
              <a:t> ≅ Italian</a:t>
            </a:r>
            <a:endParaRPr/>
          </a:p>
          <a:p>
            <a:pPr indent="0" lvl="0" marL="0" marR="0" rtl="0" algn="l">
              <a:spcBef>
                <a:spcPts val="0"/>
              </a:spcBef>
              <a:spcAft>
                <a:spcPts val="0"/>
              </a:spcAft>
              <a:buNone/>
            </a:pPr>
            <a:r>
              <a:rPr b="1" lang="de-DE" sz="1800">
                <a:solidFill>
                  <a:srgbClr val="FF0000"/>
                </a:solidFill>
                <a:latin typeface="Calibri"/>
                <a:ea typeface="Calibri"/>
                <a:cs typeface="Calibri"/>
                <a:sym typeface="Calibri"/>
              </a:rPr>
              <a:t>	(modulo bare DE with neg)</a:t>
            </a:r>
            <a:endParaRPr/>
          </a:p>
        </p:txBody>
      </p:sp>
      <p:sp>
        <p:nvSpPr>
          <p:cNvPr id="347" name="Google Shape;347;p33"/>
          <p:cNvSpPr txBox="1"/>
          <p:nvPr/>
        </p:nvSpPr>
        <p:spPr>
          <a:xfrm>
            <a:off x="925974" y="4781196"/>
            <a:ext cx="5034020"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2400">
                <a:solidFill>
                  <a:schemeClr val="dk1"/>
                </a:solidFill>
                <a:latin typeface="Calibri"/>
                <a:ea typeface="Calibri"/>
                <a:cs typeface="Calibri"/>
                <a:sym typeface="Calibri"/>
              </a:rPr>
              <a:t>Ligurian1</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BN input 🡪 </a:t>
            </a:r>
            <a:r>
              <a:rPr b="1" lang="de-DE" sz="1800">
                <a:solidFill>
                  <a:schemeClr val="dk1"/>
                </a:solidFill>
                <a:latin typeface="Calibri"/>
                <a:ea typeface="Calibri"/>
                <a:cs typeface="Calibri"/>
                <a:sym typeface="Calibri"/>
              </a:rPr>
              <a:t>PA (+ bare DE under neg)</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Calibri"/>
                <a:ea typeface="Calibri"/>
                <a:cs typeface="Calibri"/>
                <a:sym typeface="Calibri"/>
              </a:rPr>
              <a:t>PA input 🡪 </a:t>
            </a:r>
            <a:r>
              <a:rPr b="1" lang="de-DE" sz="1800">
                <a:solidFill>
                  <a:schemeClr val="dk1"/>
                </a:solidFill>
                <a:latin typeface="Calibri"/>
                <a:ea typeface="Calibri"/>
                <a:cs typeface="Calibri"/>
                <a:sym typeface="Calibri"/>
              </a:rPr>
              <a:t>PA</a:t>
            </a:r>
            <a:endParaRPr/>
          </a:p>
          <a:p>
            <a:pPr indent="0" lvl="0" marL="0" marR="0" rtl="0" algn="l">
              <a:spcBef>
                <a:spcPts val="0"/>
              </a:spcBef>
              <a:spcAft>
                <a:spcPts val="0"/>
              </a:spcAft>
              <a:buNone/>
            </a:pPr>
            <a:r>
              <a:rPr b="1" lang="de-DE"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de-DE" sz="1800">
                <a:solidFill>
                  <a:srgbClr val="FF0000"/>
                </a:solidFill>
                <a:latin typeface="Calibri"/>
                <a:ea typeface="Calibri"/>
                <a:cs typeface="Calibri"/>
                <a:sym typeface="Calibri"/>
              </a:rPr>
              <a:t>	= French</a:t>
            </a:r>
            <a:r>
              <a:rPr b="1" lang="de-DE"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p:txBody>
      </p:sp>
      <p:sp>
        <p:nvSpPr>
          <p:cNvPr id="348" name="Google Shape;348;p33"/>
          <p:cNvSpPr/>
          <p:nvPr/>
        </p:nvSpPr>
        <p:spPr>
          <a:xfrm>
            <a:off x="925975" y="2504859"/>
            <a:ext cx="5034020" cy="1846659"/>
          </a:xfrm>
          <a:prstGeom prst="frame">
            <a:avLst>
              <a:gd fmla="val 2011" name="adj1"/>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33"/>
          <p:cNvSpPr/>
          <p:nvPr/>
        </p:nvSpPr>
        <p:spPr>
          <a:xfrm>
            <a:off x="925974" y="4721323"/>
            <a:ext cx="5034020" cy="1846659"/>
          </a:xfrm>
          <a:prstGeom prst="frame">
            <a:avLst>
              <a:gd fmla="val 2011" name="adj1"/>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33"/>
          <p:cNvSpPr/>
          <p:nvPr/>
        </p:nvSpPr>
        <p:spPr>
          <a:xfrm>
            <a:off x="6232004" y="2476982"/>
            <a:ext cx="5034020" cy="1901978"/>
          </a:xfrm>
          <a:prstGeom prst="frame">
            <a:avLst>
              <a:gd fmla="val 2011" name="adj1"/>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33"/>
          <p:cNvSpPr/>
          <p:nvPr/>
        </p:nvSpPr>
        <p:spPr>
          <a:xfrm>
            <a:off x="6232004" y="4701170"/>
            <a:ext cx="5034020" cy="1846658"/>
          </a:xfrm>
          <a:prstGeom prst="frame">
            <a:avLst>
              <a:gd fmla="val 2011" name="adj1"/>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4"/>
          <p:cNvSpPr txBox="1"/>
          <p:nvPr>
            <p:ph type="title"/>
          </p:nvPr>
        </p:nvSpPr>
        <p:spPr>
          <a:xfrm>
            <a:off x="838200" y="39800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BNs+PAs (Italian, Lig2)</a:t>
            </a:r>
            <a:endParaRPr/>
          </a:p>
        </p:txBody>
      </p:sp>
      <p:sp>
        <p:nvSpPr>
          <p:cNvPr id="358" name="Google Shape;358;p34"/>
          <p:cNvSpPr txBox="1"/>
          <p:nvPr>
            <p:ph idx="1" type="body"/>
          </p:nvPr>
        </p:nvSpPr>
        <p:spPr>
          <a:xfrm>
            <a:off x="1956122" y="1972130"/>
            <a:ext cx="5102506"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Clr>
                <a:schemeClr val="dk1"/>
              </a:buClr>
              <a:buSzPct val="100000"/>
              <a:buNone/>
            </a:pPr>
            <a:r>
              <a:t/>
            </a:r>
            <a:endParaRPr b="1"/>
          </a:p>
          <a:p>
            <a:pPr indent="0" lvl="0" marL="0" rtl="0" algn="ctr">
              <a:lnSpc>
                <a:spcPct val="90000"/>
              </a:lnSpc>
              <a:spcBef>
                <a:spcPts val="1000"/>
              </a:spcBef>
              <a:spcAft>
                <a:spcPts val="0"/>
              </a:spcAft>
              <a:buClr>
                <a:schemeClr val="dk1"/>
              </a:buClr>
              <a:buSzPct val="100000"/>
              <a:buNone/>
            </a:pPr>
            <a:r>
              <a:rPr b="1" lang="de-DE" sz="3200"/>
              <a:t>Italian</a:t>
            </a:r>
            <a:endParaRPr sz="3200"/>
          </a:p>
          <a:p>
            <a:pPr indent="-228600" lvl="0" marL="228600" rtl="0" algn="l">
              <a:lnSpc>
                <a:spcPct val="90000"/>
              </a:lnSpc>
              <a:spcBef>
                <a:spcPts val="1000"/>
              </a:spcBef>
              <a:spcAft>
                <a:spcPts val="0"/>
              </a:spcAft>
              <a:buClr>
                <a:schemeClr val="dk1"/>
              </a:buClr>
              <a:buSzPct val="100000"/>
              <a:buChar char="•"/>
            </a:pPr>
            <a:r>
              <a:rPr i="1" lang="de-DE"/>
              <a:t>	Costruisco 	</a:t>
            </a:r>
            <a:r>
              <a:rPr b="1" i="1" lang="de-DE"/>
              <a:t>(#delle) 	case</a:t>
            </a:r>
            <a:r>
              <a:rPr i="1" lang="de-DE"/>
              <a:t> 	da 	quando 	sono</a:t>
            </a:r>
            <a:endParaRPr i="1"/>
          </a:p>
          <a:p>
            <a:pPr indent="0" lvl="0" marL="0" rtl="0" algn="l">
              <a:lnSpc>
                <a:spcPct val="90000"/>
              </a:lnSpc>
              <a:spcBef>
                <a:spcPts val="1000"/>
              </a:spcBef>
              <a:spcAft>
                <a:spcPts val="0"/>
              </a:spcAft>
              <a:buClr>
                <a:schemeClr val="dk1"/>
              </a:buClr>
              <a:buSzPct val="100000"/>
              <a:buNone/>
            </a:pPr>
            <a:r>
              <a:rPr lang="de-DE"/>
              <a:t>	build.1sg 	of.the.f.pl 	houses	from	when	am</a:t>
            </a:r>
            <a:endParaRPr/>
          </a:p>
          <a:p>
            <a:pPr indent="0" lvl="0" marL="0" rtl="0" algn="l">
              <a:lnSpc>
                <a:spcPct val="90000"/>
              </a:lnSpc>
              <a:spcBef>
                <a:spcPts val="1000"/>
              </a:spcBef>
              <a:spcAft>
                <a:spcPts val="0"/>
              </a:spcAft>
              <a:buClr>
                <a:schemeClr val="dk1"/>
              </a:buClr>
              <a:buSzPct val="100000"/>
              <a:buNone/>
            </a:pPr>
            <a:r>
              <a:rPr lang="de-DE"/>
              <a:t>	</a:t>
            </a:r>
            <a:r>
              <a:rPr i="1" lang="de-DE"/>
              <a:t>nato</a:t>
            </a:r>
            <a:r>
              <a:rPr lang="de-DE"/>
              <a:t>.</a:t>
            </a:r>
            <a:endParaRPr/>
          </a:p>
          <a:p>
            <a:pPr indent="0" lvl="0" marL="0" rtl="0" algn="l">
              <a:lnSpc>
                <a:spcPct val="90000"/>
              </a:lnSpc>
              <a:spcBef>
                <a:spcPts val="1000"/>
              </a:spcBef>
              <a:spcAft>
                <a:spcPts val="0"/>
              </a:spcAft>
              <a:buClr>
                <a:schemeClr val="dk1"/>
              </a:buClr>
              <a:buSzPct val="100000"/>
              <a:buNone/>
            </a:pPr>
            <a:r>
              <a:rPr lang="de-DE"/>
              <a:t>	born</a:t>
            </a:r>
            <a:endParaRPr/>
          </a:p>
          <a:p>
            <a:pPr indent="0" lvl="0" marL="0" rtl="0" algn="l">
              <a:lnSpc>
                <a:spcPct val="90000"/>
              </a:lnSpc>
              <a:spcBef>
                <a:spcPts val="1000"/>
              </a:spcBef>
              <a:spcAft>
                <a:spcPts val="0"/>
              </a:spcAft>
              <a:buClr>
                <a:schemeClr val="dk1"/>
              </a:buClr>
              <a:buSzPct val="100000"/>
              <a:buNone/>
            </a:pPr>
            <a:r>
              <a:rPr lang="de-DE"/>
              <a:t>	‘I’ve been building houses since I was born.’	</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i="1" lang="de-DE"/>
              <a:t> 	</a:t>
            </a:r>
            <a:r>
              <a:rPr b="1" i="1" lang="de-DE"/>
              <a:t>*(Del) 	vino</a:t>
            </a:r>
            <a:r>
              <a:rPr i="1" lang="de-DE"/>
              <a:t> 	non 	l’	ha 	sprecato, </a:t>
            </a:r>
            <a:endParaRPr/>
          </a:p>
          <a:p>
            <a:pPr indent="0" lvl="0" marL="0" rtl="0" algn="l">
              <a:lnSpc>
                <a:spcPct val="90000"/>
              </a:lnSpc>
              <a:spcBef>
                <a:spcPts val="1000"/>
              </a:spcBef>
              <a:spcAft>
                <a:spcPts val="0"/>
              </a:spcAft>
              <a:buClr>
                <a:schemeClr val="dk1"/>
              </a:buClr>
              <a:buSzPct val="100000"/>
              <a:buNone/>
            </a:pPr>
            <a:r>
              <a:rPr lang="de-DE"/>
              <a:t>	of.the.m.sg wine 	not 	it 	have.3sg 	wasted, </a:t>
            </a:r>
            <a:endParaRPr/>
          </a:p>
          <a:p>
            <a:pPr indent="0" lvl="0" marL="0" rtl="0" algn="l">
              <a:lnSpc>
                <a:spcPct val="90000"/>
              </a:lnSpc>
              <a:spcBef>
                <a:spcPts val="1000"/>
              </a:spcBef>
              <a:spcAft>
                <a:spcPts val="0"/>
              </a:spcAft>
              <a:buClr>
                <a:schemeClr val="dk1"/>
              </a:buClr>
              <a:buSzPct val="100000"/>
              <a:buNone/>
            </a:pPr>
            <a:r>
              <a:rPr lang="de-DE"/>
              <a:t>	*(</a:t>
            </a:r>
            <a:r>
              <a:rPr i="1" lang="de-DE"/>
              <a:t>dell’)	altro 	sì.</a:t>
            </a:r>
            <a:endParaRPr/>
          </a:p>
          <a:p>
            <a:pPr indent="0" lvl="0" marL="0" rtl="0" algn="l">
              <a:lnSpc>
                <a:spcPct val="90000"/>
              </a:lnSpc>
              <a:spcBef>
                <a:spcPts val="1000"/>
              </a:spcBef>
              <a:spcAft>
                <a:spcPts val="0"/>
              </a:spcAft>
              <a:buClr>
                <a:schemeClr val="dk1"/>
              </a:buClr>
              <a:buSzPct val="100000"/>
              <a:buNone/>
            </a:pPr>
            <a:r>
              <a:rPr lang="de-DE"/>
              <a:t>	of.the.m.sg other 	yes</a:t>
            </a:r>
            <a:endParaRPr/>
          </a:p>
          <a:p>
            <a:pPr indent="0" lvl="0" marL="0" rtl="0" algn="l">
              <a:lnSpc>
                <a:spcPct val="90000"/>
              </a:lnSpc>
              <a:spcBef>
                <a:spcPts val="1000"/>
              </a:spcBef>
              <a:spcAft>
                <a:spcPts val="0"/>
              </a:spcAft>
              <a:buClr>
                <a:schemeClr val="dk1"/>
              </a:buClr>
              <a:buSzPct val="100000"/>
              <a:buNone/>
            </a:pPr>
            <a:r>
              <a:rPr lang="de-DE"/>
              <a:t>	‘He did not waste some of the wine but some 	other he did.’</a:t>
            </a:r>
            <a:endParaRPr/>
          </a:p>
          <a:p>
            <a:pPr indent="0" lvl="0" marL="0" rtl="0" algn="l">
              <a:lnSpc>
                <a:spcPct val="90000"/>
              </a:lnSpc>
              <a:spcBef>
                <a:spcPts val="1000"/>
              </a:spcBef>
              <a:spcAft>
                <a:spcPts val="0"/>
              </a:spcAft>
              <a:buClr>
                <a:schemeClr val="dk1"/>
              </a:buClr>
              <a:buSzPct val="100000"/>
              <a:buNone/>
            </a:pPr>
            <a:r>
              <a:t/>
            </a:r>
            <a:endParaRPr/>
          </a:p>
        </p:txBody>
      </p:sp>
      <p:sp>
        <p:nvSpPr>
          <p:cNvPr id="359" name="Google Shape;359;p34"/>
          <p:cNvSpPr txBox="1"/>
          <p:nvPr>
            <p:ph idx="11" type="ftr"/>
          </p:nvPr>
        </p:nvSpPr>
        <p:spPr>
          <a:xfrm>
            <a:off x="2143245" y="6356350"/>
            <a:ext cx="7905509"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de-DE" sz="2800">
                <a:solidFill>
                  <a:srgbClr val="FF0000"/>
                </a:solidFill>
              </a:rPr>
              <a:t>DIVISION OF LABOR 🡪 Two functions</a:t>
            </a:r>
            <a:endParaRPr b="1" sz="2800">
              <a:solidFill>
                <a:srgbClr val="FF0000"/>
              </a:solidFill>
            </a:endParaRPr>
          </a:p>
        </p:txBody>
      </p:sp>
      <p:sp>
        <p:nvSpPr>
          <p:cNvPr id="360" name="Google Shape;36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61" name="Google Shape;361;p34"/>
          <p:cNvSpPr txBox="1"/>
          <p:nvPr/>
        </p:nvSpPr>
        <p:spPr>
          <a:xfrm>
            <a:off x="838200" y="1566920"/>
            <a:ext cx="10515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Optionality or division of labor? Do Italian/Lig2 PAs and BNs overlap in their interpretation or not?</a:t>
            </a:r>
            <a:endParaRPr/>
          </a:p>
        </p:txBody>
      </p:sp>
      <p:sp>
        <p:nvSpPr>
          <p:cNvPr id="362" name="Google Shape;362;p34"/>
          <p:cNvSpPr txBox="1"/>
          <p:nvPr/>
        </p:nvSpPr>
        <p:spPr>
          <a:xfrm>
            <a:off x="136485" y="2608577"/>
            <a:ext cx="195612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Long-term habitual activities</a:t>
            </a:r>
            <a:endParaRPr b="1" sz="1800">
              <a:solidFill>
                <a:srgbClr val="00B050"/>
              </a:solidFill>
              <a:latin typeface="Calibri"/>
              <a:ea typeface="Calibri"/>
              <a:cs typeface="Calibri"/>
              <a:sym typeface="Calibri"/>
            </a:endParaRPr>
          </a:p>
          <a:p>
            <a:pPr indent="0" lvl="0" marL="0" marR="0" rtl="0" algn="ctr">
              <a:spcBef>
                <a:spcPts val="0"/>
              </a:spcBef>
              <a:spcAft>
                <a:spcPts val="0"/>
              </a:spcAft>
              <a:buNone/>
            </a:pPr>
            <a:r>
              <a:rPr b="1" lang="de-DE" sz="1800">
                <a:solidFill>
                  <a:srgbClr val="00B050"/>
                </a:solidFill>
                <a:latin typeface="Calibri"/>
                <a:ea typeface="Calibri"/>
                <a:cs typeface="Calibri"/>
                <a:sym typeface="Calibri"/>
              </a:rPr>
              <a:t>✓</a:t>
            </a:r>
            <a:r>
              <a:rPr lang="de-DE" sz="1800">
                <a:solidFill>
                  <a:schemeClr val="dk1"/>
                </a:solidFill>
                <a:latin typeface="Calibri"/>
                <a:ea typeface="Calibri"/>
                <a:cs typeface="Calibri"/>
                <a:sym typeface="Calibri"/>
              </a:rPr>
              <a:t>BN/</a:t>
            </a:r>
            <a:r>
              <a:rPr lang="de-DE" sz="1800">
                <a:solidFill>
                  <a:srgbClr val="FF0000"/>
                </a:solidFill>
                <a:latin typeface="Calibri"/>
                <a:ea typeface="Calibri"/>
                <a:cs typeface="Calibri"/>
                <a:sym typeface="Calibri"/>
              </a:rPr>
              <a:t>✘</a:t>
            </a:r>
            <a:r>
              <a:rPr lang="de-DE" sz="1800">
                <a:solidFill>
                  <a:schemeClr val="dk1"/>
                </a:solidFill>
                <a:latin typeface="Calibri"/>
                <a:ea typeface="Calibri"/>
                <a:cs typeface="Calibri"/>
                <a:sym typeface="Calibri"/>
              </a:rPr>
              <a:t>PA</a:t>
            </a:r>
            <a:endParaRPr/>
          </a:p>
        </p:txBody>
      </p:sp>
      <p:sp>
        <p:nvSpPr>
          <p:cNvPr id="363" name="Google Shape;363;p34"/>
          <p:cNvSpPr txBox="1"/>
          <p:nvPr/>
        </p:nvSpPr>
        <p:spPr>
          <a:xfrm>
            <a:off x="136485" y="4414569"/>
            <a:ext cx="195612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Specific contexts</a:t>
            </a:r>
            <a:endParaRPr b="1" sz="1800">
              <a:solidFill>
                <a:srgbClr val="FF0000"/>
              </a:solidFill>
              <a:latin typeface="Calibri"/>
              <a:ea typeface="Calibri"/>
              <a:cs typeface="Calibri"/>
              <a:sym typeface="Calibri"/>
            </a:endParaRPr>
          </a:p>
          <a:p>
            <a:pPr indent="0" lvl="0" marL="0" marR="0" rtl="0" algn="ctr">
              <a:spcBef>
                <a:spcPts val="0"/>
              </a:spcBef>
              <a:spcAft>
                <a:spcPts val="0"/>
              </a:spcAft>
              <a:buNone/>
            </a:pPr>
            <a:r>
              <a:rPr lang="de-DE" sz="1800">
                <a:solidFill>
                  <a:srgbClr val="FF0000"/>
                </a:solidFill>
                <a:latin typeface="Calibri"/>
                <a:ea typeface="Calibri"/>
                <a:cs typeface="Calibri"/>
                <a:sym typeface="Calibri"/>
              </a:rPr>
              <a:t>✘</a:t>
            </a:r>
            <a:r>
              <a:rPr lang="de-DE" sz="1800">
                <a:solidFill>
                  <a:schemeClr val="dk1"/>
                </a:solidFill>
                <a:latin typeface="Calibri"/>
                <a:ea typeface="Calibri"/>
                <a:cs typeface="Calibri"/>
                <a:sym typeface="Calibri"/>
              </a:rPr>
              <a:t>BN/</a:t>
            </a:r>
            <a:r>
              <a:rPr b="1" lang="de-DE" sz="1800">
                <a:solidFill>
                  <a:srgbClr val="00B050"/>
                </a:solidFill>
                <a:latin typeface="Calibri"/>
                <a:ea typeface="Calibri"/>
                <a:cs typeface="Calibri"/>
                <a:sym typeface="Calibri"/>
              </a:rPr>
              <a:t>✓</a:t>
            </a:r>
            <a:r>
              <a:rPr lang="de-DE" sz="1800">
                <a:solidFill>
                  <a:schemeClr val="dk1"/>
                </a:solidFill>
                <a:latin typeface="Calibri"/>
                <a:ea typeface="Calibri"/>
                <a:cs typeface="Calibri"/>
                <a:sym typeface="Calibri"/>
              </a:rPr>
              <a:t>PA</a:t>
            </a:r>
            <a:endParaRPr/>
          </a:p>
        </p:txBody>
      </p:sp>
      <p:sp>
        <p:nvSpPr>
          <p:cNvPr id="364" name="Google Shape;364;p34"/>
          <p:cNvSpPr txBox="1"/>
          <p:nvPr/>
        </p:nvSpPr>
        <p:spPr>
          <a:xfrm>
            <a:off x="7089494" y="1972130"/>
            <a:ext cx="5102506"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ctr">
              <a:lnSpc>
                <a:spcPct val="90000"/>
              </a:lnSpc>
              <a:spcBef>
                <a:spcPts val="0"/>
              </a:spcBef>
              <a:spcAft>
                <a:spcPts val="0"/>
              </a:spcAft>
              <a:buClr>
                <a:schemeClr val="dk1"/>
              </a:buClr>
              <a:buSzPct val="100000"/>
              <a:buFont typeface="Arial"/>
              <a:buNone/>
            </a:pPr>
            <a:r>
              <a:t/>
            </a:r>
            <a:endParaRPr b="1" sz="2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rPr b="1" lang="de-DE" sz="3200">
                <a:solidFill>
                  <a:schemeClr val="dk1"/>
                </a:solidFill>
                <a:latin typeface="Calibri"/>
                <a:ea typeface="Calibri"/>
                <a:cs typeface="Calibri"/>
                <a:sym typeface="Calibri"/>
              </a:rPr>
              <a:t>Ligurian2</a:t>
            </a:r>
            <a:endParaRPr sz="32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i="1" lang="de-DE" sz="2800">
                <a:solidFill>
                  <a:schemeClr val="dk1"/>
                </a:solidFill>
                <a:latin typeface="Calibri"/>
                <a:ea typeface="Calibri"/>
                <a:cs typeface="Calibri"/>
                <a:sym typeface="Calibri"/>
              </a:rPr>
              <a:t> 	Kustruiʃu 	</a:t>
            </a:r>
            <a:r>
              <a:rPr b="1" i="1" lang="de-DE" sz="2800">
                <a:solidFill>
                  <a:schemeClr val="dk1"/>
                </a:solidFill>
                <a:latin typeface="Calibri"/>
                <a:ea typeface="Calibri"/>
                <a:cs typeface="Calibri"/>
                <a:sym typeface="Calibri"/>
              </a:rPr>
              <a:t>(#dee)	kɛ</a:t>
            </a:r>
            <a:r>
              <a:rPr i="1" lang="de-DE" sz="2800">
                <a:solidFill>
                  <a:schemeClr val="dk1"/>
                </a:solidFill>
                <a:latin typeface="Calibri"/>
                <a:ea typeface="Calibri"/>
                <a:cs typeface="Calibri"/>
                <a:sym typeface="Calibri"/>
              </a:rPr>
              <a:t> 	da 	kwando 	so </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build.1sg 	of.the.f.pl	houses 	from 	when 	am</a:t>
            </a:r>
            <a:endParaRPr/>
          </a:p>
          <a:p>
            <a:pPr indent="0" lvl="0" marL="0" marR="0" rtl="0" algn="l">
              <a:lnSpc>
                <a:spcPct val="90000"/>
              </a:lnSpc>
              <a:spcBef>
                <a:spcPts val="1000"/>
              </a:spcBef>
              <a:spcAft>
                <a:spcPts val="0"/>
              </a:spcAft>
              <a:buClr>
                <a:schemeClr val="dk1"/>
              </a:buClr>
              <a:buSzPct val="100000"/>
              <a:buFont typeface="Arial"/>
              <a:buNone/>
            </a:pPr>
            <a:r>
              <a:rPr i="1" lang="de-DE" sz="2800">
                <a:solidFill>
                  <a:schemeClr val="dk1"/>
                </a:solidFill>
                <a:latin typeface="Calibri"/>
                <a:ea typeface="Calibri"/>
                <a:cs typeface="Calibri"/>
                <a:sym typeface="Calibri"/>
              </a:rPr>
              <a:t>	naʃyu.</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born</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‘I’ve been building houses since I was born.’</a:t>
            </a:r>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b="1" i="1" lang="de-DE" sz="2800">
                <a:solidFill>
                  <a:schemeClr val="dk1"/>
                </a:solidFill>
                <a:latin typeface="Calibri"/>
                <a:ea typeface="Calibri"/>
                <a:cs typeface="Calibri"/>
                <a:sym typeface="Calibri"/>
              </a:rPr>
              <a:t>*(Du) 	vin</a:t>
            </a:r>
            <a:r>
              <a:rPr i="1" lang="de-DE" sz="2800">
                <a:solidFill>
                  <a:schemeClr val="dk1"/>
                </a:solidFill>
                <a:latin typeface="Calibri"/>
                <a:ea typeface="Calibri"/>
                <a:cs typeface="Calibri"/>
                <a:sym typeface="Calibri"/>
              </a:rPr>
              <a:t>, 	nu 	n 	a 	grejau:, </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of.the.m.sg 	wine 	not 	NE 	have.3sg 	wasted </a:t>
            </a:r>
            <a:endParaRPr/>
          </a:p>
          <a:p>
            <a:pPr indent="0" lvl="0" marL="0" marR="0" rtl="0" algn="l">
              <a:lnSpc>
                <a:spcPct val="90000"/>
              </a:lnSpc>
              <a:spcBef>
                <a:spcPts val="1000"/>
              </a:spcBef>
              <a:spcAft>
                <a:spcPts val="0"/>
              </a:spcAft>
              <a:buClr>
                <a:schemeClr val="dk1"/>
              </a:buClr>
              <a:buSzPct val="100000"/>
              <a:buFont typeface="Arial"/>
              <a:buNone/>
            </a:pPr>
            <a:r>
              <a:rPr i="1" lang="de-DE" sz="2800">
                <a:solidFill>
                  <a:schemeClr val="dk1"/>
                </a:solidFill>
                <a:latin typeface="Calibri"/>
                <a:ea typeface="Calibri"/>
                <a:cs typeface="Calibri"/>
                <a:sym typeface="Calibri"/>
              </a:rPr>
              <a:t>	*(de l) 	atru 	ʃi.</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of.the.m.sg 	other 	yes</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‘He did not waste some of the wine but some 	other he did.’</a:t>
            </a:r>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BNs+PAs (Italian, Lig2)</a:t>
            </a:r>
            <a:endParaRPr/>
          </a:p>
        </p:txBody>
      </p:sp>
      <p:sp>
        <p:nvSpPr>
          <p:cNvPr id="371" name="Google Shape;371;p35"/>
          <p:cNvSpPr txBox="1"/>
          <p:nvPr>
            <p:ph idx="1" type="body"/>
          </p:nvPr>
        </p:nvSpPr>
        <p:spPr>
          <a:xfrm>
            <a:off x="838200" y="1825625"/>
            <a:ext cx="10515600" cy="36568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e-DE"/>
              <a:t>We formalize the distinction with this privative syntactic-semantic feature:</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de-DE"/>
              <a:t>q(uantity)</a:t>
            </a:r>
            <a:r>
              <a:rPr lang="de-DE"/>
              <a:t> 🡪 the denotation of the nominal is restricted to an undefined quantity within its extension. (absence of q = no quantity is implied).</a:t>
            </a:r>
            <a:endParaRPr/>
          </a:p>
        </p:txBody>
      </p:sp>
      <p:sp>
        <p:nvSpPr>
          <p:cNvPr id="372" name="Google Shape;37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graphicFrame>
        <p:nvGraphicFramePr>
          <p:cNvPr id="373" name="Google Shape;373;p35"/>
          <p:cNvGraphicFramePr/>
          <p:nvPr/>
        </p:nvGraphicFramePr>
        <p:xfrm>
          <a:off x="838200" y="4483708"/>
          <a:ext cx="3000000" cy="3000000"/>
        </p:xfrm>
        <a:graphic>
          <a:graphicData uri="http://schemas.openxmlformats.org/drawingml/2006/table">
            <a:tbl>
              <a:tblPr bandRow="1" firstRow="1">
                <a:noFill/>
                <a:tableStyleId>{2F257918-D563-45CC-A33E-223E57D20BC5}</a:tableStyleId>
              </a:tblPr>
              <a:tblGrid>
                <a:gridCol w="3635850"/>
                <a:gridCol w="3635850"/>
                <a:gridCol w="3635850"/>
              </a:tblGrid>
              <a:tr h="566825">
                <a:tc>
                  <a:txBody>
                    <a:bodyPr/>
                    <a:lstStyle/>
                    <a:p>
                      <a:pPr indent="0" lvl="0" marL="0" marR="0" rtl="0" algn="ctr">
                        <a:spcBef>
                          <a:spcPts val="0"/>
                        </a:spcBef>
                        <a:spcAft>
                          <a:spcPts val="0"/>
                        </a:spcAft>
                        <a:buNone/>
                      </a:pPr>
                      <a:r>
                        <a:rPr b="0" lang="de-DE" sz="1800" u="none" cap="none" strike="noStrike">
                          <a:solidFill>
                            <a:schemeClr val="dk1"/>
                          </a:solidFill>
                        </a:rPr>
                        <a:t>xNP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xNP+qP+specificity</a:t>
                      </a:r>
                      <a:endParaRPr b="0" sz="1800" u="none" cap="none" strike="noStrike">
                        <a:solidFill>
                          <a:schemeClr val="dk1"/>
                        </a:solidFill>
                      </a:endParaRPr>
                    </a:p>
                  </a:txBody>
                  <a:tcPr marT="45725" marB="45725" marR="91450" marL="90000" anchor="ctr"/>
                </a:tc>
              </a:tr>
              <a:tr h="566825">
                <a:tc>
                  <a:txBody>
                    <a:bodyPr/>
                    <a:lstStyle/>
                    <a:p>
                      <a:pPr indent="0" lvl="0" marL="0" marR="0" rtl="0" algn="ctr">
                        <a:spcBef>
                          <a:spcPts val="0"/>
                        </a:spcBef>
                        <a:spcAft>
                          <a:spcPts val="0"/>
                        </a:spcAft>
                        <a:buNone/>
                      </a:pPr>
                      <a:r>
                        <a:rPr b="1" lang="de-DE" sz="1800" u="none" cap="none" strike="noStrike"/>
                        <a:t>BNs</a:t>
                      </a:r>
                      <a:endParaRPr/>
                    </a:p>
                  </a:txBody>
                  <a:tcPr marT="45725" marB="45725" marR="91450" marL="90000" anchor="ctr">
                    <a:solidFill>
                      <a:srgbClr val="D0CECE"/>
                    </a:solidFill>
                  </a:tcPr>
                </a:tc>
                <a:tc gridSpan="2">
                  <a:txBody>
                    <a:bodyPr/>
                    <a:lstStyle/>
                    <a:p>
                      <a:pPr indent="0" lvl="0" marL="0" marR="0" rtl="0" algn="ctr">
                        <a:spcBef>
                          <a:spcPts val="0"/>
                        </a:spcBef>
                        <a:spcAft>
                          <a:spcPts val="0"/>
                        </a:spcAft>
                        <a:buNone/>
                      </a:pPr>
                      <a:r>
                        <a:rPr b="1" lang="de-DE" sz="1800" u="none" cap="none" strike="noStrike"/>
                        <a:t>PAs</a:t>
                      </a:r>
                      <a:endParaRPr/>
                    </a:p>
                  </a:txBody>
                  <a:tcPr marT="45725" marB="45725" marR="91450" marL="90000" anchor="ctr">
                    <a:solidFill>
                      <a:srgbClr val="AEABAB"/>
                    </a:solidFill>
                  </a:tcPr>
                </a:tc>
                <a:tc hMerge="1"/>
              </a:tr>
            </a:tbl>
          </a:graphicData>
        </a:graphic>
      </p:graphicFrame>
      <p:sp>
        <p:nvSpPr>
          <p:cNvPr id="374" name="Google Shape;374;p35"/>
          <p:cNvSpPr txBox="1"/>
          <p:nvPr/>
        </p:nvSpPr>
        <p:spPr>
          <a:xfrm>
            <a:off x="838200" y="5863907"/>
            <a:ext cx="10515600"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600">
                <a:solidFill>
                  <a:schemeClr val="dk1"/>
                </a:solidFill>
                <a:latin typeface="Calibri"/>
                <a:ea typeface="Calibri"/>
                <a:cs typeface="Calibri"/>
                <a:sym typeface="Calibri"/>
              </a:rPr>
              <a:t>Specificity </a:t>
            </a:r>
            <a:r>
              <a:rPr lang="de-DE" sz="2600">
                <a:solidFill>
                  <a:schemeClr val="dk1"/>
                </a:solidFill>
                <a:latin typeface="Calibri"/>
                <a:ea typeface="Calibri"/>
                <a:cs typeface="Calibri"/>
                <a:sym typeface="Calibri"/>
              </a:rPr>
              <a:t>requires </a:t>
            </a:r>
            <a:r>
              <a:rPr b="1" lang="de-DE" sz="2600">
                <a:solidFill>
                  <a:schemeClr val="dk1"/>
                </a:solidFill>
                <a:latin typeface="Calibri"/>
                <a:ea typeface="Calibri"/>
                <a:cs typeface="Calibri"/>
                <a:sym typeface="Calibri"/>
              </a:rPr>
              <a:t>q</a:t>
            </a:r>
            <a:r>
              <a:rPr lang="de-DE" sz="2600">
                <a:solidFill>
                  <a:schemeClr val="dk1"/>
                </a:solidFill>
                <a:latin typeface="Calibri"/>
                <a:ea typeface="Calibri"/>
                <a:cs typeface="Calibri"/>
                <a:sym typeface="Calibri"/>
              </a:rPr>
              <a:t> to be present 🡪 only PAs can be specific, BNs cannot.</a:t>
            </a:r>
            <a:endParaRPr sz="26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only PAs (French, Lig1, Emilian)</a:t>
            </a:r>
            <a:endParaRPr/>
          </a:p>
        </p:txBody>
      </p:sp>
      <p:sp>
        <p:nvSpPr>
          <p:cNvPr id="380" name="Google Shape;380;p36"/>
          <p:cNvSpPr txBox="1"/>
          <p:nvPr>
            <p:ph idx="1" type="body"/>
          </p:nvPr>
        </p:nvSpPr>
        <p:spPr>
          <a:xfrm>
            <a:off x="838200" y="1825625"/>
            <a:ext cx="10515600" cy="48958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t/>
            </a:r>
            <a:endParaRPr b="1" sz="2000"/>
          </a:p>
          <a:p>
            <a:pPr indent="0" lvl="0" marL="0" rtl="0" algn="ctr">
              <a:lnSpc>
                <a:spcPct val="90000"/>
              </a:lnSpc>
              <a:spcBef>
                <a:spcPts val="1000"/>
              </a:spcBef>
              <a:spcAft>
                <a:spcPts val="0"/>
              </a:spcAft>
              <a:buClr>
                <a:schemeClr val="dk1"/>
              </a:buClr>
              <a:buSzPts val="2000"/>
              <a:buNone/>
            </a:pPr>
            <a:r>
              <a:rPr b="1" lang="de-DE" sz="2000"/>
              <a:t>French, Lig1, Emilian 🡪 PAs cover both q(uantity) and absence of q(uantity):</a:t>
            </a:r>
            <a:endParaRPr/>
          </a:p>
          <a:p>
            <a:pPr indent="0" lvl="0" marL="0" rtl="0" algn="ctr">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400"/>
              </a:spcBef>
              <a:spcAft>
                <a:spcPts val="0"/>
              </a:spcAft>
              <a:buClr>
                <a:schemeClr val="dk1"/>
              </a:buClr>
              <a:buSzPts val="2000"/>
              <a:buChar char="•"/>
            </a:pPr>
            <a:r>
              <a:rPr i="1" lang="de-DE" sz="2000"/>
              <a:t>I 	ɛ 	an 	ke 	kostriusi 	</a:t>
            </a:r>
            <a:r>
              <a:rPr b="1" i="1" lang="de-DE" sz="2000"/>
              <a:t>*(adli) 	</a:t>
            </a:r>
            <a:r>
              <a:rPr i="1" lang="de-DE" sz="2000"/>
              <a:t>ka, 	ma 	a 	n</a:t>
            </a:r>
            <a:endParaRPr/>
          </a:p>
          <a:p>
            <a:pPr indent="0" lvl="0" marL="0" rtl="0" algn="l">
              <a:lnSpc>
                <a:spcPct val="90000"/>
              </a:lnSpc>
              <a:spcBef>
                <a:spcPts val="400"/>
              </a:spcBef>
              <a:spcAft>
                <a:spcPts val="0"/>
              </a:spcAft>
              <a:buClr>
                <a:schemeClr val="dk1"/>
              </a:buClr>
              <a:buSzPts val="2000"/>
              <a:buNone/>
            </a:pPr>
            <a:r>
              <a:rPr lang="de-DE" sz="2000"/>
              <a:t>	it 	is 	years 	that 	build.1sg 	of.the.f.pl 	houses, 	but 	CL.subj 	not 	</a:t>
            </a:r>
            <a:endParaRPr/>
          </a:p>
          <a:p>
            <a:pPr indent="0" lvl="0" marL="0" rtl="0" algn="l">
              <a:lnSpc>
                <a:spcPct val="90000"/>
              </a:lnSpc>
              <a:spcBef>
                <a:spcPts val="400"/>
              </a:spcBef>
              <a:spcAft>
                <a:spcPts val="0"/>
              </a:spcAft>
              <a:buClr>
                <a:schemeClr val="dk1"/>
              </a:buClr>
              <a:buSzPts val="2000"/>
              <a:buNone/>
            </a:pPr>
            <a:r>
              <a:rPr lang="de-DE" sz="2000"/>
              <a:t>	</a:t>
            </a:r>
            <a:r>
              <a:rPr i="1" lang="de-DE" sz="2000"/>
              <a:t>u 	mai 	vist 	atse	brøti.	</a:t>
            </a:r>
            <a:r>
              <a:rPr lang="de-DE" sz="2000"/>
              <a:t>(Emilian)</a:t>
            </a:r>
            <a:endParaRPr/>
          </a:p>
          <a:p>
            <a:pPr indent="0" lvl="0" marL="0" rtl="0" algn="l">
              <a:lnSpc>
                <a:spcPct val="90000"/>
              </a:lnSpc>
              <a:spcBef>
                <a:spcPts val="400"/>
              </a:spcBef>
              <a:spcAft>
                <a:spcPts val="0"/>
              </a:spcAft>
              <a:buClr>
                <a:schemeClr val="dk1"/>
              </a:buClr>
              <a:buSzPts val="2000"/>
              <a:buNone/>
            </a:pPr>
            <a:r>
              <a:rPr lang="de-DE" sz="2000"/>
              <a:t>	have.1sg 	never 	seen 	so 	ugly.</a:t>
            </a:r>
            <a:endParaRPr/>
          </a:p>
          <a:p>
            <a:pPr indent="0" lvl="0" marL="0" rtl="0" algn="l">
              <a:lnSpc>
                <a:spcPct val="90000"/>
              </a:lnSpc>
              <a:spcBef>
                <a:spcPts val="400"/>
              </a:spcBef>
              <a:spcAft>
                <a:spcPts val="0"/>
              </a:spcAft>
              <a:buClr>
                <a:schemeClr val="dk1"/>
              </a:buClr>
              <a:buSzPts val="2000"/>
              <a:buNone/>
            </a:pPr>
            <a:r>
              <a:rPr lang="de-DE" sz="2000"/>
              <a:t>	‘I‘ve been building houses for years, but I‘ve never seen such ugly ones.’</a:t>
            </a:r>
            <a:endParaRPr/>
          </a:p>
          <a:p>
            <a:pPr indent="-228600" lvl="0" marL="228600" rtl="0" algn="l">
              <a:lnSpc>
                <a:spcPct val="100000"/>
              </a:lnSpc>
              <a:spcBef>
                <a:spcPts val="1600"/>
              </a:spcBef>
              <a:spcAft>
                <a:spcPts val="0"/>
              </a:spcAft>
              <a:buClr>
                <a:schemeClr val="dk1"/>
              </a:buClr>
              <a:buSzPts val="2000"/>
              <a:buChar char="•"/>
            </a:pPr>
            <a:r>
              <a:rPr b="1" i="1" lang="de-DE" sz="2000"/>
              <a:t>*(Dal) </a:t>
            </a:r>
            <a:r>
              <a:rPr i="1" lang="de-DE" sz="2000"/>
              <a:t>	vɛjn, 	a 	t 	n 	a 	mia	struʃa, 	</a:t>
            </a:r>
            <a:r>
              <a:rPr b="1" i="1" lang="de-DE" sz="2000"/>
              <a:t>*(adl) 	</a:t>
            </a:r>
            <a:r>
              <a:rPr i="1" lang="de-DE" sz="2000"/>
              <a:t>ater 	si. 	</a:t>
            </a:r>
            <a:r>
              <a:rPr lang="de-DE" sz="2000"/>
              <a:t>(Emilian)</a:t>
            </a:r>
            <a:endParaRPr/>
          </a:p>
          <a:p>
            <a:pPr indent="0" lvl="0" marL="0" rtl="0" algn="l">
              <a:lnSpc>
                <a:spcPct val="100000"/>
              </a:lnSpc>
              <a:spcBef>
                <a:spcPts val="400"/>
              </a:spcBef>
              <a:spcAft>
                <a:spcPts val="0"/>
              </a:spcAft>
              <a:buClr>
                <a:schemeClr val="dk1"/>
              </a:buClr>
              <a:buSzPts val="2000"/>
              <a:buNone/>
            </a:pPr>
            <a:r>
              <a:rPr lang="de-DE" sz="2000"/>
              <a:t>	of.the.m.sg 	wine	CL 	you 	CL.part	have not 	wasted	of.the.f.sg	other		yes</a:t>
            </a:r>
            <a:endParaRPr/>
          </a:p>
          <a:p>
            <a:pPr indent="0" lvl="0" marL="0" rtl="0" algn="l">
              <a:lnSpc>
                <a:spcPct val="100000"/>
              </a:lnSpc>
              <a:spcBef>
                <a:spcPts val="400"/>
              </a:spcBef>
              <a:spcAft>
                <a:spcPts val="0"/>
              </a:spcAft>
              <a:buClr>
                <a:schemeClr val="dk1"/>
              </a:buClr>
              <a:buSzPts val="2000"/>
              <a:buNone/>
            </a:pPr>
            <a:r>
              <a:rPr lang="de-DE" sz="2000"/>
              <a:t>	‘He did not waste a part of the wine but another part he did.’</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de-DE" sz="2000"/>
              <a:t>For French examples see appendix and Ihsane (2008: 138).</a:t>
            </a:r>
            <a:endParaRPr/>
          </a:p>
        </p:txBody>
      </p:sp>
      <p:sp>
        <p:nvSpPr>
          <p:cNvPr id="381" name="Google Shape;38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82" name="Google Shape;382;p36"/>
          <p:cNvSpPr txBox="1"/>
          <p:nvPr/>
        </p:nvSpPr>
        <p:spPr>
          <a:xfrm>
            <a:off x="833438" y="1625570"/>
            <a:ext cx="113585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Calibri"/>
                <a:ea typeface="Calibri"/>
                <a:cs typeface="Calibri"/>
                <a:sym typeface="Calibri"/>
              </a:rPr>
              <a:t>Modulo the presence of bare DE under negation (orthogonal to the classification, see the appendix):</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7"/>
          <p:cNvSpPr txBox="1"/>
          <p:nvPr>
            <p:ph idx="1" type="body"/>
          </p:nvPr>
        </p:nvSpPr>
        <p:spPr>
          <a:xfrm>
            <a:off x="838200" y="1825625"/>
            <a:ext cx="10515600" cy="36568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e-DE"/>
              <a:t>We formalize the distinction with this privative syntactic-semantic feature:</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de-DE"/>
              <a:t>q(uantity)</a:t>
            </a:r>
            <a:r>
              <a:rPr lang="de-DE"/>
              <a:t> 🡪 the denotation of the nominal is restricted to an undefined quantity within its extension. (absence of q = no quantity is implied).</a:t>
            </a:r>
            <a:endParaRPr/>
          </a:p>
        </p:txBody>
      </p:sp>
      <p:sp>
        <p:nvSpPr>
          <p:cNvPr id="389" name="Google Shape;38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graphicFrame>
        <p:nvGraphicFramePr>
          <p:cNvPr id="390" name="Google Shape;390;p37"/>
          <p:cNvGraphicFramePr/>
          <p:nvPr/>
        </p:nvGraphicFramePr>
        <p:xfrm>
          <a:off x="838200" y="4483708"/>
          <a:ext cx="3000000" cy="3000000"/>
        </p:xfrm>
        <a:graphic>
          <a:graphicData uri="http://schemas.openxmlformats.org/drawingml/2006/table">
            <a:tbl>
              <a:tblPr bandRow="1" firstRow="1">
                <a:noFill/>
                <a:tableStyleId>{2F257918-D563-45CC-A33E-223E57D20BC5}</a:tableStyleId>
              </a:tblPr>
              <a:tblGrid>
                <a:gridCol w="3635850"/>
                <a:gridCol w="3635850"/>
                <a:gridCol w="3635850"/>
              </a:tblGrid>
              <a:tr h="566825">
                <a:tc>
                  <a:txBody>
                    <a:bodyPr/>
                    <a:lstStyle/>
                    <a:p>
                      <a:pPr indent="0" lvl="0" marL="0" marR="0" rtl="0" algn="ctr">
                        <a:spcBef>
                          <a:spcPts val="0"/>
                        </a:spcBef>
                        <a:spcAft>
                          <a:spcPts val="0"/>
                        </a:spcAft>
                        <a:buNone/>
                      </a:pPr>
                      <a:r>
                        <a:rPr b="0" lang="de-DE" sz="1800" u="none" cap="none" strike="noStrike">
                          <a:solidFill>
                            <a:schemeClr val="dk1"/>
                          </a:solidFill>
                        </a:rPr>
                        <a:t>xNP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xNP+qP+specificity</a:t>
                      </a:r>
                      <a:endParaRPr b="0" sz="1800" u="none" cap="none" strike="noStrike">
                        <a:solidFill>
                          <a:schemeClr val="dk1"/>
                        </a:solidFill>
                      </a:endParaRPr>
                    </a:p>
                  </a:txBody>
                  <a:tcPr marT="45725" marB="45725" marR="91450" marL="90000" anchor="ctr"/>
                </a:tc>
              </a:tr>
              <a:tr h="566825">
                <a:tc gridSpan="3">
                  <a:txBody>
                    <a:bodyPr/>
                    <a:lstStyle/>
                    <a:p>
                      <a:pPr indent="0" lvl="0" marL="0" marR="0" rtl="0" algn="ctr">
                        <a:spcBef>
                          <a:spcPts val="0"/>
                        </a:spcBef>
                        <a:spcAft>
                          <a:spcPts val="0"/>
                        </a:spcAft>
                        <a:buNone/>
                      </a:pPr>
                      <a:r>
                        <a:rPr b="1" lang="de-DE" sz="1800" u="none" cap="none" strike="noStrike"/>
                        <a:t>PAs</a:t>
                      </a:r>
                      <a:endParaRPr/>
                    </a:p>
                  </a:txBody>
                  <a:tcPr marT="45725" marB="45725" marR="91450" marL="90000" anchor="ctr">
                    <a:solidFill>
                      <a:srgbClr val="AEABAB"/>
                    </a:solidFill>
                  </a:tcPr>
                </a:tc>
                <a:tc hMerge="1"/>
                <a:tc hMerge="1"/>
              </a:tr>
            </a:tbl>
          </a:graphicData>
        </a:graphic>
      </p:graphicFrame>
      <p:sp>
        <p:nvSpPr>
          <p:cNvPr id="391" name="Google Shape;391;p37"/>
          <p:cNvSpPr txBox="1"/>
          <p:nvPr/>
        </p:nvSpPr>
        <p:spPr>
          <a:xfrm>
            <a:off x="838200" y="5863907"/>
            <a:ext cx="10515600"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600">
                <a:solidFill>
                  <a:schemeClr val="dk1"/>
                </a:solidFill>
                <a:latin typeface="Calibri"/>
                <a:ea typeface="Calibri"/>
                <a:cs typeface="Calibri"/>
                <a:sym typeface="Calibri"/>
              </a:rPr>
              <a:t>Specificity </a:t>
            </a:r>
            <a:r>
              <a:rPr lang="de-DE" sz="2600">
                <a:solidFill>
                  <a:schemeClr val="dk1"/>
                </a:solidFill>
                <a:latin typeface="Calibri"/>
                <a:ea typeface="Calibri"/>
                <a:cs typeface="Calibri"/>
                <a:sym typeface="Calibri"/>
              </a:rPr>
              <a:t>requires </a:t>
            </a:r>
            <a:r>
              <a:rPr b="1" lang="de-DE" sz="2600">
                <a:solidFill>
                  <a:schemeClr val="dk1"/>
                </a:solidFill>
                <a:latin typeface="Calibri"/>
                <a:ea typeface="Calibri"/>
                <a:cs typeface="Calibri"/>
                <a:sym typeface="Calibri"/>
              </a:rPr>
              <a:t>q</a:t>
            </a:r>
            <a:r>
              <a:rPr lang="de-DE" sz="2600">
                <a:solidFill>
                  <a:schemeClr val="dk1"/>
                </a:solidFill>
                <a:latin typeface="Calibri"/>
                <a:ea typeface="Calibri"/>
                <a:cs typeface="Calibri"/>
                <a:sym typeface="Calibri"/>
              </a:rPr>
              <a:t> to be present 🡪 only PAs can be specific, BNs cannot.</a:t>
            </a:r>
            <a:endParaRPr sz="2600">
              <a:solidFill>
                <a:schemeClr val="dk1"/>
              </a:solidFill>
              <a:latin typeface="Calibri"/>
              <a:ea typeface="Calibri"/>
              <a:cs typeface="Calibri"/>
              <a:sym typeface="Calibri"/>
            </a:endParaRPr>
          </a:p>
        </p:txBody>
      </p:sp>
      <p:sp>
        <p:nvSpPr>
          <p:cNvPr id="392" name="Google Shape;392;p37"/>
          <p:cNvSpPr txBox="1"/>
          <p:nvPr/>
        </p:nvSpPr>
        <p:spPr>
          <a:xfrm>
            <a:off x="838200" y="285984"/>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de-DE" sz="4400">
                <a:solidFill>
                  <a:schemeClr val="dk1"/>
                </a:solidFill>
                <a:latin typeface="Calibri"/>
                <a:ea typeface="Calibri"/>
                <a:cs typeface="Calibri"/>
                <a:sym typeface="Calibri"/>
              </a:rPr>
              <a:t>Varieties with only PAs (French, Lig1, Emilian)</a:t>
            </a:r>
            <a:endParaRPr sz="4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8"/>
          <p:cNvSpPr txBox="1"/>
          <p:nvPr>
            <p:ph type="title"/>
          </p:nvPr>
        </p:nvSpPr>
        <p:spPr>
          <a:xfrm>
            <a:off x="486888" y="365125"/>
            <a:ext cx="108669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BNs + quantity (Spanish, Friulian)</a:t>
            </a:r>
            <a:endParaRPr/>
          </a:p>
        </p:txBody>
      </p:sp>
      <p:sp>
        <p:nvSpPr>
          <p:cNvPr id="398" name="Google Shape;398;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b="1" lang="de-DE"/>
              <a:t>BNs reach up to the feature below q(antity)</a:t>
            </a:r>
            <a:r>
              <a:rPr lang="de-DE"/>
              <a:t>, as in Italian and Lig1:</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i="1" lang="de-DE"/>
              <a:t>I 	fa:s 	</a:t>
            </a:r>
            <a:r>
              <a:rPr b="1" i="1" lang="de-DE"/>
              <a:t>cases</a:t>
            </a:r>
            <a:r>
              <a:rPr i="1" lang="de-DE"/>
              <a:t> 	di 	kuant 	k 	i 	soi 	nasu:t. 	</a:t>
            </a:r>
            <a:r>
              <a:rPr lang="de-DE"/>
              <a:t>(Friulian)</a:t>
            </a:r>
            <a:endParaRPr/>
          </a:p>
          <a:p>
            <a:pPr indent="0" lvl="0" marL="0" rtl="0" algn="l">
              <a:lnSpc>
                <a:spcPct val="90000"/>
              </a:lnSpc>
              <a:spcBef>
                <a:spcPts val="1000"/>
              </a:spcBef>
              <a:spcAft>
                <a:spcPts val="0"/>
              </a:spcAft>
              <a:buClr>
                <a:schemeClr val="dk1"/>
              </a:buClr>
              <a:buSzPct val="100000"/>
              <a:buNone/>
            </a:pPr>
            <a:r>
              <a:rPr lang="de-DE"/>
              <a:t>	CL.subj 	make.1sg 	</a:t>
            </a:r>
            <a:r>
              <a:rPr b="1" lang="de-DE"/>
              <a:t>houses</a:t>
            </a:r>
            <a:r>
              <a:rPr lang="de-DE"/>
              <a:t> 	from 	when 	that 	CL.subj 	am 	born</a:t>
            </a:r>
            <a:endParaRPr/>
          </a:p>
          <a:p>
            <a:pPr indent="0" lvl="0" marL="0" rtl="0" algn="l">
              <a:lnSpc>
                <a:spcPct val="90000"/>
              </a:lnSpc>
              <a:spcBef>
                <a:spcPts val="1000"/>
              </a:spcBef>
              <a:spcAft>
                <a:spcPts val="0"/>
              </a:spcAft>
              <a:buClr>
                <a:schemeClr val="dk1"/>
              </a:buClr>
              <a:buSzPct val="100000"/>
              <a:buNone/>
            </a:pPr>
            <a:r>
              <a:rPr lang="de-DE"/>
              <a:t>	‘I‘ve been building houses since I was born.’</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de-DE"/>
              <a:t>PAs are absent and </a:t>
            </a:r>
            <a:r>
              <a:rPr b="1" lang="de-DE"/>
              <a:t>other quantity markers take care of lexicalizing q(uantity)</a:t>
            </a:r>
            <a:r>
              <a:rPr lang="de-DE"/>
              <a:t>:</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b="1" i="1" lang="de-DE"/>
              <a:t>Un 	pok 	di 	vin</a:t>
            </a:r>
            <a:r>
              <a:rPr i="1" lang="de-DE"/>
              <a:t>, 	lo 	à 	strasa:t, 	e 	un 	pok 	no.	</a:t>
            </a:r>
            <a:r>
              <a:rPr lang="de-DE"/>
              <a:t>(Friulian)</a:t>
            </a:r>
            <a:endParaRPr/>
          </a:p>
          <a:p>
            <a:pPr indent="0" lvl="0" marL="0" rtl="0" algn="l">
              <a:lnSpc>
                <a:spcPct val="90000"/>
              </a:lnSpc>
              <a:spcBef>
                <a:spcPts val="1000"/>
              </a:spcBef>
              <a:spcAft>
                <a:spcPts val="0"/>
              </a:spcAft>
              <a:buClr>
                <a:schemeClr val="dk1"/>
              </a:buClr>
              <a:buSzPct val="100000"/>
              <a:buNone/>
            </a:pPr>
            <a:r>
              <a:rPr lang="de-DE"/>
              <a:t>	a 	bit 	of 	wine, 	CL.obj 	has 	wasted, 	and 	a 	bit 	no</a:t>
            </a:r>
            <a:endParaRPr/>
          </a:p>
          <a:p>
            <a:pPr indent="0" lvl="0" marL="0" rtl="0" algn="l">
              <a:lnSpc>
                <a:spcPct val="90000"/>
              </a:lnSpc>
              <a:spcBef>
                <a:spcPts val="1000"/>
              </a:spcBef>
              <a:spcAft>
                <a:spcPts val="0"/>
              </a:spcAft>
              <a:buClr>
                <a:schemeClr val="dk1"/>
              </a:buClr>
              <a:buSzPct val="100000"/>
              <a:buNone/>
            </a:pPr>
            <a:r>
              <a:rPr lang="de-DE"/>
              <a:t>	 ‘He wasted a part of the wine but another part he didn’t.’</a:t>
            </a:r>
            <a:endParaRPr/>
          </a:p>
        </p:txBody>
      </p:sp>
      <p:sp>
        <p:nvSpPr>
          <p:cNvPr id="399" name="Google Shape;39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00" name="Google Shape;40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9"/>
          <p:cNvSpPr txBox="1"/>
          <p:nvPr>
            <p:ph idx="1" type="body"/>
          </p:nvPr>
        </p:nvSpPr>
        <p:spPr>
          <a:xfrm>
            <a:off x="838200" y="1825625"/>
            <a:ext cx="10515600" cy="36568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e-DE"/>
              <a:t>We formalize the distinction with this privative syntactic-semantic feature:</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de-DE"/>
              <a:t>q(uantity)</a:t>
            </a:r>
            <a:r>
              <a:rPr lang="de-DE"/>
              <a:t> 🡪 the denotation of the nominal is restricted to an undefined quantity within its extension. (absence of q = no quantity is implied).</a:t>
            </a:r>
            <a:endParaRPr/>
          </a:p>
        </p:txBody>
      </p:sp>
      <p:sp>
        <p:nvSpPr>
          <p:cNvPr id="407" name="Google Shape;40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08" name="Google Shape;408;p39"/>
          <p:cNvSpPr txBox="1"/>
          <p:nvPr/>
        </p:nvSpPr>
        <p:spPr>
          <a:xfrm>
            <a:off x="838200" y="5863907"/>
            <a:ext cx="10515600"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600">
                <a:solidFill>
                  <a:schemeClr val="dk1"/>
                </a:solidFill>
                <a:latin typeface="Calibri"/>
                <a:ea typeface="Calibri"/>
                <a:cs typeface="Calibri"/>
                <a:sym typeface="Calibri"/>
              </a:rPr>
              <a:t>Specificity </a:t>
            </a:r>
            <a:r>
              <a:rPr lang="de-DE" sz="2600">
                <a:solidFill>
                  <a:schemeClr val="dk1"/>
                </a:solidFill>
                <a:latin typeface="Calibri"/>
                <a:ea typeface="Calibri"/>
                <a:cs typeface="Calibri"/>
                <a:sym typeface="Calibri"/>
              </a:rPr>
              <a:t>requires </a:t>
            </a:r>
            <a:r>
              <a:rPr b="1" lang="de-DE" sz="2600">
                <a:solidFill>
                  <a:schemeClr val="dk1"/>
                </a:solidFill>
                <a:latin typeface="Calibri"/>
                <a:ea typeface="Calibri"/>
                <a:cs typeface="Calibri"/>
                <a:sym typeface="Calibri"/>
              </a:rPr>
              <a:t>q</a:t>
            </a:r>
            <a:r>
              <a:rPr lang="de-DE" sz="2600">
                <a:solidFill>
                  <a:schemeClr val="dk1"/>
                </a:solidFill>
                <a:latin typeface="Calibri"/>
                <a:ea typeface="Calibri"/>
                <a:cs typeface="Calibri"/>
                <a:sym typeface="Calibri"/>
              </a:rPr>
              <a:t> to be present 🡪 only PAs can be specific, BNs cannot.</a:t>
            </a:r>
            <a:endParaRPr sz="2600">
              <a:solidFill>
                <a:schemeClr val="dk1"/>
              </a:solidFill>
              <a:latin typeface="Calibri"/>
              <a:ea typeface="Calibri"/>
              <a:cs typeface="Calibri"/>
              <a:sym typeface="Calibri"/>
            </a:endParaRPr>
          </a:p>
        </p:txBody>
      </p:sp>
      <p:sp>
        <p:nvSpPr>
          <p:cNvPr id="409" name="Google Shape;409;p39"/>
          <p:cNvSpPr txBox="1"/>
          <p:nvPr>
            <p:ph type="title"/>
          </p:nvPr>
        </p:nvSpPr>
        <p:spPr>
          <a:xfrm>
            <a:off x="662544" y="253840"/>
            <a:ext cx="108669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BNs + quantity (Spanish, Friulian)</a:t>
            </a:r>
            <a:endParaRPr/>
          </a:p>
        </p:txBody>
      </p:sp>
      <p:graphicFrame>
        <p:nvGraphicFramePr>
          <p:cNvPr id="410" name="Google Shape;410;p39"/>
          <p:cNvGraphicFramePr/>
          <p:nvPr/>
        </p:nvGraphicFramePr>
        <p:xfrm>
          <a:off x="838200" y="4483708"/>
          <a:ext cx="3000000" cy="3000000"/>
        </p:xfrm>
        <a:graphic>
          <a:graphicData uri="http://schemas.openxmlformats.org/drawingml/2006/table">
            <a:tbl>
              <a:tblPr bandRow="1" firstRow="1">
                <a:noFill/>
                <a:tableStyleId>{2F257918-D563-45CC-A33E-223E57D20BC5}</a:tableStyleId>
              </a:tblPr>
              <a:tblGrid>
                <a:gridCol w="3635850"/>
                <a:gridCol w="3635850"/>
                <a:gridCol w="3635850"/>
              </a:tblGrid>
              <a:tr h="566825">
                <a:tc>
                  <a:txBody>
                    <a:bodyPr/>
                    <a:lstStyle/>
                    <a:p>
                      <a:pPr indent="0" lvl="0" marL="0" marR="0" rtl="0" algn="ctr">
                        <a:spcBef>
                          <a:spcPts val="0"/>
                        </a:spcBef>
                        <a:spcAft>
                          <a:spcPts val="0"/>
                        </a:spcAft>
                        <a:buNone/>
                      </a:pPr>
                      <a:r>
                        <a:rPr b="0" lang="de-DE" sz="1800" u="none" cap="none" strike="noStrike">
                          <a:solidFill>
                            <a:schemeClr val="dk1"/>
                          </a:solidFill>
                        </a:rPr>
                        <a:t>xNP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a:t>
                      </a:r>
                      <a:endParaRPr b="0" sz="1800" u="none" cap="none" strike="noStrike">
                        <a:solidFill>
                          <a:schemeClr val="dk1"/>
                        </a:solidFill>
                      </a:endParaRPr>
                    </a:p>
                  </a:txBody>
                  <a:tcPr marT="45725" marB="45725" marR="91450" marL="90000" anchor="ctr"/>
                </a:tc>
                <a:tc>
                  <a:txBody>
                    <a:bodyPr/>
                    <a:lstStyle/>
                    <a:p>
                      <a:pPr indent="0" lvl="0" marL="0" marR="0" rtl="0" algn="ctr">
                        <a:spcBef>
                          <a:spcPts val="0"/>
                        </a:spcBef>
                        <a:spcAft>
                          <a:spcPts val="0"/>
                        </a:spcAft>
                        <a:buNone/>
                      </a:pPr>
                      <a:r>
                        <a:rPr b="0" lang="de-DE" sz="1800" u="none" cap="none" strike="noStrike">
                          <a:solidFill>
                            <a:schemeClr val="dk1"/>
                          </a:solidFill>
                        </a:rPr>
                        <a:t>xNP+qP+specificity</a:t>
                      </a:r>
                      <a:endParaRPr b="0" sz="1800" u="none" cap="none" strike="noStrike">
                        <a:solidFill>
                          <a:schemeClr val="dk1"/>
                        </a:solidFill>
                      </a:endParaRPr>
                    </a:p>
                  </a:txBody>
                  <a:tcPr marT="45725" marB="45725" marR="91450" marL="90000" anchor="ctr"/>
                </a:tc>
              </a:tr>
              <a:tr h="566825">
                <a:tc>
                  <a:txBody>
                    <a:bodyPr/>
                    <a:lstStyle/>
                    <a:p>
                      <a:pPr indent="0" lvl="0" marL="0" marR="0" rtl="0" algn="ctr">
                        <a:spcBef>
                          <a:spcPts val="0"/>
                        </a:spcBef>
                        <a:spcAft>
                          <a:spcPts val="0"/>
                        </a:spcAft>
                        <a:buNone/>
                      </a:pPr>
                      <a:r>
                        <a:rPr b="1" lang="de-DE" sz="1800" u="none" cap="none" strike="noStrike"/>
                        <a:t>BNs</a:t>
                      </a:r>
                      <a:endParaRPr/>
                    </a:p>
                  </a:txBody>
                  <a:tcPr marT="45725" marB="45725" marR="91450" marL="90000" anchor="ctr">
                    <a:solidFill>
                      <a:srgbClr val="D0CECE"/>
                    </a:solidFill>
                  </a:tcPr>
                </a:tc>
                <a:tc gridSpan="2">
                  <a:txBody>
                    <a:bodyPr/>
                    <a:lstStyle/>
                    <a:p>
                      <a:pPr indent="0" lvl="0" marL="0" marR="0" rtl="0" algn="ctr">
                        <a:spcBef>
                          <a:spcPts val="0"/>
                        </a:spcBef>
                        <a:spcAft>
                          <a:spcPts val="0"/>
                        </a:spcAft>
                        <a:buNone/>
                      </a:pPr>
                      <a:r>
                        <a:rPr b="1" lang="de-DE" sz="1800" u="none" cap="none" strike="noStrike"/>
                        <a:t>quantity</a:t>
                      </a:r>
                      <a:endParaRPr/>
                    </a:p>
                  </a:txBody>
                  <a:tcPr marT="45725" marB="45725" marR="91450" marL="90000" anchor="ctr">
                    <a:solidFill>
                      <a:srgbClr val="757070"/>
                    </a:solidFill>
                  </a:tcPr>
                </a:tc>
                <a:tc hMerge="1"/>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Modeling the variation: Two factors</a:t>
            </a:r>
            <a:endParaRPr/>
          </a:p>
        </p:txBody>
      </p:sp>
      <p:sp>
        <p:nvSpPr>
          <p:cNvPr id="416" name="Google Shape;416;p40"/>
          <p:cNvSpPr txBox="1"/>
          <p:nvPr>
            <p:ph idx="1" type="body"/>
          </p:nvPr>
        </p:nvSpPr>
        <p:spPr>
          <a:xfrm>
            <a:off x="838200" y="1690688"/>
            <a:ext cx="10515600" cy="5030787"/>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b="1" lang="de-DE"/>
              <a:t>Availability of BNs</a:t>
            </a:r>
            <a:r>
              <a:rPr lang="de-DE"/>
              <a:t>: Friulian, Spanish, Lig2, Italian</a:t>
            </a:r>
            <a:endParaRPr b="1"/>
          </a:p>
          <a:p>
            <a:pPr indent="-228600" lvl="0" marL="228600" rtl="0" algn="l">
              <a:lnSpc>
                <a:spcPct val="90000"/>
              </a:lnSpc>
              <a:spcBef>
                <a:spcPts val="1000"/>
              </a:spcBef>
              <a:spcAft>
                <a:spcPts val="0"/>
              </a:spcAft>
              <a:buClr>
                <a:schemeClr val="dk1"/>
              </a:buClr>
              <a:buSzPct val="100000"/>
              <a:buChar char="•"/>
            </a:pPr>
            <a:r>
              <a:rPr b="1" lang="de-DE"/>
              <a:t>Availability of PAs</a:t>
            </a:r>
            <a:r>
              <a:rPr lang="de-DE"/>
              <a:t>: French, Lig1, Emilian, Lig2, Italian</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de-DE"/>
              <a:t>French/Emilian/Lig1</a:t>
            </a:r>
            <a:endParaRPr/>
          </a:p>
          <a:p>
            <a:pPr indent="0" lvl="0" marL="0" rtl="0" algn="l">
              <a:lnSpc>
                <a:spcPct val="90000"/>
              </a:lnSpc>
              <a:spcBef>
                <a:spcPts val="1000"/>
              </a:spcBef>
              <a:spcAft>
                <a:spcPts val="0"/>
              </a:spcAft>
              <a:buClr>
                <a:schemeClr val="dk1"/>
              </a:buClr>
              <a:buSzPct val="100000"/>
              <a:buNone/>
            </a:pPr>
            <a:r>
              <a:rPr lang="de-DE"/>
              <a:t>	Italian/Lig2</a:t>
            </a:r>
            <a:endParaRPr/>
          </a:p>
          <a:p>
            <a:pPr indent="0" lvl="0" marL="0" rtl="0" algn="l">
              <a:lnSpc>
                <a:spcPct val="90000"/>
              </a:lnSpc>
              <a:spcBef>
                <a:spcPts val="1000"/>
              </a:spcBef>
              <a:spcAft>
                <a:spcPts val="0"/>
              </a:spcAft>
              <a:buClr>
                <a:schemeClr val="dk1"/>
              </a:buClr>
              <a:buSzPct val="100000"/>
              <a:buNone/>
            </a:pPr>
            <a:r>
              <a:rPr lang="de-DE"/>
              <a:t>	Spanish/Friulian</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b="1"/>
          </a:p>
          <a:p>
            <a:pPr indent="0" lvl="0" marL="0" rtl="0" algn="l">
              <a:lnSpc>
                <a:spcPct val="90000"/>
              </a:lnSpc>
              <a:spcBef>
                <a:spcPts val="1000"/>
              </a:spcBef>
              <a:spcAft>
                <a:spcPts val="0"/>
              </a:spcAft>
              <a:buClr>
                <a:schemeClr val="dk1"/>
              </a:buClr>
              <a:buSzPct val="100000"/>
              <a:buNone/>
            </a:pPr>
            <a:r>
              <a:rPr b="1" lang="de-DE"/>
              <a:t>BNs and PAs are</a:t>
            </a:r>
            <a:r>
              <a:rPr lang="de-DE"/>
              <a:t> </a:t>
            </a:r>
            <a:r>
              <a:rPr b="1" lang="de-DE"/>
              <a:t>not basic Lexical Items/morphs</a:t>
            </a:r>
            <a:r>
              <a:rPr lang="de-DE"/>
              <a:t>, i.e., their distribution cannot be directly modeled as a lexical parameter (i.e., Ln-x has the “BN morph” while Ln-y does not).</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de-DE"/>
              <a:t>Is the </a:t>
            </a:r>
            <a:r>
              <a:rPr b="1" lang="de-DE"/>
              <a:t>distribution of PAs/BNs related</a:t>
            </a:r>
            <a:r>
              <a:rPr lang="de-DE"/>
              <a:t> to the </a:t>
            </a:r>
            <a:r>
              <a:rPr b="1" lang="de-DE"/>
              <a:t>distribution of basic Lexical Items/morphs</a:t>
            </a:r>
            <a:r>
              <a:rPr lang="de-DE"/>
              <a:t> in the language?</a:t>
            </a:r>
            <a:endParaRPr/>
          </a:p>
        </p:txBody>
      </p:sp>
      <p:sp>
        <p:nvSpPr>
          <p:cNvPr id="417" name="Google Shape;41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graphicFrame>
        <p:nvGraphicFramePr>
          <p:cNvPr id="418" name="Google Shape;418;p40"/>
          <p:cNvGraphicFramePr/>
          <p:nvPr/>
        </p:nvGraphicFramePr>
        <p:xfrm>
          <a:off x="3225800" y="2742367"/>
          <a:ext cx="3000000" cy="3000000"/>
        </p:xfrm>
        <a:graphic>
          <a:graphicData uri="http://schemas.openxmlformats.org/drawingml/2006/table">
            <a:tbl>
              <a:tblPr bandRow="1" firstRow="1">
                <a:noFill/>
                <a:tableStyleId>{2F257918-D563-45CC-A33E-223E57D20BC5}</a:tableStyleId>
              </a:tblPr>
              <a:tblGrid>
                <a:gridCol w="2709325"/>
                <a:gridCol w="2709325"/>
                <a:gridCol w="2709325"/>
              </a:tblGrid>
              <a:tr h="370850">
                <a:tc>
                  <a:txBody>
                    <a:bodyPr/>
                    <a:lstStyle/>
                    <a:p>
                      <a:pPr indent="0" lvl="0" marL="0" marR="0" rtl="0" algn="ctr">
                        <a:spcBef>
                          <a:spcPts val="0"/>
                        </a:spcBef>
                        <a:spcAft>
                          <a:spcPts val="0"/>
                        </a:spcAft>
                        <a:buNone/>
                      </a:pPr>
                      <a:r>
                        <a:rPr b="0" lang="de-DE" sz="1800" u="none" cap="none" strike="noStrike">
                          <a:solidFill>
                            <a:schemeClr val="dk1"/>
                          </a:solidFill>
                        </a:rPr>
                        <a:t>xNP</a:t>
                      </a:r>
                      <a:endParaRPr b="0" sz="1800" u="none" cap="none" strike="noStrike">
                        <a:solidFill>
                          <a:schemeClr val="dk1"/>
                        </a:solidFill>
                      </a:endParaRPr>
                    </a:p>
                  </a:txBody>
                  <a:tcPr marT="45725" marB="45725" marR="91450" marL="91450"/>
                </a:tc>
                <a:tc>
                  <a:txBody>
                    <a:bodyPr/>
                    <a:lstStyle/>
                    <a:p>
                      <a:pPr indent="0" lvl="0" marL="0" marR="0" rtl="0" algn="ctr">
                        <a:spcBef>
                          <a:spcPts val="0"/>
                        </a:spcBef>
                        <a:spcAft>
                          <a:spcPts val="0"/>
                        </a:spcAft>
                        <a:buNone/>
                      </a:pPr>
                      <a:r>
                        <a:rPr b="0" lang="de-DE" sz="1800" u="none" cap="none" strike="noStrike">
                          <a:solidFill>
                            <a:schemeClr val="dk1"/>
                          </a:solidFill>
                        </a:rPr>
                        <a:t>xNP+qP</a:t>
                      </a:r>
                      <a:endParaRPr b="0" sz="1800" u="none" cap="none" strike="noStrike">
                        <a:solidFill>
                          <a:schemeClr val="dk1"/>
                        </a:solidFill>
                      </a:endParaRPr>
                    </a:p>
                  </a:txBody>
                  <a:tcPr marT="45725" marB="45725" marR="91450" marL="91450"/>
                </a:tc>
                <a:tc>
                  <a:txBody>
                    <a:bodyPr/>
                    <a:lstStyle/>
                    <a:p>
                      <a:pPr indent="0" lvl="0" marL="0" marR="0" rtl="0" algn="ctr">
                        <a:spcBef>
                          <a:spcPts val="0"/>
                        </a:spcBef>
                        <a:spcAft>
                          <a:spcPts val="0"/>
                        </a:spcAft>
                        <a:buNone/>
                      </a:pPr>
                      <a:r>
                        <a:rPr b="0" lang="de-DE" sz="1800" u="none" cap="none" strike="noStrike">
                          <a:solidFill>
                            <a:schemeClr val="dk1"/>
                          </a:solidFill>
                        </a:rPr>
                        <a:t>xNP+qP+specificity</a:t>
                      </a:r>
                      <a:endParaRPr b="0" sz="1800" u="none" cap="none" strike="noStrike">
                        <a:solidFill>
                          <a:schemeClr val="dk1"/>
                        </a:solidFill>
                      </a:endParaRPr>
                    </a:p>
                  </a:txBody>
                  <a:tcPr marT="45725" marB="45725" marR="91450" marL="91450"/>
                </a:tc>
              </a:tr>
              <a:tr h="370850">
                <a:tc gridSpan="3">
                  <a:txBody>
                    <a:bodyPr/>
                    <a:lstStyle/>
                    <a:p>
                      <a:pPr indent="0" lvl="0" marL="0" marR="0" rtl="0" algn="ctr">
                        <a:spcBef>
                          <a:spcPts val="0"/>
                        </a:spcBef>
                        <a:spcAft>
                          <a:spcPts val="0"/>
                        </a:spcAft>
                        <a:buNone/>
                      </a:pPr>
                      <a:r>
                        <a:rPr b="1" lang="de-DE" sz="1800" u="none" cap="none" strike="noStrike"/>
                        <a:t>PAs</a:t>
                      </a:r>
                      <a:endParaRPr/>
                    </a:p>
                  </a:txBody>
                  <a:tcPr marT="45725" marB="45725" marR="91450" marL="91450" anchor="ctr">
                    <a:solidFill>
                      <a:srgbClr val="AEABAB"/>
                    </a:solidFill>
                  </a:tcPr>
                </a:tc>
                <a:tc hMerge="1"/>
                <a:tc hMerge="1"/>
              </a:tr>
              <a:tr h="370850">
                <a:tc>
                  <a:txBody>
                    <a:bodyPr/>
                    <a:lstStyle/>
                    <a:p>
                      <a:pPr indent="0" lvl="0" marL="0" marR="0" rtl="0" algn="ctr">
                        <a:spcBef>
                          <a:spcPts val="0"/>
                        </a:spcBef>
                        <a:spcAft>
                          <a:spcPts val="0"/>
                        </a:spcAft>
                        <a:buNone/>
                      </a:pPr>
                      <a:r>
                        <a:rPr b="1" lang="de-DE" sz="1800" u="none" cap="none" strike="noStrike"/>
                        <a:t>BNs</a:t>
                      </a:r>
                      <a:endParaRPr/>
                    </a:p>
                  </a:txBody>
                  <a:tcPr marT="45725" marB="45725" marR="91450" marL="91450" anchor="ctr">
                    <a:solidFill>
                      <a:schemeClr val="lt2"/>
                    </a:solidFill>
                  </a:tcPr>
                </a:tc>
                <a:tc gridSpan="2">
                  <a:txBody>
                    <a:bodyPr/>
                    <a:lstStyle/>
                    <a:p>
                      <a:pPr indent="0" lvl="0" marL="0" marR="0" rtl="0" algn="ctr">
                        <a:spcBef>
                          <a:spcPts val="0"/>
                        </a:spcBef>
                        <a:spcAft>
                          <a:spcPts val="0"/>
                        </a:spcAft>
                        <a:buNone/>
                      </a:pPr>
                      <a:r>
                        <a:rPr b="1" lang="de-DE" sz="1800" u="none" cap="none" strike="noStrike"/>
                        <a:t>PAs</a:t>
                      </a:r>
                      <a:endParaRPr/>
                    </a:p>
                  </a:txBody>
                  <a:tcPr marT="45725" marB="45725" marR="91450" marL="91450" anchor="ctr">
                    <a:solidFill>
                      <a:srgbClr val="AEABAB"/>
                    </a:solidFill>
                  </a:tcPr>
                </a:tc>
                <a:tc hMerge="1"/>
              </a:tr>
              <a:tr h="370850">
                <a:tc>
                  <a:txBody>
                    <a:bodyPr/>
                    <a:lstStyle/>
                    <a:p>
                      <a:pPr indent="0" lvl="0" marL="0" marR="0" rtl="0" algn="ctr">
                        <a:spcBef>
                          <a:spcPts val="0"/>
                        </a:spcBef>
                        <a:spcAft>
                          <a:spcPts val="0"/>
                        </a:spcAft>
                        <a:buNone/>
                      </a:pPr>
                      <a:r>
                        <a:rPr b="1" lang="de-DE" sz="1800" u="none" cap="none" strike="noStrike"/>
                        <a:t>BNs</a:t>
                      </a:r>
                      <a:endParaRPr/>
                    </a:p>
                  </a:txBody>
                  <a:tcPr marT="45725" marB="45725" marR="91450" marL="91450" anchor="ctr">
                    <a:solidFill>
                      <a:schemeClr val="lt2"/>
                    </a:solidFill>
                  </a:tcPr>
                </a:tc>
                <a:tc gridSpan="2">
                  <a:txBody>
                    <a:bodyPr/>
                    <a:lstStyle/>
                    <a:p>
                      <a:pPr indent="0" lvl="0" marL="0" marR="0" rtl="0" algn="ctr">
                        <a:spcBef>
                          <a:spcPts val="0"/>
                        </a:spcBef>
                        <a:spcAft>
                          <a:spcPts val="0"/>
                        </a:spcAft>
                        <a:buNone/>
                      </a:pPr>
                      <a:r>
                        <a:rPr b="1" lang="de-DE" sz="1800" u="none" cap="none" strike="noStrike"/>
                        <a:t>quantity</a:t>
                      </a:r>
                      <a:endParaRPr/>
                    </a:p>
                  </a:txBody>
                  <a:tcPr marT="45725" marB="45725" marR="91450" marL="91450" anchor="ctr">
                    <a:solidFill>
                      <a:srgbClr val="757070"/>
                    </a:solidFill>
                  </a:tcPr>
                </a:tc>
                <a:tc hMerge="1"/>
              </a:tr>
            </a:tbl>
          </a:graphicData>
        </a:graphic>
      </p:graphicFrame>
      <p:sp>
        <p:nvSpPr>
          <p:cNvPr id="419" name="Google Shape;419;p40"/>
          <p:cNvSpPr txBox="1"/>
          <p:nvPr/>
        </p:nvSpPr>
        <p:spPr>
          <a:xfrm>
            <a:off x="2143245" y="5277406"/>
            <a:ext cx="7905509"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Hypothesis</a:t>
            </a:r>
            <a:r>
              <a:rPr lang="de-DE"/>
              <a:t> </a:t>
            </a:r>
            <a:endParaRPr/>
          </a:p>
        </p:txBody>
      </p:sp>
      <p:sp>
        <p:nvSpPr>
          <p:cNvPr id="425" name="Google Shape;425;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e-DE"/>
              <a:t>Following the literature (</a:t>
            </a:r>
            <a:r>
              <a:rPr lang="de-DE" sz="2000"/>
              <a:t>Delfitto &amp; Schroter 1991, Stark 2016, Pomino 2019, Gerards &amp; Stark 2020, Stark &amp; Gerards 2020</a:t>
            </a:r>
            <a:r>
              <a:rPr lang="de-DE"/>
              <a:t>):</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de-DE"/>
              <a:t>Distribution of BNs/PAs related to the </a:t>
            </a:r>
            <a:r>
              <a:rPr b="1" lang="de-DE"/>
              <a:t>morphology of gender/number on N </a:t>
            </a:r>
            <a:r>
              <a:rPr lang="de-DE"/>
              <a:t>in the language.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de-DE"/>
              <a:t>No number morphs on N 🡪 no BNs</a:t>
            </a:r>
            <a:endParaRPr/>
          </a:p>
          <a:p>
            <a:pPr indent="0" lvl="0" marL="0" rtl="0" algn="l">
              <a:lnSpc>
                <a:spcPct val="90000"/>
              </a:lnSpc>
              <a:spcBef>
                <a:spcPts val="1000"/>
              </a:spcBef>
              <a:spcAft>
                <a:spcPts val="0"/>
              </a:spcAft>
              <a:buClr>
                <a:schemeClr val="dk1"/>
              </a:buClr>
              <a:buSzPts val="2800"/>
              <a:buNone/>
            </a:pPr>
            <a:r>
              <a:rPr lang="de-DE"/>
              <a:t>Autonomous number morphs on N (same for m and f) 🡪 no PAs (</a:t>
            </a:r>
            <a:r>
              <a:rPr lang="de-DE" sz="2000"/>
              <a:t>Stark 2016,  Gerards &amp; Stark 2020, Stark &amp; Gerards 2020</a:t>
            </a:r>
            <a:r>
              <a:rPr lang="de-DE"/>
              <a:t>)</a:t>
            </a:r>
            <a:endParaRPr/>
          </a:p>
          <a:p>
            <a:pPr indent="0" lvl="0" marL="0" rtl="0" algn="l">
              <a:lnSpc>
                <a:spcPct val="90000"/>
              </a:lnSpc>
              <a:spcBef>
                <a:spcPts val="1000"/>
              </a:spcBef>
              <a:spcAft>
                <a:spcPts val="0"/>
              </a:spcAft>
              <a:buClr>
                <a:schemeClr val="dk1"/>
              </a:buClr>
              <a:buSzPts val="2800"/>
              <a:buNone/>
            </a:pPr>
            <a:r>
              <a:t/>
            </a:r>
            <a:endParaRPr/>
          </a:p>
        </p:txBody>
      </p:sp>
      <p:sp>
        <p:nvSpPr>
          <p:cNvPr id="426" name="Google Shape;42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27" name="Google Shape;42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Setting the scene: Romance indefinites</a:t>
            </a:r>
            <a:endParaRPr/>
          </a:p>
        </p:txBody>
      </p:sp>
      <p:sp>
        <p:nvSpPr>
          <p:cNvPr id="108" name="Google Shape;10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b="1" lang="de-DE"/>
              <a:t>Italian</a:t>
            </a:r>
            <a:r>
              <a:rPr lang="de-DE"/>
              <a:t> has </a:t>
            </a:r>
            <a:r>
              <a:rPr b="1" lang="de-DE"/>
              <a:t>both BNs and PAs</a:t>
            </a:r>
            <a:r>
              <a:rPr lang="de-DE"/>
              <a:t>:</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de-DE"/>
              <a:t> 	</a:t>
            </a:r>
            <a:r>
              <a:rPr i="1" lang="de-DE"/>
              <a:t>Mangio 	</a:t>
            </a:r>
            <a:r>
              <a:rPr b="1" i="1" lang="de-DE"/>
              <a:t>(del)</a:t>
            </a:r>
            <a:r>
              <a:rPr i="1" lang="de-DE"/>
              <a:t> 	pane.</a:t>
            </a:r>
            <a:endParaRPr/>
          </a:p>
          <a:p>
            <a:pPr indent="0" lvl="0" marL="0" rtl="0" algn="l">
              <a:lnSpc>
                <a:spcPct val="90000"/>
              </a:lnSpc>
              <a:spcBef>
                <a:spcPts val="1000"/>
              </a:spcBef>
              <a:spcAft>
                <a:spcPts val="0"/>
              </a:spcAft>
              <a:buClr>
                <a:schemeClr val="dk1"/>
              </a:buClr>
              <a:buSzPct val="100000"/>
              <a:buNone/>
            </a:pPr>
            <a:r>
              <a:rPr lang="de-DE"/>
              <a:t>	eat.1sg 	(of.the.m.sg) bread</a:t>
            </a:r>
            <a:endParaRPr/>
          </a:p>
          <a:p>
            <a:pPr indent="0" lvl="0" marL="0" rtl="0" algn="l">
              <a:lnSpc>
                <a:spcPct val="90000"/>
              </a:lnSpc>
              <a:spcBef>
                <a:spcPts val="1000"/>
              </a:spcBef>
              <a:spcAft>
                <a:spcPts val="0"/>
              </a:spcAft>
              <a:buClr>
                <a:schemeClr val="dk1"/>
              </a:buClr>
              <a:buSzPct val="100000"/>
              <a:buNone/>
            </a:pPr>
            <a:r>
              <a:rPr lang="de-DE"/>
              <a:t>	‘I eat bread’</a:t>
            </a:r>
            <a:endParaRPr/>
          </a:p>
          <a:p>
            <a:pPr indent="-228600" lvl="0" marL="228600" rtl="0" algn="l">
              <a:lnSpc>
                <a:spcPct val="90000"/>
              </a:lnSpc>
              <a:spcBef>
                <a:spcPts val="1000"/>
              </a:spcBef>
              <a:spcAft>
                <a:spcPts val="0"/>
              </a:spcAft>
              <a:buClr>
                <a:schemeClr val="dk1"/>
              </a:buClr>
              <a:buSzPct val="100000"/>
              <a:buChar char="•"/>
            </a:pPr>
            <a:r>
              <a:rPr lang="de-DE"/>
              <a:t> </a:t>
            </a:r>
            <a:r>
              <a:rPr i="1" lang="de-DE"/>
              <a:t>	Mangio </a:t>
            </a:r>
            <a:r>
              <a:rPr b="1" i="1" lang="de-DE"/>
              <a:t>(delle)</a:t>
            </a:r>
            <a:r>
              <a:rPr i="1" lang="de-DE"/>
              <a:t>	ciliegie.</a:t>
            </a:r>
            <a:endParaRPr/>
          </a:p>
          <a:p>
            <a:pPr indent="0" lvl="0" marL="0" rtl="0" algn="l">
              <a:lnSpc>
                <a:spcPct val="90000"/>
              </a:lnSpc>
              <a:spcBef>
                <a:spcPts val="1000"/>
              </a:spcBef>
              <a:spcAft>
                <a:spcPts val="0"/>
              </a:spcAft>
              <a:buClr>
                <a:schemeClr val="dk1"/>
              </a:buClr>
              <a:buSzPct val="100000"/>
              <a:buNone/>
            </a:pPr>
            <a:r>
              <a:rPr lang="de-DE"/>
              <a:t>	eat.1sg 	(of.the.f.pl) cherries</a:t>
            </a:r>
            <a:endParaRPr/>
          </a:p>
          <a:p>
            <a:pPr indent="0" lvl="0" marL="0" rtl="0" algn="l">
              <a:lnSpc>
                <a:spcPct val="90000"/>
              </a:lnSpc>
              <a:spcBef>
                <a:spcPts val="1000"/>
              </a:spcBef>
              <a:spcAft>
                <a:spcPts val="0"/>
              </a:spcAft>
              <a:buClr>
                <a:schemeClr val="dk1"/>
              </a:buClr>
              <a:buSzPct val="100000"/>
              <a:buNone/>
            </a:pPr>
            <a:r>
              <a:rPr lang="de-DE"/>
              <a:t>	‘I eat cherries</a:t>
            </a:r>
            <a:endParaRPr/>
          </a:p>
          <a:p>
            <a:pPr indent="0" lvl="0" marL="0" rtl="0" algn="l">
              <a:lnSpc>
                <a:spcPct val="90000"/>
              </a:lnSpc>
              <a:spcBef>
                <a:spcPts val="1000"/>
              </a:spcBef>
              <a:spcAft>
                <a:spcPts val="0"/>
              </a:spcAft>
              <a:buClr>
                <a:schemeClr val="dk1"/>
              </a:buClr>
              <a:buSzPct val="100000"/>
              <a:buNone/>
            </a:pPr>
            <a:r>
              <a:t/>
            </a:r>
            <a:endParaRPr/>
          </a:p>
          <a:p>
            <a:pPr indent="0" lvl="0" marL="0" rtl="0" algn="ctr">
              <a:lnSpc>
                <a:spcPct val="90000"/>
              </a:lnSpc>
              <a:spcBef>
                <a:spcPts val="1000"/>
              </a:spcBef>
              <a:spcAft>
                <a:spcPts val="0"/>
              </a:spcAft>
              <a:buClr>
                <a:schemeClr val="dk1"/>
              </a:buClr>
              <a:buSzPct val="100000"/>
              <a:buNone/>
            </a:pPr>
            <a:r>
              <a:rPr b="1" i="1" lang="de-DE"/>
              <a:t>Is this optionality or rather division of labor? </a:t>
            </a:r>
            <a:endParaRPr/>
          </a:p>
          <a:p>
            <a:pPr indent="0" lvl="0" marL="0" rtl="0" algn="ctr">
              <a:lnSpc>
                <a:spcPct val="90000"/>
              </a:lnSpc>
              <a:spcBef>
                <a:spcPts val="1000"/>
              </a:spcBef>
              <a:spcAft>
                <a:spcPts val="0"/>
              </a:spcAft>
              <a:buClr>
                <a:schemeClr val="dk1"/>
              </a:buClr>
              <a:buSzPct val="100000"/>
              <a:buNone/>
            </a:pPr>
            <a:r>
              <a:rPr b="1" i="1" lang="de-DE"/>
              <a:t>Do Italian PAs and BNs completely/partially overlap in their distribution or not?</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77470" lvl="0" marL="228600" rtl="0" algn="l">
              <a:lnSpc>
                <a:spcPct val="90000"/>
              </a:lnSpc>
              <a:spcBef>
                <a:spcPts val="1000"/>
              </a:spcBef>
              <a:spcAft>
                <a:spcPts val="0"/>
              </a:spcAft>
              <a:buClr>
                <a:schemeClr val="dk1"/>
              </a:buClr>
              <a:buSzPct val="100000"/>
              <a:buNone/>
            </a:pPr>
            <a:r>
              <a:t/>
            </a:r>
            <a:endParaRPr/>
          </a:p>
        </p:txBody>
      </p:sp>
      <p:sp>
        <p:nvSpPr>
          <p:cNvPr id="109" name="Google Shape;10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10" name="Google Shape;11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Number marking: </a:t>
            </a:r>
            <a:r>
              <a:rPr b="1" lang="de-DE"/>
              <a:t>ASIt</a:t>
            </a:r>
            <a:endParaRPr b="1"/>
          </a:p>
        </p:txBody>
      </p:sp>
      <p:sp>
        <p:nvSpPr>
          <p:cNvPr id="433" name="Google Shape;433;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e-DE"/>
              <a:t>We checked the realization of the sg-pl couples we found in the ASIt:</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b="1" lang="de-DE"/>
              <a:t>Masculine</a:t>
            </a:r>
            <a:r>
              <a:rPr lang="de-DE"/>
              <a:t>: </a:t>
            </a:r>
            <a:r>
              <a:rPr i="1" lang="de-DE"/>
              <a:t>ragazzo-ragazzi, libro-libri, amico-amici, bambino-bambini</a:t>
            </a:r>
            <a:endParaRPr/>
          </a:p>
          <a:p>
            <a:pPr indent="0" lvl="0" marL="0" rtl="0" algn="l">
              <a:lnSpc>
                <a:spcPct val="90000"/>
              </a:lnSpc>
              <a:spcBef>
                <a:spcPts val="1000"/>
              </a:spcBef>
              <a:spcAft>
                <a:spcPts val="0"/>
              </a:spcAft>
              <a:buClr>
                <a:schemeClr val="dk1"/>
              </a:buClr>
              <a:buSzPts val="2800"/>
              <a:buNone/>
            </a:pPr>
            <a:r>
              <a:rPr b="1" lang="de-DE"/>
              <a:t>Feminine</a:t>
            </a:r>
            <a:r>
              <a:rPr lang="de-DE"/>
              <a:t>: </a:t>
            </a:r>
            <a:r>
              <a:rPr i="1" lang="de-DE"/>
              <a:t>ragazza-ragazze, donna-donne, sorella-sorelle, (sta)sera-sere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Only regular marking, </a:t>
            </a:r>
            <a:r>
              <a:rPr b="1" lang="de-DE"/>
              <a:t>no lexically specific classes </a:t>
            </a:r>
            <a:r>
              <a:rPr lang="de-DE"/>
              <a:t>(e.g., palatal plurals in Friulian: /na:s/-/na:ʃ/, see Vanelli 2010).</a:t>
            </a:r>
            <a:endParaRPr/>
          </a:p>
        </p:txBody>
      </p:sp>
      <p:sp>
        <p:nvSpPr>
          <p:cNvPr id="434" name="Google Shape;43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35" name="Google Shape;43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3"/>
          <p:cNvSpPr txBox="1"/>
          <p:nvPr>
            <p:ph type="title"/>
          </p:nvPr>
        </p:nvSpPr>
        <p:spPr>
          <a:xfrm>
            <a:off x="838200" y="19774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Number marking: </a:t>
            </a:r>
            <a:r>
              <a:rPr b="1" lang="de-DE"/>
              <a:t>ASIt, masculine</a:t>
            </a:r>
            <a:endParaRPr b="1"/>
          </a:p>
        </p:txBody>
      </p:sp>
      <p:sp>
        <p:nvSpPr>
          <p:cNvPr id="442" name="Google Shape;44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43" name="Google Shape;443;p43"/>
          <p:cNvSpPr txBox="1"/>
          <p:nvPr/>
        </p:nvSpPr>
        <p:spPr>
          <a:xfrm>
            <a:off x="6411529" y="1308035"/>
            <a:ext cx="5491105" cy="41453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b="1" lang="de-DE" sz="2400">
                <a:solidFill>
                  <a:schemeClr val="dk1"/>
                </a:solidFill>
                <a:latin typeface="Calibri"/>
                <a:ea typeface="Calibri"/>
                <a:cs typeface="Calibri"/>
                <a:sym typeface="Calibri"/>
              </a:rPr>
              <a:t>Ø plural marking on N</a:t>
            </a:r>
            <a:r>
              <a:rPr lang="de-DE" sz="2400">
                <a:solidFill>
                  <a:schemeClr val="dk1"/>
                </a:solidFill>
                <a:latin typeface="Calibri"/>
                <a:ea typeface="Calibri"/>
                <a:cs typeface="Calibri"/>
                <a:sym typeface="Calibri"/>
              </a:rPr>
              <a:t> in </a:t>
            </a:r>
            <a:r>
              <a:rPr b="1" lang="de-DE" sz="2400">
                <a:solidFill>
                  <a:schemeClr val="dk1"/>
                </a:solidFill>
                <a:latin typeface="Calibri"/>
                <a:ea typeface="Calibri"/>
                <a:cs typeface="Calibri"/>
                <a:sym typeface="Calibri"/>
              </a:rPr>
              <a:t>Emilia</a:t>
            </a:r>
            <a:r>
              <a:rPr lang="de-DE" sz="2400">
                <a:solidFill>
                  <a:schemeClr val="dk1"/>
                </a:solidFill>
                <a:latin typeface="Calibri"/>
                <a:ea typeface="Calibri"/>
                <a:cs typeface="Calibri"/>
                <a:sym typeface="Calibri"/>
              </a:rPr>
              <a:t>, </a:t>
            </a:r>
            <a:r>
              <a:rPr b="1" lang="de-DE" sz="2400">
                <a:solidFill>
                  <a:schemeClr val="dk1"/>
                </a:solidFill>
                <a:latin typeface="Calibri"/>
                <a:ea typeface="Calibri"/>
                <a:cs typeface="Calibri"/>
                <a:sym typeface="Calibri"/>
              </a:rPr>
              <a:t>west Lombardy</a:t>
            </a:r>
            <a:r>
              <a:rPr lang="de-DE" sz="2400">
                <a:solidFill>
                  <a:schemeClr val="dk1"/>
                </a:solidFill>
                <a:latin typeface="Calibri"/>
                <a:ea typeface="Calibri"/>
                <a:cs typeface="Calibri"/>
                <a:sym typeface="Calibri"/>
              </a:rPr>
              <a:t> and </a:t>
            </a:r>
            <a:r>
              <a:rPr b="1" lang="de-DE" sz="2400">
                <a:solidFill>
                  <a:schemeClr val="dk1"/>
                </a:solidFill>
                <a:latin typeface="Calibri"/>
                <a:ea typeface="Calibri"/>
                <a:cs typeface="Calibri"/>
                <a:sym typeface="Calibri"/>
              </a:rPr>
              <a:t>Piedmont</a:t>
            </a:r>
            <a:r>
              <a:rPr lang="de-DE" sz="24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alibri"/>
                <a:ea typeface="Calibri"/>
                <a:cs typeface="Calibri"/>
                <a:sym typeface="Calibri"/>
              </a:rPr>
              <a:t>Plural marking with an </a:t>
            </a:r>
            <a:r>
              <a:rPr b="1" lang="de-DE" sz="2400">
                <a:solidFill>
                  <a:schemeClr val="dk1"/>
                </a:solidFill>
                <a:latin typeface="Calibri"/>
                <a:ea typeface="Calibri"/>
                <a:cs typeface="Calibri"/>
                <a:sym typeface="Calibri"/>
              </a:rPr>
              <a:t>additional marker (= fem)</a:t>
            </a:r>
            <a:r>
              <a:rPr lang="de-DE" sz="2400">
                <a:solidFill>
                  <a:schemeClr val="dk1"/>
                </a:solidFill>
                <a:latin typeface="Calibri"/>
                <a:ea typeface="Calibri"/>
                <a:cs typeface="Calibri"/>
                <a:sym typeface="Calibri"/>
              </a:rPr>
              <a:t> in </a:t>
            </a:r>
            <a:r>
              <a:rPr b="1" lang="de-DE" sz="2400">
                <a:solidFill>
                  <a:schemeClr val="dk1"/>
                </a:solidFill>
                <a:latin typeface="Calibri"/>
                <a:ea typeface="Calibri"/>
                <a:cs typeface="Calibri"/>
                <a:sym typeface="Calibri"/>
              </a:rPr>
              <a:t>Friuli</a:t>
            </a:r>
            <a:r>
              <a:rPr lang="de-DE" sz="2400">
                <a:solidFill>
                  <a:schemeClr val="dk1"/>
                </a:solidFill>
                <a:latin typeface="Calibri"/>
                <a:ea typeface="Calibri"/>
                <a:cs typeface="Calibri"/>
                <a:sym typeface="Calibri"/>
              </a:rPr>
              <a:t> and </a:t>
            </a:r>
            <a:r>
              <a:rPr b="1" lang="de-DE" sz="2400">
                <a:solidFill>
                  <a:schemeClr val="dk1"/>
                </a:solidFill>
                <a:latin typeface="Calibri"/>
                <a:ea typeface="Calibri"/>
                <a:cs typeface="Calibri"/>
                <a:sym typeface="Calibri"/>
              </a:rPr>
              <a:t>some</a:t>
            </a:r>
            <a:r>
              <a:rPr lang="de-DE" sz="2400">
                <a:solidFill>
                  <a:schemeClr val="dk1"/>
                </a:solidFill>
                <a:latin typeface="Calibri"/>
                <a:ea typeface="Calibri"/>
                <a:cs typeface="Calibri"/>
                <a:sym typeface="Calibri"/>
              </a:rPr>
              <a:t> </a:t>
            </a:r>
            <a:r>
              <a:rPr b="1" lang="de-DE" sz="2400">
                <a:solidFill>
                  <a:schemeClr val="dk1"/>
                </a:solidFill>
                <a:latin typeface="Calibri"/>
                <a:ea typeface="Calibri"/>
                <a:cs typeface="Calibri"/>
                <a:sym typeface="Calibri"/>
              </a:rPr>
              <a:t>Ladin varieties</a:t>
            </a:r>
            <a:r>
              <a:rPr lang="de-DE" sz="2400">
                <a:solidFill>
                  <a:schemeClr val="dk1"/>
                </a:solidFill>
                <a:latin typeface="Calibri"/>
                <a:ea typeface="Calibri"/>
                <a:cs typeface="Calibri"/>
                <a:sym typeface="Calibri"/>
              </a:rPr>
              <a:t> in Trentino.</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alibri"/>
                <a:ea typeface="Calibri"/>
                <a:cs typeface="Calibri"/>
                <a:sym typeface="Calibri"/>
              </a:rPr>
              <a:t>Plural marking with </a:t>
            </a:r>
            <a:r>
              <a:rPr b="1" lang="de-DE" sz="2400">
                <a:solidFill>
                  <a:schemeClr val="dk1"/>
                </a:solidFill>
                <a:latin typeface="Calibri"/>
                <a:ea typeface="Calibri"/>
                <a:cs typeface="Calibri"/>
                <a:sym typeface="Calibri"/>
              </a:rPr>
              <a:t>vowel alternation</a:t>
            </a:r>
            <a:r>
              <a:rPr lang="de-DE" sz="2400">
                <a:solidFill>
                  <a:schemeClr val="dk1"/>
                </a:solidFill>
                <a:latin typeface="Calibri"/>
                <a:ea typeface="Calibri"/>
                <a:cs typeface="Calibri"/>
                <a:sym typeface="Calibri"/>
              </a:rPr>
              <a:t> in </a:t>
            </a:r>
            <a:r>
              <a:rPr b="1" lang="de-DE" sz="2400">
                <a:solidFill>
                  <a:schemeClr val="dk1"/>
                </a:solidFill>
                <a:latin typeface="Calibri"/>
                <a:ea typeface="Calibri"/>
                <a:cs typeface="Calibri"/>
                <a:sym typeface="Calibri"/>
              </a:rPr>
              <a:t>Veneto</a:t>
            </a:r>
            <a:r>
              <a:rPr lang="de-DE" sz="2400">
                <a:solidFill>
                  <a:schemeClr val="dk1"/>
                </a:solidFill>
                <a:latin typeface="Calibri"/>
                <a:ea typeface="Calibri"/>
                <a:cs typeface="Calibri"/>
                <a:sym typeface="Calibri"/>
              </a:rPr>
              <a:t>, </a:t>
            </a:r>
            <a:r>
              <a:rPr b="1" lang="de-DE" sz="2400">
                <a:solidFill>
                  <a:schemeClr val="dk1"/>
                </a:solidFill>
                <a:latin typeface="Calibri"/>
                <a:ea typeface="Calibri"/>
                <a:cs typeface="Calibri"/>
                <a:sym typeface="Calibri"/>
              </a:rPr>
              <a:t>east Lombardy</a:t>
            </a:r>
            <a:r>
              <a:rPr lang="de-DE" sz="2400">
                <a:solidFill>
                  <a:schemeClr val="dk1"/>
                </a:solidFill>
                <a:latin typeface="Calibri"/>
                <a:ea typeface="Calibri"/>
                <a:cs typeface="Calibri"/>
                <a:sym typeface="Calibri"/>
              </a:rPr>
              <a:t>, alpine Lombardy and Liguria.</a:t>
            </a:r>
            <a:endParaRPr sz="2400">
              <a:solidFill>
                <a:schemeClr val="dk1"/>
              </a:solidFill>
              <a:latin typeface="Calibri"/>
              <a:ea typeface="Calibri"/>
              <a:cs typeface="Calibri"/>
              <a:sym typeface="Calibri"/>
            </a:endParaRPr>
          </a:p>
        </p:txBody>
      </p:sp>
      <p:sp>
        <p:nvSpPr>
          <p:cNvPr id="444" name="Google Shape;444;p43"/>
          <p:cNvSpPr txBox="1"/>
          <p:nvPr/>
        </p:nvSpPr>
        <p:spPr>
          <a:xfrm>
            <a:off x="87989" y="5590381"/>
            <a:ext cx="1201602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‘the boy’ – ‘the boys’</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-Ø – pl -Ø (Forlì: </a:t>
            </a:r>
            <a:r>
              <a:rPr i="1" lang="de-DE" sz="1800">
                <a:solidFill>
                  <a:schemeClr val="dk1"/>
                </a:solidFill>
                <a:latin typeface="Calibri"/>
                <a:ea typeface="Calibri"/>
                <a:cs typeface="Calibri"/>
                <a:sym typeface="Calibri"/>
              </a:rPr>
              <a:t>e ragaz-</a:t>
            </a:r>
            <a:r>
              <a:rPr b="1" i="1" lang="de-DE" sz="1800">
                <a:solidFill>
                  <a:schemeClr val="dk1"/>
                </a:solidFill>
                <a:latin typeface="Calibri"/>
                <a:ea typeface="Calibri"/>
                <a:cs typeface="Calibri"/>
                <a:sym typeface="Calibri"/>
              </a:rPr>
              <a:t>Ø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i ragaz-</a:t>
            </a:r>
            <a:r>
              <a:rPr b="1" i="1" lang="de-DE" sz="1800">
                <a:solidFill>
                  <a:schemeClr val="dk1"/>
                </a:solidFill>
                <a:latin typeface="Calibri"/>
                <a:ea typeface="Calibri"/>
                <a:cs typeface="Calibri"/>
                <a:sym typeface="Calibri"/>
              </a:rPr>
              <a:t>Ø</a:t>
            </a:r>
            <a:r>
              <a:rPr lang="de-DE"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-Ø – pl -z [=fem] (Remanzacco: </a:t>
            </a:r>
            <a:r>
              <a:rPr i="1" lang="de-DE" sz="1800">
                <a:solidFill>
                  <a:schemeClr val="dk1"/>
                </a:solidFill>
                <a:latin typeface="Calibri"/>
                <a:ea typeface="Calibri"/>
                <a:cs typeface="Calibri"/>
                <a:sym typeface="Calibri"/>
              </a:rPr>
              <a:t>el frut-</a:t>
            </a:r>
            <a:r>
              <a:rPr b="1" i="1" lang="de-DE" sz="1800">
                <a:solidFill>
                  <a:schemeClr val="dk1"/>
                </a:solidFill>
                <a:latin typeface="Calibri"/>
                <a:ea typeface="Calibri"/>
                <a:cs typeface="Calibri"/>
                <a:sym typeface="Calibri"/>
              </a:rPr>
              <a:t>Ø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i fru(t)-</a:t>
            </a:r>
            <a:r>
              <a:rPr b="1" i="1" lang="de-DE" sz="1800">
                <a:solidFill>
                  <a:schemeClr val="dk1"/>
                </a:solidFill>
                <a:latin typeface="Calibri"/>
                <a:ea typeface="Calibri"/>
                <a:cs typeface="Calibri"/>
                <a:sym typeface="Calibri"/>
              </a:rPr>
              <a:t>s</a:t>
            </a:r>
            <a:r>
              <a:rPr lang="de-DE" sz="1800">
                <a:solidFill>
                  <a:schemeClr val="dk1"/>
                </a:solidFill>
                <a:latin typeface="Calibri"/>
                <a:ea typeface="Calibri"/>
                <a:cs typeface="Calibri"/>
                <a:sym typeface="Calibri"/>
              </a:rPr>
              <a:t>)	🡪 sg -Ø – pl -z [≠fem] (Cairo Monten.: </a:t>
            </a:r>
            <a:r>
              <a:rPr i="1" lang="de-DE" sz="1800">
                <a:solidFill>
                  <a:schemeClr val="dk1"/>
                </a:solidFill>
                <a:latin typeface="Calibri"/>
                <a:ea typeface="Calibri"/>
                <a:cs typeface="Calibri"/>
                <a:sym typeface="Calibri"/>
              </a:rPr>
              <a:t>er matot-</a:t>
            </a:r>
            <a:r>
              <a:rPr b="1" i="1" lang="de-DE" sz="1800">
                <a:solidFill>
                  <a:schemeClr val="dk1"/>
                </a:solidFill>
                <a:latin typeface="Calibri"/>
                <a:ea typeface="Calibri"/>
                <a:cs typeface="Calibri"/>
                <a:sym typeface="Calibri"/>
              </a:rPr>
              <a:t>Ø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i matot-</a:t>
            </a:r>
            <a:r>
              <a:rPr b="1" i="1" lang="de-DE" sz="1800">
                <a:solidFill>
                  <a:schemeClr val="dk1"/>
                </a:solidFill>
                <a:latin typeface="Calibri"/>
                <a:ea typeface="Calibri"/>
                <a:cs typeface="Calibri"/>
                <a:sym typeface="Calibri"/>
              </a:rPr>
              <a:t>i</a:t>
            </a:r>
            <a:r>
              <a:rPr lang="de-DE"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-x – pl -y (Padova3: </a:t>
            </a:r>
            <a:r>
              <a:rPr i="1" lang="de-DE" sz="1800">
                <a:solidFill>
                  <a:schemeClr val="dk1"/>
                </a:solidFill>
                <a:latin typeface="Calibri"/>
                <a:ea typeface="Calibri"/>
                <a:cs typeface="Calibri"/>
                <a:sym typeface="Calibri"/>
              </a:rPr>
              <a:t>el tos-</a:t>
            </a:r>
            <a:r>
              <a:rPr b="1" i="1" lang="de-DE" sz="1800">
                <a:solidFill>
                  <a:schemeClr val="dk1"/>
                </a:solidFill>
                <a:latin typeface="Calibri"/>
                <a:ea typeface="Calibri"/>
                <a:cs typeface="Calibri"/>
                <a:sym typeface="Calibri"/>
              </a:rPr>
              <a:t>o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i tos-</a:t>
            </a:r>
            <a:r>
              <a:rPr b="1" i="1" lang="de-DE" sz="1800">
                <a:solidFill>
                  <a:schemeClr val="dk1"/>
                </a:solidFill>
                <a:latin typeface="Calibri"/>
                <a:ea typeface="Calibri"/>
                <a:cs typeface="Calibri"/>
                <a:sym typeface="Calibri"/>
              </a:rPr>
              <a:t>i</a:t>
            </a:r>
            <a:r>
              <a:rPr lang="de-DE" sz="1800">
                <a:solidFill>
                  <a:schemeClr val="dk1"/>
                </a:solidFill>
                <a:latin typeface="Calibri"/>
                <a:ea typeface="Calibri"/>
                <a:cs typeface="Calibri"/>
                <a:sym typeface="Calibri"/>
              </a:rPr>
              <a:t>)</a:t>
            </a:r>
            <a:endParaRPr/>
          </a:p>
        </p:txBody>
      </p:sp>
      <p:pic>
        <p:nvPicPr>
          <p:cNvPr descr="Immagine che contiene mappa&#10;&#10;Descrizione generata automaticamente" id="445" name="Google Shape;445;p43"/>
          <p:cNvPicPr preferRelativeResize="0"/>
          <p:nvPr>
            <p:ph idx="1" type="body"/>
          </p:nvPr>
        </p:nvPicPr>
        <p:blipFill rotWithShape="1">
          <a:blip r:embed="rId3">
            <a:alphaModFix/>
          </a:blip>
          <a:srcRect b="0" l="0" r="0" t="0"/>
          <a:stretch/>
        </p:blipFill>
        <p:spPr>
          <a:xfrm>
            <a:off x="87989" y="1102051"/>
            <a:ext cx="6323541" cy="4447915"/>
          </a:xfrm>
          <a:prstGeom prst="rect">
            <a:avLst/>
          </a:prstGeom>
          <a:noFill/>
          <a:ln>
            <a:noFill/>
          </a:ln>
        </p:spPr>
      </p:pic>
      <p:sp>
        <p:nvSpPr>
          <p:cNvPr id="446" name="Google Shape;446;p43"/>
          <p:cNvSpPr/>
          <p:nvPr/>
        </p:nvSpPr>
        <p:spPr>
          <a:xfrm>
            <a:off x="102437" y="6197866"/>
            <a:ext cx="289367" cy="279792"/>
          </a:xfrm>
          <a:prstGeom prst="ellipse">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43"/>
          <p:cNvSpPr/>
          <p:nvPr/>
        </p:nvSpPr>
        <p:spPr>
          <a:xfrm>
            <a:off x="102437" y="6470337"/>
            <a:ext cx="289367" cy="279792"/>
          </a:xfrm>
          <a:prstGeom prst="ellipse">
            <a:avLst/>
          </a:prstGeom>
          <a:solidFill>
            <a:srgbClr val="833C0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43"/>
          <p:cNvSpPr/>
          <p:nvPr/>
        </p:nvSpPr>
        <p:spPr>
          <a:xfrm>
            <a:off x="102437" y="5913024"/>
            <a:ext cx="289367" cy="274178"/>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43"/>
          <p:cNvSpPr/>
          <p:nvPr/>
        </p:nvSpPr>
        <p:spPr>
          <a:xfrm>
            <a:off x="5958540" y="6190545"/>
            <a:ext cx="289367" cy="27979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Number marking: </a:t>
            </a:r>
            <a:r>
              <a:rPr b="1" lang="de-DE"/>
              <a:t>a correlation</a:t>
            </a:r>
            <a:endParaRPr b="1"/>
          </a:p>
        </p:txBody>
      </p:sp>
      <p:sp>
        <p:nvSpPr>
          <p:cNvPr id="455" name="Google Shape;45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56" name="Google Shape;45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57" name="Google Shape;457;p44"/>
          <p:cNvSpPr txBox="1"/>
          <p:nvPr>
            <p:ph idx="1" type="body"/>
          </p:nvPr>
        </p:nvSpPr>
        <p:spPr>
          <a:xfrm>
            <a:off x="838200" y="1513238"/>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b="1" lang="de-DE"/>
              <a:t>Presence of number marking on N at the masculine 🡪 presence of BNs</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b="1" lang="de-DE"/>
              <a:t>Feminine</a:t>
            </a:r>
            <a:r>
              <a:rPr lang="de-DE"/>
              <a:t> nouns behave </a:t>
            </a:r>
            <a:r>
              <a:rPr b="1" lang="de-DE"/>
              <a:t>differently</a:t>
            </a:r>
            <a:r>
              <a:rPr lang="de-DE"/>
              <a:t> in these varieties (see the appendix for details):</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de-DE"/>
              <a:t> </a:t>
            </a:r>
            <a:r>
              <a:rPr b="1" lang="de-DE"/>
              <a:t>The presence of overt number marking at the feminine does not invalidate the previous generalization</a:t>
            </a:r>
            <a:r>
              <a:rPr lang="de-DE"/>
              <a:t>.</a:t>
            </a:r>
            <a:endParaRPr/>
          </a:p>
        </p:txBody>
      </p:sp>
      <p:sp>
        <p:nvSpPr>
          <p:cNvPr id="458" name="Google Shape;458;p44"/>
          <p:cNvSpPr/>
          <p:nvPr/>
        </p:nvSpPr>
        <p:spPr>
          <a:xfrm>
            <a:off x="1128713" y="1871664"/>
            <a:ext cx="10015537" cy="967138"/>
          </a:xfrm>
          <a:prstGeom prst="frame">
            <a:avLst>
              <a:gd fmla="val 2925" name="adj1"/>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Concluding remarks</a:t>
            </a:r>
            <a:endParaRPr b="1"/>
          </a:p>
        </p:txBody>
      </p:sp>
      <p:sp>
        <p:nvSpPr>
          <p:cNvPr id="464" name="Google Shape;464;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de-DE"/>
              <a:t>We have shown that the </a:t>
            </a:r>
            <a:r>
              <a:rPr b="1" lang="de-DE"/>
              <a:t>distribution of definites in these varieties is tangential</a:t>
            </a:r>
            <a:r>
              <a:rPr lang="de-DE"/>
              <a:t> to the competition between BNs and PAs (G/W definites).</a:t>
            </a:r>
            <a:endParaRPr/>
          </a:p>
          <a:p>
            <a:pPr indent="-228600" lvl="0" marL="228600" rtl="0" algn="l">
              <a:lnSpc>
                <a:spcPct val="90000"/>
              </a:lnSpc>
              <a:spcBef>
                <a:spcPts val="1000"/>
              </a:spcBef>
              <a:spcAft>
                <a:spcPts val="0"/>
              </a:spcAft>
              <a:buClr>
                <a:schemeClr val="dk1"/>
              </a:buClr>
              <a:buSzPts val="2800"/>
              <a:buChar char="•"/>
            </a:pPr>
            <a:r>
              <a:rPr lang="de-DE"/>
              <a:t>We have shown that the </a:t>
            </a:r>
            <a:r>
              <a:rPr b="1" lang="de-DE"/>
              <a:t>distribution of BNs and PAs</a:t>
            </a:r>
            <a:r>
              <a:rPr lang="de-DE"/>
              <a:t> in the languages that have both is not randomic: </a:t>
            </a:r>
            <a:r>
              <a:rPr b="1" lang="de-DE"/>
              <a:t>PAs</a:t>
            </a:r>
            <a:r>
              <a:rPr lang="de-DE"/>
              <a:t> display </a:t>
            </a:r>
            <a:r>
              <a:rPr b="1" lang="de-DE"/>
              <a:t>a quantity reading</a:t>
            </a:r>
            <a:r>
              <a:rPr lang="de-DE"/>
              <a:t>, which in turn is implied in contexts where the indefinite is </a:t>
            </a:r>
            <a:r>
              <a:rPr b="1" lang="de-DE"/>
              <a:t>specific</a:t>
            </a:r>
            <a:r>
              <a:rPr lang="de-DE"/>
              <a:t>. </a:t>
            </a:r>
            <a:r>
              <a:rPr b="1" lang="de-DE"/>
              <a:t>BNs</a:t>
            </a:r>
            <a:r>
              <a:rPr lang="de-DE"/>
              <a:t> cannot be specific since they </a:t>
            </a:r>
            <a:r>
              <a:rPr b="1" lang="de-DE"/>
              <a:t>do not have a quantity reading</a:t>
            </a:r>
            <a:r>
              <a:rPr lang="de-DE"/>
              <a:t>. </a:t>
            </a:r>
            <a:endParaRPr/>
          </a:p>
          <a:p>
            <a:pPr indent="-228600" lvl="0" marL="228600" rtl="0" algn="l">
              <a:lnSpc>
                <a:spcPct val="90000"/>
              </a:lnSpc>
              <a:spcBef>
                <a:spcPts val="1000"/>
              </a:spcBef>
              <a:spcAft>
                <a:spcPts val="0"/>
              </a:spcAft>
              <a:buClr>
                <a:schemeClr val="dk1"/>
              </a:buClr>
              <a:buSzPts val="2800"/>
              <a:buChar char="•"/>
            </a:pPr>
            <a:r>
              <a:rPr lang="de-DE"/>
              <a:t>We have shown that the link between noun morphology and the absence of BNs is related to the absence of </a:t>
            </a:r>
            <a:r>
              <a:rPr b="1" lang="de-DE"/>
              <a:t>number morphology in the masculine</a:t>
            </a:r>
            <a:r>
              <a:rPr lang="de-DE"/>
              <a:t>. </a:t>
            </a:r>
            <a:endParaRPr/>
          </a:p>
        </p:txBody>
      </p:sp>
      <p:sp>
        <p:nvSpPr>
          <p:cNvPr id="465" name="Google Shape;46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66" name="Google Shape;46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Methodological generalizations</a:t>
            </a:r>
            <a:endParaRPr b="1"/>
          </a:p>
        </p:txBody>
      </p:sp>
      <p:sp>
        <p:nvSpPr>
          <p:cNvPr id="472" name="Google Shape;472;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de-DE"/>
              <a:t>It is possible to draw evidence for the presence/absence of syntactic structures from the way test subjects react to stimuli in the standard language.</a:t>
            </a:r>
            <a:endParaRPr/>
          </a:p>
          <a:p>
            <a:pPr indent="-228600" lvl="0" marL="228600" rtl="0" algn="l">
              <a:lnSpc>
                <a:spcPct val="90000"/>
              </a:lnSpc>
              <a:spcBef>
                <a:spcPts val="1000"/>
              </a:spcBef>
              <a:spcAft>
                <a:spcPts val="0"/>
              </a:spcAft>
              <a:buClr>
                <a:schemeClr val="dk1"/>
              </a:buClr>
              <a:buSzPts val="2800"/>
              <a:buChar char="•"/>
            </a:pPr>
            <a:r>
              <a:rPr lang="de-DE"/>
              <a:t>If a given structure is just not present in the dialect, test subjects avoid it in the dialect and use an alternative strategy, which can be helpful to understand the semantic value of the original structure in the input: Friulian speakers tend to translate Italian PAs with a „some/a little“ quantity marker.</a:t>
            </a:r>
            <a:endParaRPr/>
          </a:p>
          <a:p>
            <a:pPr indent="-228600" lvl="0" marL="228600" rtl="0" algn="l">
              <a:lnSpc>
                <a:spcPct val="90000"/>
              </a:lnSpc>
              <a:spcBef>
                <a:spcPts val="1000"/>
              </a:spcBef>
              <a:spcAft>
                <a:spcPts val="0"/>
              </a:spcAft>
              <a:buClr>
                <a:schemeClr val="dk1"/>
              </a:buClr>
              <a:buSzPts val="2800"/>
              <a:buChar char="•"/>
            </a:pPr>
            <a:r>
              <a:rPr lang="de-DE"/>
              <a:t>Some speakers display interference with the standard, at present we do not know whether this is a sign of linguistic change or not. </a:t>
            </a:r>
            <a:endParaRPr/>
          </a:p>
        </p:txBody>
      </p:sp>
      <p:sp>
        <p:nvSpPr>
          <p:cNvPr id="473" name="Google Shape;47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74" name="Google Shape;47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de-DE"/>
              <a:t>Thank you for your attention</a:t>
            </a:r>
            <a:endParaRPr/>
          </a:p>
        </p:txBody>
      </p:sp>
      <p:sp>
        <p:nvSpPr>
          <p:cNvPr id="480" name="Google Shape;480;p4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
        <p:nvSpPr>
          <p:cNvPr id="481" name="Google Shape;48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82" name="Google Shape;48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8"/>
          <p:cNvSpPr txBox="1"/>
          <p:nvPr>
            <p:ph idx="4294967295" type="title"/>
          </p:nvPr>
        </p:nvSpPr>
        <p:spPr>
          <a:xfrm>
            <a:off x="0" y="365125"/>
            <a:ext cx="10515600" cy="5463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References</a:t>
            </a:r>
            <a:endParaRPr/>
          </a:p>
        </p:txBody>
      </p:sp>
      <p:sp>
        <p:nvSpPr>
          <p:cNvPr id="488" name="Google Shape;48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89" name="Google Shape;48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95" name="Google Shape;495;p49"/>
          <p:cNvSpPr txBox="1"/>
          <p:nvPr/>
        </p:nvSpPr>
        <p:spPr>
          <a:xfrm>
            <a:off x="638537" y="474345"/>
            <a:ext cx="10914926" cy="5909310"/>
          </a:xfrm>
          <a:prstGeom prst="rect">
            <a:avLst/>
          </a:prstGeom>
          <a:noFill/>
          <a:ln>
            <a:noFill/>
          </a:ln>
        </p:spPr>
        <p:txBody>
          <a:bodyPr anchorCtr="0" anchor="t" bIns="45700" lIns="91425" spcFirstLastPara="1" rIns="91425" wrap="square" tIns="45700">
            <a:spAutoFit/>
          </a:bodyPr>
          <a:lstStyle/>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AIS = Jahberg K. &amp; Jud, J. 1928–1940. Sach- und Sprachatlas Italiens und der Südschweiz. Zofinger, Ringler.</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ASIt = Atlante Sintattico d’Italia. http://asit.maldura.unipd.it/</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Ackema, P. Neeleman, A. 2018. Features of Person: From the Inventory of Persons to Their Morphological Realization. Cambridge MA: MIT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Aguilar-Guevara, A., Le Bruyn, B. &amp; Zwarts, J. 2014. Weak Referentiality. Amsterdam/Philadelphia: John Benjamins.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Aguilar-Guevara, A. 2014. Weak definites, semantics, lexicon and pragmatics. Utrecht: LOT.</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Battye A. C. 1990. La quantificazione nominale, il veneto e l'italiano a confronto con il genovese e il francese. Annali di Ca’ Foscari 29, 27–44.</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Benincà, P. 2007. Clitici e ausiliari: gh ò, z é. Sui dialetti italo-romanzi. Saggi in onore di Nigel Vincent. eds. D. Bentley &amp; A. Ledgeway, 27–47. Cambridge: Cambridge University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Biberauer, T. &amp; Roberts, I. 2015. Rethinking formal hierarchies: A proposed unification. Cambridge Occasional Papers in Linguistics 7, 1–31.</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Bobaljik, J. 2012. Universals in Comparative Morphology. Cambridge, MA: MIT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Buchstaller, I. &amp; Corrigan, K. 2011. ‘Judge not lest ye be judged’: Exploring methods for the collection of socio-syntactic data. Language Variation – European Perspectives III. eds. F. Pedersen, P. Quist &amp; J. Parrot, 149–160. Amsterdam/Philadelphia: John Benjamins.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Caha, P., De Clercq, K. &amp; Vanden Wyngaerd, G. 2019. The fine structure of the comparative. Studia Linguistica 73, 470–521.</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Cardinaletti, A. &amp; Giusti, G. 2016. The syntax of the Italian indefinite determiner dei. Lingua 181, 58–80.</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Cardinaletti, A. &amp; Giusti, G. 2018. Indefinite determiners, variation and optionality in Italo-Romance, Advances in Italian Dialectology. eds. R. D’Alessandro &amp; D. Pescarini, 135–161. Leiden/Boston: Brill.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01" name="Google Shape;501;p50"/>
          <p:cNvSpPr txBox="1"/>
          <p:nvPr/>
        </p:nvSpPr>
        <p:spPr>
          <a:xfrm>
            <a:off x="563301" y="352603"/>
            <a:ext cx="11065398" cy="6186309"/>
          </a:xfrm>
          <a:prstGeom prst="rect">
            <a:avLst/>
          </a:prstGeom>
          <a:noFill/>
          <a:ln>
            <a:noFill/>
          </a:ln>
        </p:spPr>
        <p:txBody>
          <a:bodyPr anchorCtr="0" anchor="t" bIns="45700" lIns="91425" spcFirstLastPara="1" rIns="91425" wrap="square" tIns="45700">
            <a:spAutoFit/>
          </a:bodyPr>
          <a:lstStyle/>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Cardinaletti, A. &amp; Giusti, G. 2020. Indefinite determiners in informal Italian: A preliminary analysis, Linguistics 58, 679–712.</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Carlson, G., &amp; Sussman, R. 2005. Seemingly indefinite definites. Linguistic evidence: Empirical, theoretical, and computational perspectives, eds. S. Kepser &amp; M. Reis, 71–85. Berlin: De Gruyter Mouton.</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Carlson, G., Sussman, R., Klein, N. &amp; Tanenhaus, M. 2006. Weak definite noun phrases. Proceedings of NELS 36. eds. C. Davis, A.-R. Deal &amp; Youri Zabbal, 179–196. Amherst, MA: GLSA.</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Carlier, A. &amp; Lamiroix, B. 2014. The grammaticalization of the prepositional partitive in Romance. Partitive Case and Related Categories. eds. S. Luraghi &amp; T. Huumo, 477–522. Berlin: De Gruyter Mouton.</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Chierchia, G. 1997. Partitives, Reference to Kinds and Semantic Variation. Proceedings of Semantics and Linguistic Theory VII. ed. A. Lawson, 73–98. Ithaca, NY: CLC Publications.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Cinque, G. 1999. Adverbs and functional heads: A crosslinguistic perspective. Oxford: Oxford University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Corblin, F. 2013. Weak definites as bound relational definites. Recherches linguistiques de Vincennes 42, 91–122.</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Cornips, L. &amp; Poletto, C. 2005. On standardising syntactic elicitation techniques (part 1). Lingua 115, 939–957.</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Davatz, J. P., Stark, E. this issue. Unexpected partitive articles in Francoprovençal. Studia Linguistica ??/?, ? –?.</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Delfitto, D. &amp; Schroter, J. 1991. Bare Plurals and the number affix in DP. Probus 3, 155–185.</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Enç, M. 1991. The semantics of specificity. Linguistic Inquiry 22, 1–25.</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Falco, M. &amp; Zamparelli, R. 2019. Partitives and partitivity. Glossa 4, 1–49.</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Garzonio, J. &amp; Poletto, C. 2020. Partitive objects in negative contexts in Northern Italian dialects. Linguistics 58, 621–650.</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Gerards, D. P. 2020. Bare Partitives in Old Spanish and Old Portuguese. University of Zurich. PhD Diss.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Gerards, D., &amp; Stark, E. 2020. Why ‘Partitive Articles’ Do Not Exist in (Old) Spanish. Bare Nouns vs. 'Partitive Articles': Disentangling Functions. ed. T. Ihsane, 105–139. Leiden/Boston: Brill.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07" name="Google Shape;507;p51"/>
          <p:cNvSpPr txBox="1"/>
          <p:nvPr/>
        </p:nvSpPr>
        <p:spPr>
          <a:xfrm>
            <a:off x="482278" y="497712"/>
            <a:ext cx="11227444" cy="5632311"/>
          </a:xfrm>
          <a:prstGeom prst="rect">
            <a:avLst/>
          </a:prstGeom>
          <a:noFill/>
          <a:ln>
            <a:noFill/>
          </a:ln>
        </p:spPr>
        <p:txBody>
          <a:bodyPr anchorCtr="0" anchor="t" bIns="45700" lIns="91425" spcFirstLastPara="1" rIns="91425" wrap="square" tIns="45700">
            <a:spAutoFit/>
          </a:bodyPr>
          <a:lstStyle/>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Hoeksema, J. 1996. Partitives: studies on the syntax and semantics of partitive and related constructions. Berlin: De Gruyter Mouton.</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Ihsane, T. 2008. The Layered DP: Form and meaning of French indefinites. Amsterdam: John Banjamins.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Jackendoff, R. 1968. Quantifiers in English. Foundations of Language 4., 422–442. </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Krifka, M., Carlson, G., Chierchia, G., Link, G., Pelletier F. J. &amp; Meulen A. T. 1995. Genericity: An Introduction. The Generic Book. ed. G. Carlson &amp; F. J. Pelletier, 1–124. Chicago: University of Chicago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Kristol, A. 2014. Les grammaires du francoprovençal : l‘expression de la partitivité. Quelques leçons du projet ALAVAL. La géolinguistique dans les Alpes au XXe siècle: méthodes, défis et perspectives. ed. R. Champrétavy, 29–44. Région autonome de la Vallée d’Aoste: Bureau régional pour l’ethnologie et la linguistique.</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Kristol, A. 2016. Francoprovençal. The Oxford Guide to the Romance Languages. eds. A. Ledgeway &amp; M. Martin, 350–362. Oxford: Oxford University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Milner, J. 1982. Ordres et raisons de langue. Paris: Seuil.</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Paoli, S. 2019. Avér o gavér? Questo è il dilemma! Microvariazione negli esiti del latino habere nel nord d’ Italia. Revue Romane, online first.</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Pomino, N. this issue. French portmanteau morpheme: du as DP vs. du as PP. Studia Linguistica ??, ? –?.</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Renzi, L. 1982. Il vero plurale dell'articolo uno. Lingua Nostra 43, 63–68.</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Rickford, J. 1987. The haves and have nots: sociolinguistic surveys and the assessment of speaker competence. Language in Society 16, 149–177.</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Sanga, G. 1991. I metodi della ricerca sul campo. Rivista italiana di dialettologia 15, 165–183.</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Savoia, L. M., Baldi, B. this issue. Partitives and indefinites: Phenomena in Italian varieties. Studia Linguistica ??. ?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b="-1" l="22716" r="28567" t="0"/>
          <a:stretch/>
        </p:blipFill>
        <p:spPr>
          <a:xfrm>
            <a:off x="6209810" y="0"/>
            <a:ext cx="5981885" cy="6857999"/>
          </a:xfrm>
          <a:prstGeom prst="rect">
            <a:avLst/>
          </a:prstGeom>
          <a:noFill/>
          <a:ln>
            <a:noFill/>
          </a:ln>
        </p:spPr>
      </p:pic>
      <p:pic>
        <p:nvPicPr>
          <p:cNvPr id="116" name="Google Shape;116;p16"/>
          <p:cNvPicPr preferRelativeResize="0"/>
          <p:nvPr/>
        </p:nvPicPr>
        <p:blipFill rotWithShape="1">
          <a:blip r:embed="rId4">
            <a:alphaModFix/>
          </a:blip>
          <a:srcRect b="0" l="0" r="0" t="0"/>
          <a:stretch/>
        </p:blipFill>
        <p:spPr>
          <a:xfrm rot="10800000">
            <a:off x="0" y="0"/>
            <a:ext cx="12192000" cy="6858000"/>
          </a:xfrm>
          <a:prstGeom prst="rect">
            <a:avLst/>
          </a:prstGeom>
          <a:noFill/>
          <a:ln>
            <a:noFill/>
          </a:ln>
        </p:spPr>
      </p:pic>
      <p:sp>
        <p:nvSpPr>
          <p:cNvPr id="117" name="Google Shape;117;p16"/>
          <p:cNvSpPr txBox="1"/>
          <p:nvPr>
            <p:ph type="title"/>
          </p:nvPr>
        </p:nvSpPr>
        <p:spPr>
          <a:xfrm>
            <a:off x="756580" y="312308"/>
            <a:ext cx="4803636" cy="1311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100"/>
              <a:buFont typeface="Calibri"/>
              <a:buNone/>
            </a:pPr>
            <a:r>
              <a:rPr b="1" lang="de-DE" sz="4100">
                <a:solidFill>
                  <a:srgbClr val="000000"/>
                </a:solidFill>
              </a:rPr>
              <a:t>Setting the scene: NIDs, more variation</a:t>
            </a:r>
            <a:endParaRPr b="1" sz="4100">
              <a:solidFill>
                <a:srgbClr val="000000"/>
              </a:solidFill>
            </a:endParaRPr>
          </a:p>
        </p:txBody>
      </p:sp>
      <p:sp>
        <p:nvSpPr>
          <p:cNvPr id="118" name="Google Shape;118;p16"/>
          <p:cNvSpPr txBox="1"/>
          <p:nvPr>
            <p:ph idx="1" type="body"/>
          </p:nvPr>
        </p:nvSpPr>
        <p:spPr>
          <a:xfrm>
            <a:off x="179882" y="1623972"/>
            <a:ext cx="6451904" cy="523402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600"/>
              <a:buChar char="•"/>
            </a:pPr>
            <a:r>
              <a:rPr i="1" lang="de-DE" sz="2600">
                <a:solidFill>
                  <a:srgbClr val="000000"/>
                </a:solidFill>
              </a:rPr>
              <a:t>Kargá </a:t>
            </a:r>
            <a:r>
              <a:rPr b="1" i="1" lang="de-DE" sz="2600">
                <a:solidFill>
                  <a:srgbClr val="000000"/>
                </a:solidFill>
              </a:rPr>
              <a:t>d 	l 	</a:t>
            </a:r>
            <a:r>
              <a:rPr i="1" lang="de-DE" sz="2600">
                <a:solidFill>
                  <a:srgbClr val="000000"/>
                </a:solidFill>
              </a:rPr>
              <a:t>aldam.</a:t>
            </a:r>
            <a:r>
              <a:rPr lang="de-DE" sz="2600">
                <a:solidFill>
                  <a:srgbClr val="000000"/>
                </a:solidFill>
              </a:rPr>
              <a:t> (Sermide, MN = </a:t>
            </a:r>
            <a:r>
              <a:rPr b="1" lang="de-DE" sz="2600">
                <a:solidFill>
                  <a:srgbClr val="000000"/>
                </a:solidFill>
              </a:rPr>
              <a:t>PA</a:t>
            </a:r>
            <a:r>
              <a:rPr lang="de-DE" sz="2600">
                <a:solidFill>
                  <a:srgbClr val="000000"/>
                </a:solidFill>
              </a:rPr>
              <a:t>) </a:t>
            </a:r>
            <a:endParaRPr/>
          </a:p>
          <a:p>
            <a:pPr indent="0" lvl="0" marL="0" rtl="0" algn="l">
              <a:lnSpc>
                <a:spcPct val="90000"/>
              </a:lnSpc>
              <a:spcBef>
                <a:spcPts val="1000"/>
              </a:spcBef>
              <a:spcAft>
                <a:spcPts val="0"/>
              </a:spcAft>
              <a:buClr>
                <a:srgbClr val="000000"/>
              </a:buClr>
              <a:buSzPts val="2600"/>
              <a:buNone/>
            </a:pPr>
            <a:r>
              <a:rPr lang="de-DE" sz="2600">
                <a:solidFill>
                  <a:srgbClr val="000000"/>
                </a:solidFill>
              </a:rPr>
              <a:t>	load 	of 	the	manure</a:t>
            </a:r>
            <a:endParaRPr sz="2600">
              <a:solidFill>
                <a:srgbClr val="000000"/>
              </a:solidFill>
            </a:endParaRPr>
          </a:p>
          <a:p>
            <a:pPr indent="-228600" lvl="0" marL="228600" rtl="0" algn="l">
              <a:lnSpc>
                <a:spcPct val="90000"/>
              </a:lnSpc>
              <a:spcBef>
                <a:spcPts val="1000"/>
              </a:spcBef>
              <a:spcAft>
                <a:spcPts val="0"/>
              </a:spcAft>
              <a:buClr>
                <a:srgbClr val="000000"/>
              </a:buClr>
              <a:buSzPts val="2600"/>
              <a:buChar char="•"/>
            </a:pPr>
            <a:r>
              <a:rPr i="1" lang="de-DE" sz="2600">
                <a:solidFill>
                  <a:srgbClr val="000000"/>
                </a:solidFill>
              </a:rPr>
              <a:t>Ćamá: </a:t>
            </a:r>
            <a:r>
              <a:rPr b="1" i="1" lang="de-DE" sz="2600">
                <a:solidFill>
                  <a:srgbClr val="000000"/>
                </a:solidFill>
              </a:rPr>
              <a:t>Ø</a:t>
            </a:r>
            <a:r>
              <a:rPr i="1" lang="de-DE" sz="2600">
                <a:solidFill>
                  <a:srgbClr val="000000"/>
                </a:solidFill>
              </a:rPr>
              <a:t> 	ledaɳ. </a:t>
            </a:r>
            <a:r>
              <a:rPr lang="de-DE" sz="2600">
                <a:solidFill>
                  <a:srgbClr val="000000"/>
                </a:solidFill>
              </a:rPr>
              <a:t>(Moggio, UD = </a:t>
            </a:r>
            <a:r>
              <a:rPr b="1" lang="de-DE" sz="2600">
                <a:solidFill>
                  <a:srgbClr val="000000"/>
                </a:solidFill>
              </a:rPr>
              <a:t>BN</a:t>
            </a:r>
            <a:r>
              <a:rPr lang="de-DE" sz="2600">
                <a:solidFill>
                  <a:srgbClr val="000000"/>
                </a:solidFill>
              </a:rPr>
              <a:t>)</a:t>
            </a:r>
            <a:endParaRPr/>
          </a:p>
          <a:p>
            <a:pPr indent="0" lvl="0" marL="0" rtl="0" algn="l">
              <a:lnSpc>
                <a:spcPct val="90000"/>
              </a:lnSpc>
              <a:spcBef>
                <a:spcPts val="1000"/>
              </a:spcBef>
              <a:spcAft>
                <a:spcPts val="0"/>
              </a:spcAft>
              <a:buClr>
                <a:srgbClr val="000000"/>
              </a:buClr>
              <a:buSzPts val="2600"/>
              <a:buNone/>
            </a:pPr>
            <a:r>
              <a:rPr lang="de-DE" sz="2600">
                <a:solidFill>
                  <a:srgbClr val="000000"/>
                </a:solidFill>
              </a:rPr>
              <a:t>	load	manure</a:t>
            </a:r>
            <a:endParaRPr sz="2600">
              <a:solidFill>
                <a:srgbClr val="000000"/>
              </a:solidFill>
            </a:endParaRPr>
          </a:p>
          <a:p>
            <a:pPr indent="-228600" lvl="0" marL="228600" rtl="0" algn="l">
              <a:lnSpc>
                <a:spcPct val="90000"/>
              </a:lnSpc>
              <a:spcBef>
                <a:spcPts val="1000"/>
              </a:spcBef>
              <a:spcAft>
                <a:spcPts val="0"/>
              </a:spcAft>
              <a:buClr>
                <a:srgbClr val="000000"/>
              </a:buClr>
              <a:buSzPts val="2600"/>
              <a:buChar char="•"/>
            </a:pPr>
            <a:r>
              <a:rPr i="1" lang="de-DE" sz="2600">
                <a:solidFill>
                  <a:srgbClr val="000000"/>
                </a:solidFill>
              </a:rPr>
              <a:t>El 	kárg 	</a:t>
            </a:r>
            <a:r>
              <a:rPr b="1" i="1" lang="de-DE" sz="2600"/>
              <a:t>ul 	</a:t>
            </a:r>
            <a:r>
              <a:rPr i="1" lang="de-DE" sz="2600">
                <a:solidFill>
                  <a:srgbClr val="000000"/>
                </a:solidFill>
              </a:rPr>
              <a:t>rǘ.</a:t>
            </a:r>
            <a:r>
              <a:rPr lang="de-DE" sz="2600">
                <a:solidFill>
                  <a:srgbClr val="000000"/>
                </a:solidFill>
              </a:rPr>
              <a:t> (Monza, MI = </a:t>
            </a:r>
            <a:r>
              <a:rPr b="1" lang="de-DE" sz="2600">
                <a:solidFill>
                  <a:srgbClr val="000000"/>
                </a:solidFill>
              </a:rPr>
              <a:t>def article</a:t>
            </a:r>
            <a:r>
              <a:rPr lang="de-DE" sz="2600">
                <a:solidFill>
                  <a:srgbClr val="000000"/>
                </a:solidFill>
              </a:rPr>
              <a:t>)</a:t>
            </a:r>
            <a:endParaRPr/>
          </a:p>
          <a:p>
            <a:pPr indent="0" lvl="0" marL="0" rtl="0" algn="l">
              <a:lnSpc>
                <a:spcPct val="90000"/>
              </a:lnSpc>
              <a:spcBef>
                <a:spcPts val="1000"/>
              </a:spcBef>
              <a:spcAft>
                <a:spcPts val="0"/>
              </a:spcAft>
              <a:buClr>
                <a:srgbClr val="000000"/>
              </a:buClr>
              <a:buSzPts val="2600"/>
              <a:buNone/>
            </a:pPr>
            <a:r>
              <a:rPr lang="de-DE" sz="2600">
                <a:solidFill>
                  <a:srgbClr val="000000"/>
                </a:solidFill>
              </a:rPr>
              <a:t>	he 	loads 	the manure</a:t>
            </a:r>
            <a:endParaRPr sz="2600">
              <a:solidFill>
                <a:srgbClr val="000000"/>
              </a:solidFill>
            </a:endParaRPr>
          </a:p>
          <a:p>
            <a:pPr indent="-228600" lvl="0" marL="228600" rtl="0" algn="l">
              <a:lnSpc>
                <a:spcPct val="90000"/>
              </a:lnSpc>
              <a:spcBef>
                <a:spcPts val="1000"/>
              </a:spcBef>
              <a:spcAft>
                <a:spcPts val="0"/>
              </a:spcAft>
              <a:buClr>
                <a:srgbClr val="000000"/>
              </a:buClr>
              <a:buSzPts val="2600"/>
              <a:buChar char="•"/>
            </a:pPr>
            <a:r>
              <a:rPr i="1" lang="de-DE" sz="2600">
                <a:solidFill>
                  <a:srgbClr val="000000"/>
                </a:solidFill>
              </a:rPr>
              <a:t>Ćarǵía </a:t>
            </a:r>
            <a:r>
              <a:rPr b="1" i="1" lang="de-DE" sz="2600">
                <a:solidFill>
                  <a:srgbClr val="000000"/>
                </a:solidFill>
              </a:rPr>
              <a:t>d</a:t>
            </a:r>
            <a:r>
              <a:rPr i="1" lang="de-DE" sz="2600">
                <a:solidFill>
                  <a:srgbClr val="000000"/>
                </a:solidFill>
              </a:rPr>
              <a:t> 	yám. </a:t>
            </a:r>
            <a:r>
              <a:rPr lang="de-DE" sz="2600">
                <a:solidFill>
                  <a:srgbClr val="000000"/>
                </a:solidFill>
              </a:rPr>
              <a:t>(Ala di Stura, TO = </a:t>
            </a:r>
            <a:r>
              <a:rPr b="1" lang="de-DE" sz="2600">
                <a:solidFill>
                  <a:srgbClr val="000000"/>
                </a:solidFill>
              </a:rPr>
              <a:t>bare DE</a:t>
            </a:r>
            <a:r>
              <a:rPr lang="de-DE" sz="2600">
                <a:solidFill>
                  <a:srgbClr val="000000"/>
                </a:solidFill>
              </a:rPr>
              <a:t>)</a:t>
            </a:r>
            <a:endParaRPr/>
          </a:p>
          <a:p>
            <a:pPr indent="0" lvl="0" marL="0" rtl="0" algn="l">
              <a:lnSpc>
                <a:spcPct val="90000"/>
              </a:lnSpc>
              <a:spcBef>
                <a:spcPts val="1000"/>
              </a:spcBef>
              <a:spcAft>
                <a:spcPts val="0"/>
              </a:spcAft>
              <a:buClr>
                <a:srgbClr val="000000"/>
              </a:buClr>
              <a:buSzPts val="2600"/>
              <a:buNone/>
            </a:pPr>
            <a:r>
              <a:rPr lang="de-DE" sz="2600">
                <a:solidFill>
                  <a:srgbClr val="000000"/>
                </a:solidFill>
              </a:rPr>
              <a:t>	load 	of 	manure</a:t>
            </a:r>
            <a:endParaRPr sz="2600">
              <a:solidFill>
                <a:srgbClr val="000000"/>
              </a:solidFill>
            </a:endParaRPr>
          </a:p>
          <a:p>
            <a:pPr indent="0" lvl="0" marL="0" rtl="0" algn="l">
              <a:lnSpc>
                <a:spcPct val="90000"/>
              </a:lnSpc>
              <a:spcBef>
                <a:spcPts val="1000"/>
              </a:spcBef>
              <a:spcAft>
                <a:spcPts val="0"/>
              </a:spcAft>
              <a:buClr>
                <a:schemeClr val="dk1"/>
              </a:buClr>
              <a:buSzPts val="1600"/>
              <a:buNone/>
            </a:pPr>
            <a:r>
              <a:t/>
            </a:r>
            <a:endParaRPr sz="1600">
              <a:solidFill>
                <a:srgbClr val="000000"/>
              </a:solidFill>
            </a:endParaRPr>
          </a:p>
        </p:txBody>
      </p:sp>
      <p:sp>
        <p:nvSpPr>
          <p:cNvPr id="119" name="Google Shape;119;p16"/>
          <p:cNvSpPr txBox="1"/>
          <p:nvPr>
            <p:ph idx="12" type="sldNum"/>
          </p:nvPr>
        </p:nvSpPr>
        <p:spPr>
          <a:xfrm>
            <a:off x="10825930" y="6223702"/>
            <a:ext cx="570728" cy="314067"/>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sz="1100">
                <a:solidFill>
                  <a:srgbClr val="FFFFFF"/>
                </a:solidFill>
              </a:rPr>
              <a:t>‹#›</a:t>
            </a:fld>
            <a:endParaRPr sz="1100">
              <a:solidFill>
                <a:srgbClr val="FFFFFF"/>
              </a:solidFill>
            </a:endParaRPr>
          </a:p>
        </p:txBody>
      </p:sp>
      <p:sp>
        <p:nvSpPr>
          <p:cNvPr id="120" name="Google Shape;120;p16"/>
          <p:cNvSpPr txBox="1"/>
          <p:nvPr/>
        </p:nvSpPr>
        <p:spPr>
          <a:xfrm>
            <a:off x="756580" y="5754645"/>
            <a:ext cx="6394161" cy="938113"/>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de-DE" sz="2400" u="none" cap="none" strike="noStrike">
                <a:solidFill>
                  <a:schemeClr val="dk1"/>
                </a:solidFill>
                <a:latin typeface="Calibri"/>
                <a:ea typeface="Calibri"/>
                <a:cs typeface="Calibri"/>
                <a:sym typeface="Calibri"/>
              </a:rPr>
              <a:t>AIS, map 1179</a:t>
            </a:r>
            <a:endParaRPr b="1" i="1" sz="2400" u="none" cap="none" strike="noStrike">
              <a:solidFill>
                <a:schemeClr val="dk1"/>
              </a:solidFill>
              <a:latin typeface="Calibri"/>
              <a:ea typeface="Calibri"/>
              <a:cs typeface="Calibri"/>
              <a:sym typeface="Calibri"/>
            </a:endParaRPr>
          </a:p>
          <a:p>
            <a:pPr indent="0" lvl="0" marL="0" marR="0" rtl="0" algn="r">
              <a:spcBef>
                <a:spcPts val="600"/>
              </a:spcBef>
              <a:spcAft>
                <a:spcPts val="0"/>
              </a:spcAft>
              <a:buNone/>
            </a:pPr>
            <a:r>
              <a:rPr b="1" i="1" lang="de-DE" sz="2400" u="none" cap="none" strike="noStrike">
                <a:solidFill>
                  <a:schemeClr val="dk1"/>
                </a:solidFill>
                <a:latin typeface="Calibri"/>
                <a:ea typeface="Calibri"/>
                <a:cs typeface="Calibri"/>
                <a:sym typeface="Calibri"/>
              </a:rPr>
              <a:t>caricare del letame </a:t>
            </a:r>
            <a:r>
              <a:rPr b="1" i="0" lang="de-DE" sz="2400" u="none" cap="none" strike="noStrike">
                <a:solidFill>
                  <a:schemeClr val="dk1"/>
                </a:solidFill>
                <a:latin typeface="Calibri"/>
                <a:ea typeface="Calibri"/>
                <a:cs typeface="Calibri"/>
                <a:sym typeface="Calibri"/>
              </a:rPr>
              <a:t>‘to load (some) manure’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13" name="Google Shape;513;p52"/>
          <p:cNvSpPr txBox="1"/>
          <p:nvPr/>
        </p:nvSpPr>
        <p:spPr>
          <a:xfrm>
            <a:off x="717631" y="671332"/>
            <a:ext cx="10636169" cy="3693319"/>
          </a:xfrm>
          <a:prstGeom prst="rect">
            <a:avLst/>
          </a:prstGeom>
          <a:noFill/>
          <a:ln>
            <a:noFill/>
          </a:ln>
        </p:spPr>
        <p:txBody>
          <a:bodyPr anchorCtr="0" anchor="t" bIns="45700" lIns="91425" spcFirstLastPara="1" rIns="91425" wrap="square" tIns="45700">
            <a:spAutoFit/>
          </a:bodyPr>
          <a:lstStyle/>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Selkirk, E. O. 1977. Some remarks on noun phrase structure. Studies in formal syntax. eds. A. Akmajian, P. Culicover &amp; T. Wasaw, 285–325. London: Academic Press.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Stark, E. 2016. Nominal morphology and semantics – Where’s gender (and ‘partitive articles’) in Gallo-Romance? Proceedings of the VII Nereus international workshop. eds. S. Fisher &amp; M. Navarro, 131–149. Konstanz: Fachbereich Sprachwissenschaft der Universität Konstanz.</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Stark, E., Gerards, D. 2020. ‘Partitive Articles’ in Aosta Valley Francoprovençal – Old Questions and New Data, Bare Nouns vs. 'Partitive Articles': Disentangling Functions. ed. T. Ihsane, 301–334. Leiden/Boston: Brill.</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Starke, M. 2009. A short primer to a new approach to language. Nordlyd 36, 1–6.</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Storto, G. 2003. On the status of partitive determiner in Italian. Romance Languages and Linguistic Theory 2001. Selected papers from ‘Going Romance’, Amsterdam, 6–8 December 2001. eds. J. Quer, J. Schroten, M. Scorretti, P. Sleeman &amp; E. Verheugd-Daatzelaar, 315–330. Amsterdam: John Benjamins.</a:t>
            </a:r>
            <a:endParaRPr/>
          </a:p>
          <a:p>
            <a:pPr indent="-357188" lvl="0" marL="357188" marR="0" rtl="0" algn="l">
              <a:spcBef>
                <a:spcPts val="0"/>
              </a:spcBef>
              <a:spcAft>
                <a:spcPts val="0"/>
              </a:spcAft>
              <a:buNone/>
            </a:pPr>
            <a:r>
              <a:rPr lang="de-DE" sz="1800">
                <a:solidFill>
                  <a:schemeClr val="dk1"/>
                </a:solidFill>
                <a:latin typeface="Calibri"/>
                <a:ea typeface="Calibri"/>
                <a:cs typeface="Calibri"/>
                <a:sym typeface="Calibri"/>
              </a:rPr>
              <a:t>Zamparelli, R. 2008. Dei ex machina. A note on plural/mass indefinite determiners. Studia Linguistica 62, 301–327.</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de-DE"/>
              <a:t>Appendix</a:t>
            </a:r>
            <a:endParaRPr/>
          </a:p>
        </p:txBody>
      </p:sp>
      <p:sp>
        <p:nvSpPr>
          <p:cNvPr id="519" name="Google Shape;519;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
        <p:nvSpPr>
          <p:cNvPr id="520" name="Google Shape;52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21" name="Google Shape;52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4"/>
          <p:cNvSpPr txBox="1"/>
          <p:nvPr>
            <p:ph type="title"/>
          </p:nvPr>
        </p:nvSpPr>
        <p:spPr>
          <a:xfrm>
            <a:off x="838200" y="1153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Number marking: </a:t>
            </a:r>
            <a:r>
              <a:rPr b="1" lang="de-DE"/>
              <a:t>ASIt, feminine</a:t>
            </a:r>
            <a:endParaRPr/>
          </a:p>
        </p:txBody>
      </p:sp>
      <p:sp>
        <p:nvSpPr>
          <p:cNvPr id="527" name="Google Shape;52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28" name="Google Shape;528;p54"/>
          <p:cNvSpPr txBox="1"/>
          <p:nvPr/>
        </p:nvSpPr>
        <p:spPr>
          <a:xfrm>
            <a:off x="6022695" y="1158344"/>
            <a:ext cx="5879939" cy="489364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alibri"/>
                <a:ea typeface="Calibri"/>
                <a:cs typeface="Calibri"/>
                <a:sym typeface="Calibri"/>
              </a:rPr>
              <a:t>Plural marking with </a:t>
            </a:r>
            <a:r>
              <a:rPr b="1" lang="de-DE" sz="2400">
                <a:solidFill>
                  <a:schemeClr val="dk1"/>
                </a:solidFill>
                <a:latin typeface="Calibri"/>
                <a:ea typeface="Calibri"/>
                <a:cs typeface="Calibri"/>
                <a:sym typeface="Calibri"/>
              </a:rPr>
              <a:t>vowel alternation + additional marker </a:t>
            </a:r>
            <a:r>
              <a:rPr lang="de-DE" sz="2400">
                <a:solidFill>
                  <a:schemeClr val="dk1"/>
                </a:solidFill>
                <a:latin typeface="Calibri"/>
                <a:ea typeface="Calibri"/>
                <a:cs typeface="Calibri"/>
                <a:sym typeface="Calibri"/>
              </a:rPr>
              <a:t>(= m /s/) in </a:t>
            </a:r>
            <a:r>
              <a:rPr b="1" lang="de-DE" sz="2400">
                <a:solidFill>
                  <a:schemeClr val="dk1"/>
                </a:solidFill>
                <a:latin typeface="Calibri"/>
                <a:ea typeface="Calibri"/>
                <a:cs typeface="Calibri"/>
                <a:sym typeface="Calibri"/>
              </a:rPr>
              <a:t>Friuli</a:t>
            </a:r>
            <a:r>
              <a:rPr lang="de-DE"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alibri"/>
                <a:ea typeface="Calibri"/>
                <a:cs typeface="Calibri"/>
                <a:sym typeface="Calibri"/>
              </a:rPr>
              <a:t>Plural marking with </a:t>
            </a:r>
            <a:r>
              <a:rPr b="1" lang="de-DE" sz="2400">
                <a:solidFill>
                  <a:schemeClr val="dk1"/>
                </a:solidFill>
                <a:latin typeface="Calibri"/>
                <a:ea typeface="Calibri"/>
                <a:cs typeface="Calibri"/>
                <a:sym typeface="Calibri"/>
              </a:rPr>
              <a:t> vowel alternation</a:t>
            </a:r>
            <a:r>
              <a:rPr lang="de-DE" sz="2400">
                <a:solidFill>
                  <a:schemeClr val="dk1"/>
                </a:solidFill>
                <a:latin typeface="Calibri"/>
                <a:ea typeface="Calibri"/>
                <a:cs typeface="Calibri"/>
                <a:sym typeface="Calibri"/>
              </a:rPr>
              <a:t> in </a:t>
            </a:r>
            <a:r>
              <a:rPr b="1" lang="de-DE" sz="2400">
                <a:solidFill>
                  <a:schemeClr val="dk1"/>
                </a:solidFill>
                <a:latin typeface="Calibri"/>
                <a:ea typeface="Calibri"/>
                <a:cs typeface="Calibri"/>
                <a:sym typeface="Calibri"/>
              </a:rPr>
              <a:t>Veneto, east Lombardy, Piedmont, north Emilia, Liguria</a:t>
            </a:r>
            <a:r>
              <a:rPr lang="de-DE"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alibri"/>
                <a:ea typeface="Calibri"/>
                <a:cs typeface="Calibri"/>
                <a:sym typeface="Calibri"/>
              </a:rPr>
              <a:t>“inverse” plural marking with </a:t>
            </a:r>
            <a:r>
              <a:rPr b="1" lang="de-DE" sz="2400">
                <a:solidFill>
                  <a:schemeClr val="dk1"/>
                </a:solidFill>
                <a:latin typeface="Calibri"/>
                <a:ea typeface="Calibri"/>
                <a:cs typeface="Calibri"/>
                <a:sym typeface="Calibri"/>
              </a:rPr>
              <a:t>vowel deletion</a:t>
            </a:r>
            <a:r>
              <a:rPr lang="de-DE" sz="2400">
                <a:solidFill>
                  <a:schemeClr val="dk1"/>
                </a:solidFill>
                <a:latin typeface="Calibri"/>
                <a:ea typeface="Calibri"/>
                <a:cs typeface="Calibri"/>
                <a:sym typeface="Calibri"/>
              </a:rPr>
              <a:t> in </a:t>
            </a:r>
            <a:r>
              <a:rPr b="1" lang="de-DE" sz="2400">
                <a:solidFill>
                  <a:schemeClr val="dk1"/>
                </a:solidFill>
                <a:latin typeface="Calibri"/>
                <a:ea typeface="Calibri"/>
                <a:cs typeface="Calibri"/>
                <a:sym typeface="Calibri"/>
              </a:rPr>
              <a:t>central Lombardy</a:t>
            </a:r>
            <a:r>
              <a:rPr lang="de-DE" sz="2400">
                <a:solidFill>
                  <a:schemeClr val="dk1"/>
                </a:solidFill>
                <a:latin typeface="Calibri"/>
                <a:ea typeface="Calibri"/>
                <a:cs typeface="Calibri"/>
                <a:sym typeface="Calibri"/>
              </a:rPr>
              <a:t> and </a:t>
            </a:r>
            <a:r>
              <a:rPr b="1" lang="de-DE" sz="2400">
                <a:solidFill>
                  <a:schemeClr val="dk1"/>
                </a:solidFill>
                <a:latin typeface="Calibri"/>
                <a:ea typeface="Calibri"/>
                <a:cs typeface="Calibri"/>
                <a:sym typeface="Calibri"/>
              </a:rPr>
              <a:t>south Emilia</a:t>
            </a:r>
            <a:r>
              <a:rPr lang="de-DE" sz="2400">
                <a:solidFill>
                  <a:schemeClr val="dk1"/>
                </a:solidFill>
                <a:latin typeface="Calibri"/>
                <a:ea typeface="Calibri"/>
                <a:cs typeface="Calibri"/>
                <a:sym typeface="Calibri"/>
              </a:rPr>
              <a:t>.</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b="1" lang="de-DE" sz="2400">
                <a:solidFill>
                  <a:schemeClr val="dk1"/>
                </a:solidFill>
                <a:latin typeface="Calibri"/>
                <a:ea typeface="Calibri"/>
                <a:cs typeface="Calibri"/>
                <a:sym typeface="Calibri"/>
              </a:rPr>
              <a:t>Same marker for f.sg and m.pl </a:t>
            </a:r>
            <a:r>
              <a:rPr lang="de-DE" sz="2400">
                <a:solidFill>
                  <a:schemeClr val="dk1"/>
                </a:solidFill>
                <a:latin typeface="Calibri"/>
                <a:ea typeface="Calibri"/>
                <a:cs typeface="Calibri"/>
                <a:sym typeface="Calibri"/>
              </a:rPr>
              <a:t>in </a:t>
            </a:r>
            <a:r>
              <a:rPr b="1" lang="de-DE" sz="2400">
                <a:solidFill>
                  <a:schemeClr val="dk1"/>
                </a:solidFill>
                <a:latin typeface="Calibri"/>
                <a:ea typeface="Calibri"/>
                <a:cs typeface="Calibri"/>
                <a:sym typeface="Calibri"/>
              </a:rPr>
              <a:t>alpine Lombardy</a:t>
            </a:r>
            <a:r>
              <a:rPr lang="de-DE" sz="2400">
                <a:solidFill>
                  <a:schemeClr val="dk1"/>
                </a:solidFill>
                <a:latin typeface="Calibri"/>
                <a:ea typeface="Calibri"/>
                <a:cs typeface="Calibri"/>
                <a:sym typeface="Calibri"/>
              </a:rPr>
              <a:t>.</a:t>
            </a:r>
            <a:endParaRPr/>
          </a:p>
        </p:txBody>
      </p:sp>
      <p:sp>
        <p:nvSpPr>
          <p:cNvPr id="529" name="Google Shape;529;p54"/>
          <p:cNvSpPr/>
          <p:nvPr/>
        </p:nvSpPr>
        <p:spPr>
          <a:xfrm>
            <a:off x="142976" y="5837283"/>
            <a:ext cx="289367" cy="27979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54"/>
          <p:cNvSpPr/>
          <p:nvPr/>
        </p:nvSpPr>
        <p:spPr>
          <a:xfrm>
            <a:off x="144682" y="5557491"/>
            <a:ext cx="289367" cy="279792"/>
          </a:xfrm>
          <a:prstGeom prst="ellipse">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mappa&#10;&#10;Descrizione generata automaticamente" id="531" name="Google Shape;531;p54"/>
          <p:cNvPicPr preferRelativeResize="0"/>
          <p:nvPr>
            <p:ph idx="1" type="body"/>
          </p:nvPr>
        </p:nvPicPr>
        <p:blipFill rotWithShape="1">
          <a:blip r:embed="rId3">
            <a:alphaModFix/>
          </a:blip>
          <a:srcRect b="0" l="0" r="0" t="0"/>
          <a:stretch/>
        </p:blipFill>
        <p:spPr>
          <a:xfrm>
            <a:off x="1" y="1160613"/>
            <a:ext cx="5777448" cy="3770202"/>
          </a:xfrm>
          <a:prstGeom prst="rect">
            <a:avLst/>
          </a:prstGeom>
          <a:noFill/>
          <a:ln>
            <a:noFill/>
          </a:ln>
        </p:spPr>
      </p:pic>
      <p:sp>
        <p:nvSpPr>
          <p:cNvPr id="532" name="Google Shape;532;p54"/>
          <p:cNvSpPr/>
          <p:nvPr/>
        </p:nvSpPr>
        <p:spPr>
          <a:xfrm>
            <a:off x="142976" y="6082895"/>
            <a:ext cx="289367" cy="279792"/>
          </a:xfrm>
          <a:prstGeom prst="ellipse">
            <a:avLst/>
          </a:prstGeom>
          <a:solidFill>
            <a:srgbClr val="833C0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54"/>
          <p:cNvSpPr/>
          <p:nvPr/>
        </p:nvSpPr>
        <p:spPr>
          <a:xfrm>
            <a:off x="142976" y="6391465"/>
            <a:ext cx="289367" cy="279792"/>
          </a:xfrm>
          <a:prstGeom prst="ellipse">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54"/>
          <p:cNvSpPr txBox="1"/>
          <p:nvPr/>
        </p:nvSpPr>
        <p:spPr>
          <a:xfrm>
            <a:off x="118753" y="5213268"/>
            <a:ext cx="5658696" cy="15082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‘the woman’ – ‘the women’</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-x – pl -y+z (Remanzacco: l</a:t>
            </a:r>
            <a:r>
              <a:rPr i="1" lang="de-DE" sz="1800">
                <a:solidFill>
                  <a:schemeClr val="dk1"/>
                </a:solidFill>
                <a:latin typeface="Calibri"/>
                <a:ea typeface="Calibri"/>
                <a:cs typeface="Calibri"/>
                <a:sym typeface="Calibri"/>
              </a:rPr>
              <a:t>a femin-</a:t>
            </a:r>
            <a:r>
              <a:rPr b="1" i="1" lang="de-DE" sz="1800">
                <a:solidFill>
                  <a:schemeClr val="dk1"/>
                </a:solidFill>
                <a:latin typeface="Calibri"/>
                <a:ea typeface="Calibri"/>
                <a:cs typeface="Calibri"/>
                <a:sym typeface="Calibri"/>
              </a:rPr>
              <a:t>a</a:t>
            </a:r>
            <a:r>
              <a:rPr lang="de-DE" sz="1800">
                <a:solidFill>
                  <a:schemeClr val="dk1"/>
                </a:solidFill>
                <a:latin typeface="Calibri"/>
                <a:ea typeface="Calibri"/>
                <a:cs typeface="Calibri"/>
                <a:sym typeface="Calibri"/>
              </a:rPr>
              <a:t> – </a:t>
            </a:r>
            <a:r>
              <a:rPr i="1" lang="de-DE" sz="1800">
                <a:solidFill>
                  <a:schemeClr val="dk1"/>
                </a:solidFill>
                <a:latin typeface="Calibri"/>
                <a:ea typeface="Calibri"/>
                <a:cs typeface="Calibri"/>
                <a:sym typeface="Calibri"/>
              </a:rPr>
              <a:t>lis femin-</a:t>
            </a:r>
            <a:r>
              <a:rPr b="1" i="1" lang="de-DE" sz="1800">
                <a:solidFill>
                  <a:schemeClr val="dk1"/>
                </a:solidFill>
                <a:latin typeface="Calibri"/>
                <a:ea typeface="Calibri"/>
                <a:cs typeface="Calibri"/>
                <a:sym typeface="Calibri"/>
              </a:rPr>
              <a:t>i</a:t>
            </a:r>
            <a:r>
              <a:rPr i="1" lang="de-DE" sz="1800">
                <a:solidFill>
                  <a:schemeClr val="dk1"/>
                </a:solidFill>
                <a:latin typeface="Calibri"/>
                <a:ea typeface="Calibri"/>
                <a:cs typeface="Calibri"/>
                <a:sym typeface="Calibri"/>
              </a:rPr>
              <a:t>-</a:t>
            </a:r>
            <a:r>
              <a:rPr b="1" i="1" lang="de-DE" sz="1800">
                <a:solidFill>
                  <a:schemeClr val="dk1"/>
                </a:solidFill>
                <a:latin typeface="Calibri"/>
                <a:ea typeface="Calibri"/>
                <a:cs typeface="Calibri"/>
                <a:sym typeface="Calibri"/>
              </a:rPr>
              <a:t>s</a:t>
            </a:r>
            <a:r>
              <a:rPr lang="de-DE"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-x – pl -y (Padova3: </a:t>
            </a:r>
            <a:r>
              <a:rPr i="1" lang="de-DE" sz="1800">
                <a:solidFill>
                  <a:schemeClr val="dk1"/>
                </a:solidFill>
                <a:latin typeface="Calibri"/>
                <a:ea typeface="Calibri"/>
                <a:cs typeface="Calibri"/>
                <a:sym typeface="Calibri"/>
              </a:rPr>
              <a:t>a don-</a:t>
            </a:r>
            <a:r>
              <a:rPr b="1" i="1" lang="de-DE" sz="1800">
                <a:solidFill>
                  <a:schemeClr val="dk1"/>
                </a:solidFill>
                <a:latin typeface="Calibri"/>
                <a:ea typeface="Calibri"/>
                <a:cs typeface="Calibri"/>
                <a:sym typeface="Calibri"/>
              </a:rPr>
              <a:t>a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e don-</a:t>
            </a:r>
            <a:r>
              <a:rPr b="1" i="1" lang="de-DE" sz="1800">
                <a:solidFill>
                  <a:schemeClr val="dk1"/>
                </a:solidFill>
                <a:latin typeface="Calibri"/>
                <a:ea typeface="Calibri"/>
                <a:cs typeface="Calibri"/>
                <a:sym typeface="Calibri"/>
              </a:rPr>
              <a:t>e</a:t>
            </a:r>
            <a:r>
              <a:rPr lang="de-DE"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-x – pl -Ø (Bologna2: </a:t>
            </a:r>
            <a:r>
              <a:rPr i="1" lang="de-DE" sz="1800">
                <a:solidFill>
                  <a:schemeClr val="dk1"/>
                </a:solidFill>
                <a:latin typeface="Calibri"/>
                <a:ea typeface="Calibri"/>
                <a:cs typeface="Calibri"/>
                <a:sym typeface="Calibri"/>
              </a:rPr>
              <a:t>la don-</a:t>
            </a:r>
            <a:r>
              <a:rPr b="1" i="1" lang="de-DE" sz="1800">
                <a:solidFill>
                  <a:schemeClr val="dk1"/>
                </a:solidFill>
                <a:latin typeface="Calibri"/>
                <a:ea typeface="Calibri"/>
                <a:cs typeface="Calibri"/>
                <a:sym typeface="Calibri"/>
              </a:rPr>
              <a:t>a</a:t>
            </a:r>
            <a:r>
              <a:rPr lang="de-DE" sz="1800">
                <a:solidFill>
                  <a:schemeClr val="dk1"/>
                </a:solidFill>
                <a:latin typeface="Calibri"/>
                <a:ea typeface="Calibri"/>
                <a:cs typeface="Calibri"/>
                <a:sym typeface="Calibri"/>
              </a:rPr>
              <a:t> – </a:t>
            </a:r>
            <a:r>
              <a:rPr i="1" lang="de-DE" sz="1800">
                <a:solidFill>
                  <a:schemeClr val="dk1"/>
                </a:solidFill>
                <a:latin typeface="Calibri"/>
                <a:ea typeface="Calibri"/>
                <a:cs typeface="Calibri"/>
                <a:sym typeface="Calibri"/>
              </a:rPr>
              <a:t>al don-</a:t>
            </a:r>
            <a:r>
              <a:rPr b="1" i="1" lang="de-DE" sz="1800">
                <a:solidFill>
                  <a:schemeClr val="dk1"/>
                </a:solidFill>
                <a:latin typeface="Calibri"/>
                <a:ea typeface="Calibri"/>
                <a:cs typeface="Calibri"/>
                <a:sym typeface="Calibri"/>
              </a:rPr>
              <a:t>Ø</a:t>
            </a:r>
            <a:r>
              <a:rPr lang="de-DE"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 sg -x – pl -x (Livigno2: </a:t>
            </a:r>
            <a:r>
              <a:rPr i="1" lang="de-DE" sz="1800">
                <a:solidFill>
                  <a:schemeClr val="dk1"/>
                </a:solidFill>
                <a:latin typeface="Calibri"/>
                <a:ea typeface="Calibri"/>
                <a:cs typeface="Calibri"/>
                <a:sym typeface="Calibri"/>
              </a:rPr>
              <a:t>la fém-</a:t>
            </a:r>
            <a:r>
              <a:rPr b="1" i="1" lang="de-DE" sz="1800">
                <a:solidFill>
                  <a:schemeClr val="dk1"/>
                </a:solidFill>
                <a:latin typeface="Calibri"/>
                <a:ea typeface="Calibri"/>
                <a:cs typeface="Calibri"/>
                <a:sym typeface="Calibri"/>
              </a:rPr>
              <a:t>a </a:t>
            </a:r>
            <a:r>
              <a:rPr lang="de-DE" sz="1800">
                <a:solidFill>
                  <a:schemeClr val="dk1"/>
                </a:solidFill>
                <a:latin typeface="Calibri"/>
                <a:ea typeface="Calibri"/>
                <a:cs typeface="Calibri"/>
                <a:sym typeface="Calibri"/>
              </a:rPr>
              <a:t>– </a:t>
            </a:r>
            <a:r>
              <a:rPr i="1" lang="de-DE" sz="1800">
                <a:solidFill>
                  <a:schemeClr val="dk1"/>
                </a:solidFill>
                <a:latin typeface="Calibri"/>
                <a:ea typeface="Calibri"/>
                <a:cs typeface="Calibri"/>
                <a:sym typeface="Calibri"/>
              </a:rPr>
              <a:t>li fém-</a:t>
            </a:r>
            <a:r>
              <a:rPr b="1" i="1" lang="de-DE" sz="1800">
                <a:solidFill>
                  <a:schemeClr val="dk1"/>
                </a:solidFill>
                <a:latin typeface="Calibri"/>
                <a:ea typeface="Calibri"/>
                <a:cs typeface="Calibri"/>
                <a:sym typeface="Calibri"/>
              </a:rPr>
              <a:t>a</a:t>
            </a:r>
            <a:r>
              <a:rPr lang="de-DE" sz="1800">
                <a:solidFill>
                  <a:schemeClr val="dk1"/>
                </a:solidFill>
                <a:latin typeface="Calibri"/>
                <a:ea typeface="Calibri"/>
                <a:cs typeface="Calibri"/>
                <a:sym typeface="Calibri"/>
              </a:rPr>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Generic/weak definites</a:t>
            </a:r>
            <a:endParaRPr/>
          </a:p>
        </p:txBody>
      </p:sp>
      <p:sp>
        <p:nvSpPr>
          <p:cNvPr id="540" name="Google Shape;540;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Proposal: definite articles</a:t>
            </a:r>
            <a:r>
              <a:rPr lang="de-DE" sz="2400"/>
              <a:t> have a </a:t>
            </a:r>
            <a:r>
              <a:rPr b="1" lang="de-DE" sz="2400"/>
              <a:t>generic/weak interpretation</a:t>
            </a:r>
            <a:r>
              <a:rPr lang="de-DE" sz="2400"/>
              <a:t> in all NIDs (as well as in Italian, French and Spanish, see Aguilar-Guevara et Al. 2014).</a:t>
            </a:r>
            <a:endParaRPr/>
          </a:p>
          <a:p>
            <a:pPr indent="0" lvl="0" marL="0" rtl="0" algn="l">
              <a:lnSpc>
                <a:spcPct val="90000"/>
              </a:lnSpc>
              <a:spcBef>
                <a:spcPts val="1000"/>
              </a:spcBef>
              <a:spcAft>
                <a:spcPts val="0"/>
              </a:spcAft>
              <a:buClr>
                <a:schemeClr val="dk1"/>
              </a:buClr>
              <a:buSzPts val="2400"/>
              <a:buNone/>
            </a:pPr>
            <a:r>
              <a:rPr lang="de-DE" sz="2400"/>
              <a:t>G/WDs = definites referring to a non-definite non-salient entity in the discourse. They are lexically constrained:</a:t>
            </a:r>
            <a:endParaRPr/>
          </a:p>
          <a:p>
            <a:pPr indent="0" lvl="1" marL="4572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Font typeface="Courier New"/>
              <a:buChar char="o"/>
            </a:pPr>
            <a:r>
              <a:rPr i="1" lang="de-DE"/>
              <a:t> </a:t>
            </a:r>
            <a:r>
              <a:rPr i="1" lang="de-DE" sz="2400"/>
              <a:t>	Mia sorella compra 	</a:t>
            </a:r>
            <a:r>
              <a:rPr b="1" i="1" lang="de-DE" sz="2400"/>
              <a:t>arance/case</a:t>
            </a:r>
            <a:r>
              <a:rPr i="1" lang="de-DE" sz="2400"/>
              <a:t> 	tutti 	i 	giorni.</a:t>
            </a:r>
            <a:endParaRPr i="1" sz="2400"/>
          </a:p>
          <a:p>
            <a:pPr indent="0" lvl="0" marL="0" rtl="0" algn="l">
              <a:lnSpc>
                <a:spcPct val="90000"/>
              </a:lnSpc>
              <a:spcBef>
                <a:spcPts val="1000"/>
              </a:spcBef>
              <a:spcAft>
                <a:spcPts val="0"/>
              </a:spcAft>
              <a:buClr>
                <a:schemeClr val="dk1"/>
              </a:buClr>
              <a:buSzPts val="2400"/>
              <a:buNone/>
            </a:pPr>
            <a:r>
              <a:rPr lang="de-DE" sz="2400"/>
              <a:t>	My 	sister 	buys 	oranges/houses 	all 	the.</a:t>
            </a:r>
            <a:r>
              <a:rPr lang="de-DE" sz="2400" cap="small"/>
              <a:t>m.pl </a:t>
            </a:r>
            <a:r>
              <a:rPr lang="de-DE" sz="2400"/>
              <a:t>days </a:t>
            </a:r>
            <a:endParaRPr/>
          </a:p>
          <a:p>
            <a:pPr indent="-228600" lvl="0" marL="228600" rtl="0" algn="l">
              <a:lnSpc>
                <a:spcPct val="90000"/>
              </a:lnSpc>
              <a:spcBef>
                <a:spcPts val="1000"/>
              </a:spcBef>
              <a:spcAft>
                <a:spcPts val="0"/>
              </a:spcAft>
              <a:buClr>
                <a:schemeClr val="dk1"/>
              </a:buClr>
              <a:buSzPts val="2400"/>
              <a:buFont typeface="Courier New"/>
              <a:buChar char="o"/>
            </a:pPr>
            <a:r>
              <a:rPr i="1" lang="de-DE" sz="2400"/>
              <a:t> 	Mia sorella compra </a:t>
            </a:r>
            <a:r>
              <a:rPr b="1" i="1" lang="de-DE" sz="2400"/>
              <a:t>le 	arance/# le 	case</a:t>
            </a:r>
            <a:r>
              <a:rPr i="1" lang="de-DE" sz="2400"/>
              <a:t> 	tutti i 	giorni.</a:t>
            </a:r>
            <a:endParaRPr i="1" sz="2400"/>
          </a:p>
          <a:p>
            <a:pPr indent="0" lvl="0" marL="0" rtl="0" algn="l">
              <a:lnSpc>
                <a:spcPct val="90000"/>
              </a:lnSpc>
              <a:spcBef>
                <a:spcPts val="1000"/>
              </a:spcBef>
              <a:spcAft>
                <a:spcPts val="0"/>
              </a:spcAft>
              <a:buClr>
                <a:schemeClr val="dk1"/>
              </a:buClr>
              <a:buSzPts val="2400"/>
              <a:buNone/>
            </a:pPr>
            <a:r>
              <a:rPr lang="de-DE" sz="2400"/>
              <a:t>	My 	sister 	buys 	the oranges/the houses 	all 	the.</a:t>
            </a:r>
            <a:r>
              <a:rPr lang="de-DE" sz="2400" cap="small"/>
              <a:t>m.pl	</a:t>
            </a:r>
            <a:r>
              <a:rPr lang="de-DE" sz="2400"/>
              <a:t>days</a:t>
            </a:r>
            <a:endParaRPr sz="2400"/>
          </a:p>
          <a:p>
            <a:pPr indent="0" lvl="0" marL="0" rtl="0" algn="l">
              <a:lnSpc>
                <a:spcPct val="90000"/>
              </a:lnSpc>
              <a:spcBef>
                <a:spcPts val="1000"/>
              </a:spcBef>
              <a:spcAft>
                <a:spcPts val="0"/>
              </a:spcAft>
              <a:buClr>
                <a:schemeClr val="dk1"/>
              </a:buClr>
              <a:buSzPts val="2400"/>
              <a:buNone/>
            </a:pPr>
            <a:r>
              <a:rPr lang="de-DE" sz="2400"/>
              <a:t>	‘My sister buys oranges/houses every day.’</a:t>
            </a:r>
            <a:endParaRPr sz="2400"/>
          </a:p>
          <a:p>
            <a:pPr indent="-63500" lvl="0" marL="228600" rtl="0" algn="l">
              <a:lnSpc>
                <a:spcPct val="90000"/>
              </a:lnSpc>
              <a:spcBef>
                <a:spcPts val="1000"/>
              </a:spcBef>
              <a:spcAft>
                <a:spcPts val="0"/>
              </a:spcAft>
              <a:buClr>
                <a:schemeClr val="dk1"/>
              </a:buClr>
              <a:buSzPts val="2600"/>
              <a:buNone/>
            </a:pPr>
            <a:r>
              <a:t/>
            </a:r>
            <a:endParaRPr sz="2600"/>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
        <p:nvSpPr>
          <p:cNvPr id="541" name="Google Shape;54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42" name="Google Shape;54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6"/>
          <p:cNvSpPr txBox="1"/>
          <p:nvPr>
            <p:ph type="title"/>
          </p:nvPr>
        </p:nvSpPr>
        <p:spPr>
          <a:xfrm>
            <a:off x="838200" y="39800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only PAs (French, Lig2, Emilian)</a:t>
            </a:r>
            <a:endParaRPr/>
          </a:p>
        </p:txBody>
      </p:sp>
      <p:sp>
        <p:nvSpPr>
          <p:cNvPr id="548" name="Google Shape;548;p56"/>
          <p:cNvSpPr txBox="1"/>
          <p:nvPr>
            <p:ph idx="1" type="body"/>
          </p:nvPr>
        </p:nvSpPr>
        <p:spPr>
          <a:xfrm>
            <a:off x="1956122" y="1972130"/>
            <a:ext cx="5102506"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Clr>
                <a:schemeClr val="dk1"/>
              </a:buClr>
              <a:buSzPct val="100000"/>
              <a:buNone/>
            </a:pPr>
            <a:r>
              <a:t/>
            </a:r>
            <a:endParaRPr b="1"/>
          </a:p>
          <a:p>
            <a:pPr indent="0" lvl="0" marL="0" rtl="0" algn="ctr">
              <a:lnSpc>
                <a:spcPct val="90000"/>
              </a:lnSpc>
              <a:spcBef>
                <a:spcPts val="1000"/>
              </a:spcBef>
              <a:spcAft>
                <a:spcPts val="0"/>
              </a:spcAft>
              <a:buClr>
                <a:schemeClr val="dk1"/>
              </a:buClr>
              <a:buSzPct val="100000"/>
              <a:buNone/>
            </a:pPr>
            <a:r>
              <a:rPr b="1" lang="de-DE" sz="3200"/>
              <a:t>French</a:t>
            </a:r>
            <a:endParaRPr sz="3200"/>
          </a:p>
          <a:p>
            <a:pPr indent="-228600" lvl="0" marL="228600" rtl="0" algn="l">
              <a:lnSpc>
                <a:spcPct val="90000"/>
              </a:lnSpc>
              <a:spcBef>
                <a:spcPts val="1000"/>
              </a:spcBef>
              <a:spcAft>
                <a:spcPts val="0"/>
              </a:spcAft>
              <a:buClr>
                <a:schemeClr val="dk1"/>
              </a:buClr>
              <a:buSzPct val="100000"/>
              <a:buChar char="•"/>
            </a:pPr>
            <a:r>
              <a:rPr i="1" lang="de-DE"/>
              <a:t>	Je 	construis 	*(des) 	maisons 	depuis 	30 ans.</a:t>
            </a:r>
            <a:endParaRPr/>
          </a:p>
          <a:p>
            <a:pPr indent="0" lvl="0" marL="0" rtl="0" algn="l">
              <a:lnSpc>
                <a:spcPct val="90000"/>
              </a:lnSpc>
              <a:spcBef>
                <a:spcPts val="1000"/>
              </a:spcBef>
              <a:spcAft>
                <a:spcPts val="0"/>
              </a:spcAft>
              <a:buClr>
                <a:schemeClr val="dk1"/>
              </a:buClr>
              <a:buSzPct val="100000"/>
              <a:buNone/>
            </a:pPr>
            <a:r>
              <a:rPr lang="de-DE"/>
              <a:t>	I 	build.1sg 	of.the.f.pl 	houses	from	30 years</a:t>
            </a:r>
            <a:endParaRPr/>
          </a:p>
          <a:p>
            <a:pPr indent="0" lvl="0" marL="0" rtl="0" algn="l">
              <a:lnSpc>
                <a:spcPct val="90000"/>
              </a:lnSpc>
              <a:spcBef>
                <a:spcPts val="1000"/>
              </a:spcBef>
              <a:spcAft>
                <a:spcPts val="0"/>
              </a:spcAft>
              <a:buClr>
                <a:schemeClr val="dk1"/>
              </a:buClr>
              <a:buSzPct val="100000"/>
              <a:buNone/>
            </a:pPr>
            <a:r>
              <a:rPr i="1" lang="de-DE"/>
              <a:t>	</a:t>
            </a:r>
            <a:r>
              <a:rPr lang="de-DE"/>
              <a:t>‘I’ve been building houses for 30 years.’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i="1" lang="de-DE"/>
              <a:t> 	*(Des) 	filles 	étaien 	blondes, 	d’autres 	avaient </a:t>
            </a:r>
            <a:endParaRPr/>
          </a:p>
          <a:p>
            <a:pPr indent="0" lvl="0" marL="0" rtl="0" algn="l">
              <a:lnSpc>
                <a:spcPct val="90000"/>
              </a:lnSpc>
              <a:spcBef>
                <a:spcPts val="1000"/>
              </a:spcBef>
              <a:spcAft>
                <a:spcPts val="0"/>
              </a:spcAft>
              <a:buClr>
                <a:schemeClr val="dk1"/>
              </a:buClr>
              <a:buSzPct val="100000"/>
              <a:buNone/>
            </a:pPr>
            <a:r>
              <a:rPr lang="de-DE"/>
              <a:t>	of.the.pl 	girls 	were 	blond 	others 	had</a:t>
            </a:r>
            <a:endParaRPr/>
          </a:p>
          <a:p>
            <a:pPr indent="0" lvl="0" marL="0" rtl="0" algn="l">
              <a:lnSpc>
                <a:spcPct val="90000"/>
              </a:lnSpc>
              <a:spcBef>
                <a:spcPts val="1000"/>
              </a:spcBef>
              <a:spcAft>
                <a:spcPts val="0"/>
              </a:spcAft>
              <a:buClr>
                <a:schemeClr val="dk1"/>
              </a:buClr>
              <a:buSzPct val="100000"/>
              <a:buNone/>
            </a:pPr>
            <a:r>
              <a:rPr i="1" lang="de-DE"/>
              <a:t>	les 	chevaux 	foncés.</a:t>
            </a:r>
            <a:endParaRPr/>
          </a:p>
          <a:p>
            <a:pPr indent="0" lvl="0" marL="0" rtl="0" algn="l">
              <a:lnSpc>
                <a:spcPct val="90000"/>
              </a:lnSpc>
              <a:spcBef>
                <a:spcPts val="1000"/>
              </a:spcBef>
              <a:spcAft>
                <a:spcPts val="0"/>
              </a:spcAft>
              <a:buClr>
                <a:schemeClr val="dk1"/>
              </a:buClr>
              <a:buSzPct val="100000"/>
              <a:buNone/>
            </a:pPr>
            <a:r>
              <a:rPr lang="de-DE"/>
              <a:t> 	the.pl 	hair 	dark</a:t>
            </a:r>
            <a:endParaRPr/>
          </a:p>
          <a:p>
            <a:pPr indent="0" lvl="0" marL="0" rtl="0" algn="l">
              <a:lnSpc>
                <a:spcPct val="90000"/>
              </a:lnSpc>
              <a:spcBef>
                <a:spcPts val="1000"/>
              </a:spcBef>
              <a:spcAft>
                <a:spcPts val="0"/>
              </a:spcAft>
              <a:buClr>
                <a:schemeClr val="dk1"/>
              </a:buClr>
              <a:buSzPct val="100000"/>
              <a:buNone/>
            </a:pPr>
            <a:r>
              <a:rPr lang="de-DE"/>
              <a:t>	‘Some girls were blond, others had dark hairs.’</a:t>
            </a:r>
            <a:endParaRPr/>
          </a:p>
          <a:p>
            <a:pPr indent="0" lvl="0" marL="0" rtl="0" algn="l">
              <a:lnSpc>
                <a:spcPct val="90000"/>
              </a:lnSpc>
              <a:spcBef>
                <a:spcPts val="1000"/>
              </a:spcBef>
              <a:spcAft>
                <a:spcPts val="0"/>
              </a:spcAft>
              <a:buClr>
                <a:schemeClr val="dk1"/>
              </a:buClr>
              <a:buSzPct val="100000"/>
              <a:buNone/>
            </a:pPr>
            <a:r>
              <a:rPr lang="de-DE"/>
              <a:t>	(Ihsane 2008:141)</a:t>
            </a:r>
            <a:endParaRPr/>
          </a:p>
        </p:txBody>
      </p:sp>
      <p:sp>
        <p:nvSpPr>
          <p:cNvPr id="549" name="Google Shape;54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50" name="Google Shape;550;p56"/>
          <p:cNvSpPr txBox="1"/>
          <p:nvPr/>
        </p:nvSpPr>
        <p:spPr>
          <a:xfrm>
            <a:off x="838200" y="1555345"/>
            <a:ext cx="10515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N.B., We take the presence of bare DE under negation to be orthogonal to the present classification</a:t>
            </a:r>
            <a:endParaRPr/>
          </a:p>
        </p:txBody>
      </p:sp>
      <p:sp>
        <p:nvSpPr>
          <p:cNvPr id="551" name="Google Shape;551;p56"/>
          <p:cNvSpPr txBox="1"/>
          <p:nvPr/>
        </p:nvSpPr>
        <p:spPr>
          <a:xfrm>
            <a:off x="136485" y="2608577"/>
            <a:ext cx="195612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Long-term habitual activities</a:t>
            </a:r>
            <a:endParaRPr b="1" sz="1800">
              <a:solidFill>
                <a:srgbClr val="00B050"/>
              </a:solidFill>
              <a:latin typeface="Calibri"/>
              <a:ea typeface="Calibri"/>
              <a:cs typeface="Calibri"/>
              <a:sym typeface="Calibri"/>
            </a:endParaRPr>
          </a:p>
          <a:p>
            <a:pPr indent="0" lvl="0" marL="0" marR="0" rtl="0" algn="ctr">
              <a:spcBef>
                <a:spcPts val="0"/>
              </a:spcBef>
              <a:spcAft>
                <a:spcPts val="0"/>
              </a:spcAft>
              <a:buNone/>
            </a:pPr>
            <a:r>
              <a:rPr b="1" lang="de-DE" sz="1800">
                <a:solidFill>
                  <a:srgbClr val="00B050"/>
                </a:solidFill>
                <a:latin typeface="Calibri"/>
                <a:ea typeface="Calibri"/>
                <a:cs typeface="Calibri"/>
                <a:sym typeface="Calibri"/>
              </a:rPr>
              <a:t>✓</a:t>
            </a:r>
            <a:r>
              <a:rPr lang="de-DE" sz="1800">
                <a:solidFill>
                  <a:schemeClr val="dk1"/>
                </a:solidFill>
                <a:latin typeface="Calibri"/>
                <a:ea typeface="Calibri"/>
                <a:cs typeface="Calibri"/>
                <a:sym typeface="Calibri"/>
              </a:rPr>
              <a:t>BN/</a:t>
            </a:r>
            <a:r>
              <a:rPr lang="de-DE" sz="1800">
                <a:solidFill>
                  <a:srgbClr val="FF0000"/>
                </a:solidFill>
                <a:latin typeface="Calibri"/>
                <a:ea typeface="Calibri"/>
                <a:cs typeface="Calibri"/>
                <a:sym typeface="Calibri"/>
              </a:rPr>
              <a:t>✘</a:t>
            </a:r>
            <a:r>
              <a:rPr lang="de-DE" sz="1800">
                <a:solidFill>
                  <a:schemeClr val="dk1"/>
                </a:solidFill>
                <a:latin typeface="Calibri"/>
                <a:ea typeface="Calibri"/>
                <a:cs typeface="Calibri"/>
                <a:sym typeface="Calibri"/>
              </a:rPr>
              <a:t>PA</a:t>
            </a:r>
            <a:endParaRPr/>
          </a:p>
        </p:txBody>
      </p:sp>
      <p:sp>
        <p:nvSpPr>
          <p:cNvPr id="552" name="Google Shape;552;p56"/>
          <p:cNvSpPr txBox="1"/>
          <p:nvPr/>
        </p:nvSpPr>
        <p:spPr>
          <a:xfrm>
            <a:off x="136485" y="4414569"/>
            <a:ext cx="195612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chemeClr val="dk1"/>
                </a:solidFill>
                <a:latin typeface="Calibri"/>
                <a:ea typeface="Calibri"/>
                <a:cs typeface="Calibri"/>
                <a:sym typeface="Calibri"/>
              </a:rPr>
              <a:t>Specificity inducing contexts</a:t>
            </a:r>
            <a:endParaRPr b="1" sz="1800">
              <a:solidFill>
                <a:srgbClr val="FF0000"/>
              </a:solidFill>
              <a:latin typeface="Calibri"/>
              <a:ea typeface="Calibri"/>
              <a:cs typeface="Calibri"/>
              <a:sym typeface="Calibri"/>
            </a:endParaRPr>
          </a:p>
          <a:p>
            <a:pPr indent="0" lvl="0" marL="0" marR="0" rtl="0" algn="ctr">
              <a:spcBef>
                <a:spcPts val="0"/>
              </a:spcBef>
              <a:spcAft>
                <a:spcPts val="0"/>
              </a:spcAft>
              <a:buNone/>
            </a:pPr>
            <a:r>
              <a:rPr lang="de-DE" sz="1800">
                <a:solidFill>
                  <a:srgbClr val="FF0000"/>
                </a:solidFill>
                <a:latin typeface="Calibri"/>
                <a:ea typeface="Calibri"/>
                <a:cs typeface="Calibri"/>
                <a:sym typeface="Calibri"/>
              </a:rPr>
              <a:t>✘</a:t>
            </a:r>
            <a:r>
              <a:rPr lang="de-DE" sz="1800">
                <a:solidFill>
                  <a:schemeClr val="dk1"/>
                </a:solidFill>
                <a:latin typeface="Calibri"/>
                <a:ea typeface="Calibri"/>
                <a:cs typeface="Calibri"/>
                <a:sym typeface="Calibri"/>
              </a:rPr>
              <a:t>BN/</a:t>
            </a:r>
            <a:r>
              <a:rPr b="1" lang="de-DE" sz="1800">
                <a:solidFill>
                  <a:srgbClr val="00B050"/>
                </a:solidFill>
                <a:latin typeface="Calibri"/>
                <a:ea typeface="Calibri"/>
                <a:cs typeface="Calibri"/>
                <a:sym typeface="Calibri"/>
              </a:rPr>
              <a:t>✓</a:t>
            </a:r>
            <a:r>
              <a:rPr lang="de-DE" sz="1800">
                <a:solidFill>
                  <a:schemeClr val="dk1"/>
                </a:solidFill>
                <a:latin typeface="Calibri"/>
                <a:ea typeface="Calibri"/>
                <a:cs typeface="Calibri"/>
                <a:sym typeface="Calibri"/>
              </a:rPr>
              <a:t>PA</a:t>
            </a:r>
            <a:endParaRPr/>
          </a:p>
        </p:txBody>
      </p:sp>
      <p:sp>
        <p:nvSpPr>
          <p:cNvPr id="553" name="Google Shape;553;p56"/>
          <p:cNvSpPr txBox="1"/>
          <p:nvPr/>
        </p:nvSpPr>
        <p:spPr>
          <a:xfrm>
            <a:off x="7089494" y="1972130"/>
            <a:ext cx="5102506"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ctr">
              <a:lnSpc>
                <a:spcPct val="90000"/>
              </a:lnSpc>
              <a:spcBef>
                <a:spcPts val="0"/>
              </a:spcBef>
              <a:spcAft>
                <a:spcPts val="0"/>
              </a:spcAft>
              <a:buClr>
                <a:schemeClr val="dk1"/>
              </a:buClr>
              <a:buSzPct val="100000"/>
              <a:buFont typeface="Arial"/>
              <a:buNone/>
            </a:pPr>
            <a:r>
              <a:t/>
            </a:r>
            <a:endParaRPr b="1" sz="2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rPr b="1" lang="de-DE" sz="3200">
                <a:solidFill>
                  <a:schemeClr val="dk1"/>
                </a:solidFill>
                <a:latin typeface="Calibri"/>
                <a:ea typeface="Calibri"/>
                <a:cs typeface="Calibri"/>
                <a:sym typeface="Calibri"/>
              </a:rPr>
              <a:t>Emilian</a:t>
            </a:r>
            <a:endParaRPr sz="32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i="1" lang="de-DE" sz="2800">
                <a:solidFill>
                  <a:schemeClr val="dk1"/>
                </a:solidFill>
                <a:latin typeface="Calibri"/>
                <a:ea typeface="Calibri"/>
                <a:cs typeface="Calibri"/>
                <a:sym typeface="Calibri"/>
              </a:rPr>
              <a:t> 	I 	ɛ 	an 	ke 	kostruisi 	*(adli) 	ka.</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it 	is 	years 	that 	build.1sg 	of.the.f.pl	houses 	</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‘I’ve been building houses for years.’</a:t>
            </a:r>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i="1" lang="de-DE" sz="2800">
                <a:solidFill>
                  <a:schemeClr val="dk1"/>
                </a:solidFill>
                <a:latin typeface="Calibri"/>
                <a:ea typeface="Calibri"/>
                <a:cs typeface="Calibri"/>
                <a:sym typeface="Calibri"/>
              </a:rPr>
              <a:t>*(Dal) 	vɛjn, 	a 	t 	n 	a 	mia</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of.the.m.sg wine CL you 	CL.part 	has 	not </a:t>
            </a:r>
            <a:endParaRPr/>
          </a:p>
          <a:p>
            <a:pPr indent="0" lvl="0" marL="0" marR="0" rtl="0" algn="l">
              <a:lnSpc>
                <a:spcPct val="90000"/>
              </a:lnSpc>
              <a:spcBef>
                <a:spcPts val="1000"/>
              </a:spcBef>
              <a:spcAft>
                <a:spcPts val="0"/>
              </a:spcAft>
              <a:buClr>
                <a:schemeClr val="dk1"/>
              </a:buClr>
              <a:buSzPct val="100000"/>
              <a:buFont typeface="Arial"/>
              <a:buNone/>
            </a:pPr>
            <a:r>
              <a:rPr i="1" lang="de-DE" sz="2800">
                <a:solidFill>
                  <a:schemeClr val="dk1"/>
                </a:solidFill>
                <a:latin typeface="Calibri"/>
                <a:ea typeface="Calibri"/>
                <a:cs typeface="Calibri"/>
                <a:sym typeface="Calibri"/>
              </a:rPr>
              <a:t>	struʃa, 	*(adl) 	ater 	si.</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wasted 	of.the.f.sg 	other 	yes</a:t>
            </a:r>
            <a:endParaRPr/>
          </a:p>
          <a:p>
            <a:pPr indent="0" lvl="0" marL="0" marR="0" rtl="0" algn="l">
              <a:lnSpc>
                <a:spcPct val="90000"/>
              </a:lnSpc>
              <a:spcBef>
                <a:spcPts val="1000"/>
              </a:spcBef>
              <a:spcAft>
                <a:spcPts val="0"/>
              </a:spcAft>
              <a:buClr>
                <a:schemeClr val="dk1"/>
              </a:buClr>
              <a:buSzPct val="100000"/>
              <a:buFont typeface="Arial"/>
              <a:buNone/>
            </a:pPr>
            <a:r>
              <a:rPr lang="de-DE" sz="2800">
                <a:solidFill>
                  <a:schemeClr val="dk1"/>
                </a:solidFill>
                <a:latin typeface="Calibri"/>
                <a:ea typeface="Calibri"/>
                <a:cs typeface="Calibri"/>
                <a:sym typeface="Calibri"/>
              </a:rPr>
              <a:t>	</a:t>
            </a:r>
            <a:r>
              <a:rPr lang="de-DE" sz="2800">
                <a:solidFill>
                  <a:schemeClr val="dk1"/>
                </a:solidFill>
                <a:highlight>
                  <a:srgbClr val="FFFF00"/>
                </a:highlight>
                <a:latin typeface="Calibri"/>
                <a:ea typeface="Calibri"/>
                <a:cs typeface="Calibri"/>
                <a:sym typeface="Calibri"/>
              </a:rPr>
              <a:t>‘He did not waste a part of the wine but another 	part he did.’</a:t>
            </a:r>
            <a:endParaRPr/>
          </a:p>
          <a:p>
            <a:pPr indent="0" lvl="0" marL="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7"/>
          <p:cNvSpPr txBox="1"/>
          <p:nvPr>
            <p:ph type="title"/>
          </p:nvPr>
        </p:nvSpPr>
        <p:spPr>
          <a:xfrm>
            <a:off x="838200" y="39800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Varieties with only PAs: Lig1</a:t>
            </a:r>
            <a:endParaRPr/>
          </a:p>
        </p:txBody>
      </p:sp>
      <p:sp>
        <p:nvSpPr>
          <p:cNvPr id="559" name="Google Shape;559;p57"/>
          <p:cNvSpPr txBox="1"/>
          <p:nvPr>
            <p:ph idx="1" type="body"/>
          </p:nvPr>
        </p:nvSpPr>
        <p:spPr>
          <a:xfrm>
            <a:off x="838200" y="4022081"/>
            <a:ext cx="10515600" cy="1236881"/>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i="1" lang="de-DE"/>
              <a:t>	Je 	construis 	</a:t>
            </a:r>
            <a:r>
              <a:rPr b="1" i="1" lang="de-DE"/>
              <a:t>*(des) </a:t>
            </a:r>
            <a:r>
              <a:rPr i="1" lang="de-DE"/>
              <a:t>	maisons 	depuis 	30 ans. </a:t>
            </a:r>
            <a:r>
              <a:rPr lang="de-DE"/>
              <a:t>(Fr.)</a:t>
            </a:r>
            <a:endParaRPr/>
          </a:p>
          <a:p>
            <a:pPr indent="0" lvl="0" marL="0" rtl="0" algn="l">
              <a:lnSpc>
                <a:spcPct val="90000"/>
              </a:lnSpc>
              <a:spcBef>
                <a:spcPts val="1000"/>
              </a:spcBef>
              <a:spcAft>
                <a:spcPts val="0"/>
              </a:spcAft>
              <a:buClr>
                <a:schemeClr val="dk1"/>
              </a:buClr>
              <a:buSzPct val="100000"/>
              <a:buNone/>
            </a:pPr>
            <a:r>
              <a:rPr lang="de-DE"/>
              <a:t>	I 	build.1sg 	of.the.f.pl 	houses	from	30 years</a:t>
            </a:r>
            <a:endParaRPr/>
          </a:p>
          <a:p>
            <a:pPr indent="0" lvl="0" marL="0" rtl="0" algn="l">
              <a:lnSpc>
                <a:spcPct val="90000"/>
              </a:lnSpc>
              <a:spcBef>
                <a:spcPts val="1000"/>
              </a:spcBef>
              <a:spcAft>
                <a:spcPts val="0"/>
              </a:spcAft>
              <a:buClr>
                <a:schemeClr val="dk1"/>
              </a:buClr>
              <a:buSzPct val="100000"/>
              <a:buNone/>
            </a:pPr>
            <a:r>
              <a:rPr i="1" lang="de-DE"/>
              <a:t>	</a:t>
            </a:r>
            <a:r>
              <a:rPr lang="de-DE"/>
              <a:t>‘I’ve been building houses for 30 years.’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560" name="Google Shape;56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61" name="Google Shape;561;p57"/>
          <p:cNvSpPr txBox="1"/>
          <p:nvPr/>
        </p:nvSpPr>
        <p:spPr>
          <a:xfrm>
            <a:off x="838200" y="1555345"/>
            <a:ext cx="10515600"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2400">
                <a:solidFill>
                  <a:schemeClr val="dk1"/>
                </a:solidFill>
                <a:latin typeface="Calibri"/>
                <a:ea typeface="Calibri"/>
                <a:cs typeface="Calibri"/>
                <a:sym typeface="Calibri"/>
              </a:rPr>
              <a:t>Even if the usual translation of a BN in Lig1 is a PA, in the following sentence both BNs and PAs are acceptable (</a:t>
            </a:r>
            <a:r>
              <a:rPr b="1" lang="de-DE" sz="2800">
                <a:solidFill>
                  <a:schemeClr val="dk1"/>
                </a:solidFill>
                <a:latin typeface="Calibri"/>
                <a:ea typeface="Calibri"/>
                <a:cs typeface="Calibri"/>
                <a:sym typeface="Calibri"/>
              </a:rPr>
              <a:t>≠</a:t>
            </a:r>
            <a:r>
              <a:rPr b="1" lang="de-DE" sz="2400">
                <a:solidFill>
                  <a:schemeClr val="dk1"/>
                </a:solidFill>
                <a:latin typeface="Calibri"/>
                <a:ea typeface="Calibri"/>
                <a:cs typeface="Calibri"/>
                <a:sym typeface="Calibri"/>
              </a:rPr>
              <a:t> French/Emilian)</a:t>
            </a:r>
            <a:endParaRPr/>
          </a:p>
        </p:txBody>
      </p:sp>
      <p:sp>
        <p:nvSpPr>
          <p:cNvPr id="562" name="Google Shape;562;p57"/>
          <p:cNvSpPr txBox="1"/>
          <p:nvPr/>
        </p:nvSpPr>
        <p:spPr>
          <a:xfrm>
            <a:off x="838200" y="2588834"/>
            <a:ext cx="10515600" cy="1383091"/>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600"/>
              <a:buFont typeface="Arial"/>
              <a:buChar char="•"/>
            </a:pPr>
            <a:r>
              <a:rPr i="1" lang="de-DE" sz="2600">
                <a:solidFill>
                  <a:schemeClr val="dk1"/>
                </a:solidFill>
                <a:latin typeface="Calibri"/>
                <a:ea typeface="Calibri"/>
                <a:cs typeface="Calibri"/>
                <a:sym typeface="Calibri"/>
              </a:rPr>
              <a:t>Ɛ trent anni	ke 	tiu 	ʃy 	</a:t>
            </a:r>
            <a:r>
              <a:rPr b="1" i="1" lang="de-DE" sz="2600">
                <a:solidFill>
                  <a:schemeClr val="dk1"/>
                </a:solidFill>
                <a:latin typeface="Calibri"/>
                <a:ea typeface="Calibri"/>
                <a:cs typeface="Calibri"/>
                <a:sym typeface="Calibri"/>
              </a:rPr>
              <a:t>(dee) 	</a:t>
            </a:r>
            <a:r>
              <a:rPr i="1" lang="de-DE" sz="2600">
                <a:solidFill>
                  <a:schemeClr val="dk1"/>
                </a:solidFill>
                <a:latin typeface="Calibri"/>
                <a:ea typeface="Calibri"/>
                <a:cs typeface="Calibri"/>
                <a:sym typeface="Calibri"/>
              </a:rPr>
              <a:t>kɛ. </a:t>
            </a:r>
            <a:r>
              <a:rPr lang="de-DE" sz="2600">
                <a:solidFill>
                  <a:schemeClr val="dk1"/>
                </a:solidFill>
                <a:latin typeface="Calibri"/>
                <a:ea typeface="Calibri"/>
                <a:cs typeface="Calibri"/>
                <a:sym typeface="Calibri"/>
              </a:rPr>
              <a:t>(Lig1)</a:t>
            </a:r>
            <a:endParaRPr/>
          </a:p>
          <a:p>
            <a:pPr indent="0" lvl="0" marL="0" marR="0" rtl="0" algn="l">
              <a:lnSpc>
                <a:spcPct val="90000"/>
              </a:lnSpc>
              <a:spcBef>
                <a:spcPts val="1000"/>
              </a:spcBef>
              <a:spcAft>
                <a:spcPts val="0"/>
              </a:spcAft>
              <a:buClr>
                <a:schemeClr val="dk1"/>
              </a:buClr>
              <a:buSzPts val="2600"/>
              <a:buFont typeface="Arial"/>
              <a:buNone/>
            </a:pPr>
            <a:r>
              <a:rPr lang="de-DE" sz="2600">
                <a:solidFill>
                  <a:schemeClr val="dk1"/>
                </a:solidFill>
                <a:latin typeface="Calibri"/>
                <a:ea typeface="Calibri"/>
                <a:cs typeface="Calibri"/>
                <a:sym typeface="Calibri"/>
              </a:rPr>
              <a:t>	is 30 	years	that	pull.1sg up 	of.the.f.pl	houses</a:t>
            </a:r>
            <a:endParaRPr/>
          </a:p>
          <a:p>
            <a:pPr indent="0" lvl="0" marL="0" marR="0" rtl="0" algn="l">
              <a:lnSpc>
                <a:spcPct val="90000"/>
              </a:lnSpc>
              <a:spcBef>
                <a:spcPts val="1000"/>
              </a:spcBef>
              <a:spcAft>
                <a:spcPts val="0"/>
              </a:spcAft>
              <a:buClr>
                <a:schemeClr val="dk1"/>
              </a:buClr>
              <a:buSzPts val="2600"/>
              <a:buFont typeface="Arial"/>
              <a:buNone/>
            </a:pPr>
            <a:r>
              <a:rPr i="1" lang="de-DE" sz="2600">
                <a:solidFill>
                  <a:schemeClr val="dk1"/>
                </a:solidFill>
                <a:latin typeface="Calibri"/>
                <a:ea typeface="Calibri"/>
                <a:cs typeface="Calibri"/>
                <a:sym typeface="Calibri"/>
              </a:rPr>
              <a:t>	</a:t>
            </a:r>
            <a:r>
              <a:rPr lang="de-DE" sz="2600">
                <a:solidFill>
                  <a:schemeClr val="dk1"/>
                </a:solidFill>
                <a:latin typeface="Calibri"/>
                <a:ea typeface="Calibri"/>
                <a:cs typeface="Calibri"/>
                <a:sym typeface="Calibri"/>
              </a:rPr>
              <a:t>‘I’ve been building houses for 30 years.’</a:t>
            </a:r>
            <a:endParaRPr/>
          </a:p>
        </p:txBody>
      </p:sp>
      <p:sp>
        <p:nvSpPr>
          <p:cNvPr id="563" name="Google Shape;563;p57"/>
          <p:cNvSpPr txBox="1"/>
          <p:nvPr/>
        </p:nvSpPr>
        <p:spPr>
          <a:xfrm>
            <a:off x="838200" y="5572125"/>
            <a:ext cx="1030605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400">
                <a:solidFill>
                  <a:schemeClr val="dk1"/>
                </a:solidFill>
                <a:latin typeface="Calibri"/>
                <a:ea typeface="Calibri"/>
                <a:cs typeface="Calibri"/>
                <a:sym typeface="Calibri"/>
              </a:rPr>
              <a:t>In order to assess the consistency of this possibility within the speakers of Lig1 we will conduct further questionnaires as soon as the conditions will make it possible again.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Bare DE in negatives, orthogonal feature</a:t>
            </a:r>
            <a:endParaRPr/>
          </a:p>
        </p:txBody>
      </p:sp>
      <p:sp>
        <p:nvSpPr>
          <p:cNvPr id="570" name="Google Shape;570;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de-DE"/>
              <a:t>Bare DE under negation</a:t>
            </a:r>
            <a:r>
              <a:rPr lang="de-DE"/>
              <a:t> is attested </a:t>
            </a:r>
            <a:r>
              <a:rPr b="1" lang="de-DE"/>
              <a:t>both</a:t>
            </a:r>
            <a:r>
              <a:rPr lang="de-DE"/>
              <a:t> in </a:t>
            </a:r>
            <a:r>
              <a:rPr b="1" lang="de-DE"/>
              <a:t>varieties</a:t>
            </a:r>
            <a:r>
              <a:rPr lang="de-DE"/>
              <a:t> which realize the </a:t>
            </a:r>
            <a:r>
              <a:rPr b="1" lang="de-DE"/>
              <a:t>positive</a:t>
            </a:r>
            <a:r>
              <a:rPr lang="de-DE"/>
              <a:t> counterpart with a </a:t>
            </a:r>
            <a:r>
              <a:rPr b="1" lang="de-DE"/>
              <a:t>PA</a:t>
            </a:r>
            <a:r>
              <a:rPr lang="de-DE"/>
              <a:t> </a:t>
            </a:r>
            <a:r>
              <a:rPr b="1" lang="de-DE"/>
              <a:t>and</a:t>
            </a:r>
            <a:r>
              <a:rPr lang="de-DE"/>
              <a:t> with </a:t>
            </a:r>
            <a:r>
              <a:rPr b="1" lang="de-DE"/>
              <a:t>varieties</a:t>
            </a:r>
            <a:r>
              <a:rPr lang="de-DE"/>
              <a:t> which realize it with </a:t>
            </a:r>
            <a:r>
              <a:rPr b="1" lang="de-DE"/>
              <a:t>BNs</a:t>
            </a:r>
            <a:r>
              <a:rPr lang="de-DE"/>
              <a:t>.</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i="1" lang="de-DE"/>
              <a:t>Il 	a 	</a:t>
            </a:r>
            <a:r>
              <a:rPr b="1" i="1" lang="de-DE"/>
              <a:t>du</a:t>
            </a:r>
            <a:r>
              <a:rPr i="1" lang="de-DE"/>
              <a:t> 	papier. </a:t>
            </a:r>
            <a:r>
              <a:rPr lang="de-DE"/>
              <a:t>/</a:t>
            </a:r>
            <a:r>
              <a:rPr i="1" lang="de-DE"/>
              <a:t> 	Il 	n’	a 	pas 	</a:t>
            </a:r>
            <a:r>
              <a:rPr b="1" i="1" lang="de-DE"/>
              <a:t>de</a:t>
            </a:r>
            <a:r>
              <a:rPr i="1" lang="de-DE"/>
              <a:t> 	papier.</a:t>
            </a:r>
            <a:r>
              <a:rPr lang="de-DE"/>
              <a:t>	(Fr.)</a:t>
            </a:r>
            <a:endParaRPr/>
          </a:p>
          <a:p>
            <a:pPr indent="0" lvl="0" marL="0" rtl="0" algn="l">
              <a:lnSpc>
                <a:spcPct val="90000"/>
              </a:lnSpc>
              <a:spcBef>
                <a:spcPts val="1000"/>
              </a:spcBef>
              <a:spcAft>
                <a:spcPts val="0"/>
              </a:spcAft>
              <a:buClr>
                <a:schemeClr val="dk1"/>
              </a:buClr>
              <a:buSzPct val="100000"/>
              <a:buNone/>
            </a:pPr>
            <a:r>
              <a:rPr lang="de-DE"/>
              <a:t>	he 	has 	of.the 	paper / 	he 	neg 	has 	not 	of 	paper</a:t>
            </a:r>
            <a:endParaRPr/>
          </a:p>
          <a:p>
            <a:pPr indent="0" lvl="0" marL="0" rtl="0" algn="l">
              <a:lnSpc>
                <a:spcPct val="90000"/>
              </a:lnSpc>
              <a:spcBef>
                <a:spcPts val="1000"/>
              </a:spcBef>
              <a:spcAft>
                <a:spcPts val="0"/>
              </a:spcAft>
              <a:buClr>
                <a:schemeClr val="dk1"/>
              </a:buClr>
              <a:buSzPct val="100000"/>
              <a:buNone/>
            </a:pPr>
            <a:r>
              <a:rPr lang="de-DE"/>
              <a:t>	‘He has paper,’ / ‘He doesn’t have paper.	(Ihsane 2008: 145)</a:t>
            </a:r>
            <a:endParaRPr/>
          </a:p>
          <a:p>
            <a:pPr indent="0" lvl="0" marL="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i="1" lang="de-DE"/>
              <a:t>Al 	vent 	nóma </a:t>
            </a:r>
            <a:r>
              <a:rPr b="1" i="1" lang="de-DE"/>
              <a:t>Ø</a:t>
            </a:r>
            <a:r>
              <a:rPr i="1" lang="de-DE"/>
              <a:t> 	café. </a:t>
            </a:r>
            <a:r>
              <a:rPr lang="de-DE"/>
              <a:t>/</a:t>
            </a:r>
            <a:r>
              <a:rPr i="1" lang="de-DE"/>
              <a:t>  	Te 	n 	crompesc mai 	</a:t>
            </a:r>
            <a:r>
              <a:rPr b="1" i="1" lang="de-DE"/>
              <a:t>de</a:t>
            </a:r>
            <a:r>
              <a:rPr i="1" lang="de-DE"/>
              <a:t> 	póm. </a:t>
            </a:r>
            <a:r>
              <a:rPr lang="de-DE"/>
              <a:t>(Frontale di Snd.)</a:t>
            </a:r>
            <a:endParaRPr/>
          </a:p>
          <a:p>
            <a:pPr indent="0" lvl="0" marL="0" rtl="0" algn="l">
              <a:lnSpc>
                <a:spcPct val="90000"/>
              </a:lnSpc>
              <a:spcBef>
                <a:spcPts val="1000"/>
              </a:spcBef>
              <a:spcAft>
                <a:spcPts val="0"/>
              </a:spcAft>
              <a:buClr>
                <a:schemeClr val="dk1"/>
              </a:buClr>
              <a:buSzPct val="100000"/>
              <a:buNone/>
            </a:pPr>
            <a:r>
              <a:rPr lang="de-DE"/>
              <a:t>	he 	sells 	only 	coffee / 	you not buy.2sg 	never of 	apples</a:t>
            </a:r>
            <a:endParaRPr/>
          </a:p>
          <a:p>
            <a:pPr indent="0" lvl="0" marL="0" rtl="0" algn="l">
              <a:lnSpc>
                <a:spcPct val="90000"/>
              </a:lnSpc>
              <a:spcBef>
                <a:spcPts val="1000"/>
              </a:spcBef>
              <a:spcAft>
                <a:spcPts val="0"/>
              </a:spcAft>
              <a:buClr>
                <a:schemeClr val="dk1"/>
              </a:buClr>
              <a:buSzPct val="100000"/>
              <a:buNone/>
            </a:pPr>
            <a:r>
              <a:rPr lang="de-DE"/>
              <a:t>	‘He only sells coffee.’ / ‘You never buy apples.’</a:t>
            </a:r>
            <a:endParaRPr/>
          </a:p>
        </p:txBody>
      </p:sp>
      <p:sp>
        <p:nvSpPr>
          <p:cNvPr id="571" name="Google Shape;57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72" name="Google Shape;57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a:t>Number marking: </a:t>
            </a:r>
            <a:r>
              <a:rPr b="1" lang="de-DE"/>
              <a:t>a correlation</a:t>
            </a:r>
            <a:endParaRPr/>
          </a:p>
        </p:txBody>
      </p:sp>
      <p:sp>
        <p:nvSpPr>
          <p:cNvPr id="578" name="Google Shape;578;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de-DE"/>
              <a:t>Presence of number marking on N 🡪 absence of BNs</a:t>
            </a:r>
            <a:endParaRPr b="1"/>
          </a:p>
          <a:p>
            <a:pPr indent="-50800" lvl="0" marL="22860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de-DE"/>
              <a:t>AND</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The relation needs to </a:t>
            </a:r>
            <a:r>
              <a:rPr b="1" lang="de-DE"/>
              <a:t>hold for masculine</a:t>
            </a:r>
            <a:r>
              <a:rPr lang="de-DE"/>
              <a:t>. It is not necessary for feminine to be involved.</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For now, we found only the following „mixed“ pattern:</a:t>
            </a:r>
            <a:endParaRPr/>
          </a:p>
          <a:p>
            <a:pPr indent="-228600" lvl="1" marL="685800" rtl="0" algn="l">
              <a:lnSpc>
                <a:spcPct val="90000"/>
              </a:lnSpc>
              <a:spcBef>
                <a:spcPts val="500"/>
              </a:spcBef>
              <a:spcAft>
                <a:spcPts val="0"/>
              </a:spcAft>
              <a:buClr>
                <a:schemeClr val="dk1"/>
              </a:buClr>
              <a:buSzPts val="2400"/>
              <a:buChar char="•"/>
            </a:pPr>
            <a:r>
              <a:rPr b="1" lang="de-DE"/>
              <a:t>m. unmarked </a:t>
            </a:r>
            <a:r>
              <a:rPr lang="de-DE"/>
              <a:t>number on N</a:t>
            </a:r>
            <a:r>
              <a:rPr b="1" lang="de-DE"/>
              <a:t> + f. marked </a:t>
            </a:r>
            <a:r>
              <a:rPr lang="de-DE"/>
              <a:t>number on N</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79" name="Google Shape;579;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80" name="Google Shape;580;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0"/>
          <p:cNvSpPr txBox="1"/>
          <p:nvPr>
            <p:ph type="title"/>
          </p:nvPr>
        </p:nvSpPr>
        <p:spPr>
          <a:xfrm>
            <a:off x="707206" y="1365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new data</a:t>
            </a:r>
            <a:endParaRPr b="1">
              <a:highlight>
                <a:srgbClr val="FFFF00"/>
              </a:highlight>
            </a:endParaRPr>
          </a:p>
        </p:txBody>
      </p:sp>
      <p:sp>
        <p:nvSpPr>
          <p:cNvPr id="586" name="Google Shape;586;p60"/>
          <p:cNvSpPr txBox="1"/>
          <p:nvPr/>
        </p:nvSpPr>
        <p:spPr>
          <a:xfrm>
            <a:off x="142504" y="4500878"/>
            <a:ext cx="1192932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Influence of the language variable (Emilian/Ligurian/Friulian) on the distribution of the output_types: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Chi2 = 43.4413 p-value = 0.000 Degrees of freedom = 2 	(0.000 &lt; 0.005)**		BN</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Chi2 = 53.771 p-value = 0.000 Degrees of freedom = 2 	(0.000 &lt; 0.005)**		PA</a:t>
            </a:r>
            <a:endParaRPr/>
          </a:p>
          <a:p>
            <a:pPr indent="0" lvl="0" marL="0" marR="0" rtl="0" algn="l">
              <a:spcBef>
                <a:spcPts val="0"/>
              </a:spcBef>
              <a:spcAft>
                <a:spcPts val="0"/>
              </a:spcAft>
              <a:buNone/>
            </a:pPr>
            <a:r>
              <a:rPr lang="de-DE" sz="1800">
                <a:solidFill>
                  <a:schemeClr val="dk1"/>
                </a:solidFill>
                <a:highlight>
                  <a:srgbClr val="FFFF00"/>
                </a:highlight>
                <a:latin typeface="Calibri"/>
                <a:ea typeface="Calibri"/>
                <a:cs typeface="Calibri"/>
                <a:sym typeface="Calibri"/>
              </a:rPr>
              <a:t>Chi2 = 0.954 p-value = 0.621 Degrees of freedom = 2 	(0.621 &gt; 0.005)		def</a:t>
            </a:r>
            <a:endParaRPr sz="1800">
              <a:solidFill>
                <a:schemeClr val="dk1"/>
              </a:solidFill>
              <a:highlight>
                <a:srgbClr val="FFFF00"/>
              </a:highlight>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Chi2 = 16.742 p-value = 0.000 Degrees of freedom = 2 	(0.000 &lt; 0.005)**		DE</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Chi2 = 12.225 p-value = 0.002 Degrees of freedom = 2 	(0.002 &lt; 0.005)*		quantity</a:t>
            </a:r>
            <a:endParaRPr sz="1800">
              <a:solidFill>
                <a:schemeClr val="dk1"/>
              </a:solidFill>
              <a:latin typeface="Calibri"/>
              <a:ea typeface="Calibri"/>
              <a:cs typeface="Calibri"/>
              <a:sym typeface="Calibri"/>
            </a:endParaRPr>
          </a:p>
        </p:txBody>
      </p:sp>
      <p:sp>
        <p:nvSpPr>
          <p:cNvPr id="587" name="Google Shape;58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588" name="Google Shape;588;p60"/>
          <p:cNvPicPr preferRelativeResize="0"/>
          <p:nvPr/>
        </p:nvPicPr>
        <p:blipFill rotWithShape="1">
          <a:blip r:embed="rId3">
            <a:alphaModFix/>
          </a:blip>
          <a:srcRect b="0" l="0" r="0" t="0"/>
          <a:stretch/>
        </p:blipFill>
        <p:spPr>
          <a:xfrm>
            <a:off x="276367" y="1030859"/>
            <a:ext cx="3821708" cy="3537181"/>
          </a:xfrm>
          <a:prstGeom prst="rect">
            <a:avLst/>
          </a:prstGeom>
          <a:noFill/>
          <a:ln>
            <a:noFill/>
          </a:ln>
        </p:spPr>
      </p:pic>
      <p:pic>
        <p:nvPicPr>
          <p:cNvPr id="589" name="Google Shape;589;p60"/>
          <p:cNvPicPr preferRelativeResize="0"/>
          <p:nvPr/>
        </p:nvPicPr>
        <p:blipFill rotWithShape="1">
          <a:blip r:embed="rId4">
            <a:alphaModFix/>
          </a:blip>
          <a:srcRect b="0" l="0" r="0" t="0"/>
          <a:stretch/>
        </p:blipFill>
        <p:spPr>
          <a:xfrm>
            <a:off x="8227787" y="1015856"/>
            <a:ext cx="3821709" cy="3537182"/>
          </a:xfrm>
          <a:prstGeom prst="rect">
            <a:avLst/>
          </a:prstGeom>
          <a:noFill/>
          <a:ln>
            <a:noFill/>
          </a:ln>
        </p:spPr>
      </p:pic>
      <p:pic>
        <p:nvPicPr>
          <p:cNvPr id="590" name="Google Shape;590;p60"/>
          <p:cNvPicPr preferRelativeResize="0"/>
          <p:nvPr/>
        </p:nvPicPr>
        <p:blipFill rotWithShape="1">
          <a:blip r:embed="rId5">
            <a:alphaModFix/>
          </a:blip>
          <a:srcRect b="0" l="0" r="0" t="0"/>
          <a:stretch/>
        </p:blipFill>
        <p:spPr>
          <a:xfrm>
            <a:off x="4272218" y="963695"/>
            <a:ext cx="3821709" cy="353718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1"/>
          <p:cNvSpPr txBox="1"/>
          <p:nvPr>
            <p:ph type="title"/>
          </p:nvPr>
        </p:nvSpPr>
        <p:spPr>
          <a:xfrm>
            <a:off x="481575" y="0"/>
            <a:ext cx="10111215" cy="100544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new data</a:t>
            </a:r>
            <a:endParaRPr b="1">
              <a:highlight>
                <a:srgbClr val="FFFF00"/>
              </a:highlight>
            </a:endParaRPr>
          </a:p>
        </p:txBody>
      </p:sp>
      <p:sp>
        <p:nvSpPr>
          <p:cNvPr id="596" name="Google Shape;596;p61"/>
          <p:cNvSpPr txBox="1"/>
          <p:nvPr/>
        </p:nvSpPr>
        <p:spPr>
          <a:xfrm>
            <a:off x="131338" y="4500878"/>
            <a:ext cx="1192932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The same is valid for every subset of inputs, BN/PA/def:</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In each case, no influence of the language variable on the distribution of the value “def” of the variable output_type has been found. The value “def” is always normally distributed across the three languages.</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The “BN”, “PA”, “def” values in output_type, on the other hand, are in each subgroup differently distributed among the languages in a significant way.</a:t>
            </a:r>
            <a:endParaRPr/>
          </a:p>
        </p:txBody>
      </p:sp>
      <p:sp>
        <p:nvSpPr>
          <p:cNvPr id="597" name="Google Shape;59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598" name="Google Shape;598;p61"/>
          <p:cNvPicPr preferRelativeResize="0"/>
          <p:nvPr/>
        </p:nvPicPr>
        <p:blipFill rotWithShape="1">
          <a:blip r:embed="rId3">
            <a:alphaModFix/>
          </a:blip>
          <a:srcRect b="0" l="0" r="0" t="0"/>
          <a:stretch/>
        </p:blipFill>
        <p:spPr>
          <a:xfrm>
            <a:off x="1" y="1005445"/>
            <a:ext cx="4003490" cy="3495433"/>
          </a:xfrm>
          <a:prstGeom prst="rect">
            <a:avLst/>
          </a:prstGeom>
          <a:noFill/>
          <a:ln>
            <a:noFill/>
          </a:ln>
        </p:spPr>
      </p:pic>
      <p:pic>
        <p:nvPicPr>
          <p:cNvPr id="599" name="Google Shape;599;p61"/>
          <p:cNvPicPr preferRelativeResize="0"/>
          <p:nvPr/>
        </p:nvPicPr>
        <p:blipFill rotWithShape="1">
          <a:blip r:embed="rId4">
            <a:alphaModFix/>
          </a:blip>
          <a:srcRect b="0" l="0" r="0" t="0"/>
          <a:stretch/>
        </p:blipFill>
        <p:spPr>
          <a:xfrm>
            <a:off x="4003491" y="1005445"/>
            <a:ext cx="4003490" cy="3495433"/>
          </a:xfrm>
          <a:prstGeom prst="rect">
            <a:avLst/>
          </a:prstGeom>
          <a:noFill/>
          <a:ln>
            <a:noFill/>
          </a:ln>
        </p:spPr>
      </p:pic>
      <p:pic>
        <p:nvPicPr>
          <p:cNvPr id="600" name="Google Shape;600;p61"/>
          <p:cNvPicPr preferRelativeResize="0"/>
          <p:nvPr/>
        </p:nvPicPr>
        <p:blipFill rotWithShape="1">
          <a:blip r:embed="rId5">
            <a:alphaModFix/>
          </a:blip>
          <a:srcRect b="0" l="0" r="0" t="0"/>
          <a:stretch/>
        </p:blipFill>
        <p:spPr>
          <a:xfrm>
            <a:off x="8006982" y="1005445"/>
            <a:ext cx="4003489" cy="34954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Research questions</a:t>
            </a:r>
            <a:endParaRPr b="1"/>
          </a:p>
        </p:txBody>
      </p:sp>
      <p:sp>
        <p:nvSpPr>
          <p:cNvPr id="126" name="Google Shape;126;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What is the distribution of BNs/PAs/bare DE/def in NIDs?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Do they all compete for the semantic field of indefiniteness?</a:t>
            </a:r>
            <a:endParaRPr/>
          </a:p>
          <a:p>
            <a:pPr indent="-228600" lvl="1" marL="685800" rtl="0" algn="l">
              <a:lnSpc>
                <a:spcPct val="90000"/>
              </a:lnSpc>
              <a:spcBef>
                <a:spcPts val="500"/>
              </a:spcBef>
              <a:spcAft>
                <a:spcPts val="0"/>
              </a:spcAft>
              <a:buClr>
                <a:schemeClr val="dk1"/>
              </a:buClr>
              <a:buSzPts val="2400"/>
              <a:buChar char="•"/>
            </a:pPr>
            <a:r>
              <a:rPr lang="de-DE"/>
              <a:t> Definite articles too?</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How can we model the variation attested?</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What is the grammatical source of such variation?</a:t>
            </a:r>
            <a:endParaRPr/>
          </a:p>
        </p:txBody>
      </p:sp>
      <p:sp>
        <p:nvSpPr>
          <p:cNvPr id="127" name="Google Shape;12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28" name="Google Shape;12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62"/>
          <p:cNvSpPr/>
          <p:nvPr/>
        </p:nvSpPr>
        <p:spPr>
          <a:xfrm>
            <a:off x="336884" y="311449"/>
            <a:ext cx="4332307" cy="6179552"/>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62"/>
          <p:cNvSpPr txBox="1"/>
          <p:nvPr>
            <p:ph type="title"/>
          </p:nvPr>
        </p:nvSpPr>
        <p:spPr>
          <a:xfrm>
            <a:off x="742950" y="742951"/>
            <a:ext cx="3476625" cy="49625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Calibri"/>
              <a:buNone/>
            </a:pPr>
            <a:r>
              <a:rPr b="1" lang="de-DE" sz="4800">
                <a:solidFill>
                  <a:srgbClr val="FFFFFF"/>
                </a:solidFill>
                <a:latin typeface="Calibri"/>
                <a:ea typeface="Calibri"/>
                <a:cs typeface="Calibri"/>
                <a:sym typeface="Calibri"/>
              </a:rPr>
              <a:t>Mean age per output_type for each language</a:t>
            </a:r>
            <a:endParaRPr b="1" sz="4800">
              <a:solidFill>
                <a:srgbClr val="FFFFFF"/>
              </a:solidFill>
              <a:highlight>
                <a:srgbClr val="FFFF00"/>
              </a:highlight>
              <a:latin typeface="Calibri"/>
              <a:ea typeface="Calibri"/>
              <a:cs typeface="Calibri"/>
              <a:sym typeface="Calibri"/>
            </a:endParaRPr>
          </a:p>
        </p:txBody>
      </p:sp>
      <p:pic>
        <p:nvPicPr>
          <p:cNvPr id="607" name="Google Shape;607;p62"/>
          <p:cNvPicPr preferRelativeResize="0"/>
          <p:nvPr/>
        </p:nvPicPr>
        <p:blipFill rotWithShape="1">
          <a:blip r:embed="rId3">
            <a:alphaModFix/>
          </a:blip>
          <a:srcRect b="0" l="0" r="0" t="0"/>
          <a:stretch/>
        </p:blipFill>
        <p:spPr>
          <a:xfrm>
            <a:off x="5153822" y="573987"/>
            <a:ext cx="6553545" cy="5717968"/>
          </a:xfrm>
          <a:prstGeom prst="rect">
            <a:avLst/>
          </a:prstGeom>
          <a:noFill/>
          <a:ln>
            <a:noFill/>
          </a:ln>
        </p:spPr>
      </p:pic>
      <p:sp>
        <p:nvSpPr>
          <p:cNvPr id="608" name="Google Shape;608;p62"/>
          <p:cNvSpPr txBox="1"/>
          <p:nvPr>
            <p:ph idx="12" type="sldNum"/>
          </p:nvPr>
        </p:nvSpPr>
        <p:spPr>
          <a:xfrm>
            <a:off x="10926317" y="6423025"/>
            <a:ext cx="771525"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de-DE"/>
              <a:t>‹#›</a:t>
            </a:fld>
            <a:endParaRPr/>
          </a:p>
        </p:txBody>
      </p:sp>
      <p:sp>
        <p:nvSpPr>
          <p:cNvPr id="609" name="Google Shape;609;p62"/>
          <p:cNvSpPr/>
          <p:nvPr/>
        </p:nvSpPr>
        <p:spPr>
          <a:xfrm>
            <a:off x="5834742" y="4098065"/>
            <a:ext cx="403761" cy="734112"/>
          </a:xfrm>
          <a:prstGeom prst="donut">
            <a:avLst>
              <a:gd fmla="val 2735" name="adj"/>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62"/>
          <p:cNvSpPr/>
          <p:nvPr/>
        </p:nvSpPr>
        <p:spPr>
          <a:xfrm>
            <a:off x="7582861" y="3665473"/>
            <a:ext cx="537406" cy="1904096"/>
          </a:xfrm>
          <a:prstGeom prst="donut">
            <a:avLst>
              <a:gd fmla="val 2735" name="adj"/>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Hypothesis</a:t>
            </a:r>
            <a:endParaRPr/>
          </a:p>
        </p:txBody>
      </p:sp>
      <p:sp>
        <p:nvSpPr>
          <p:cNvPr id="134" name="Google Shape;134;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de-DE"/>
              <a:t>There is no optionality between BN and PAs in the languages that have both: </a:t>
            </a:r>
            <a:endParaRPr/>
          </a:p>
          <a:p>
            <a:pPr indent="-228600" lvl="0" marL="228600" rtl="0" algn="l">
              <a:lnSpc>
                <a:spcPct val="90000"/>
              </a:lnSpc>
              <a:spcBef>
                <a:spcPts val="1000"/>
              </a:spcBef>
              <a:spcAft>
                <a:spcPts val="0"/>
              </a:spcAft>
              <a:buClr>
                <a:schemeClr val="dk1"/>
              </a:buClr>
              <a:buSzPts val="2800"/>
              <a:buChar char="•"/>
            </a:pPr>
            <a:r>
              <a:rPr lang="de-DE"/>
              <a:t>PAs include a quantity BNs do not</a:t>
            </a:r>
            <a:endParaRPr/>
          </a:p>
          <a:p>
            <a:pPr indent="-228600" lvl="0" marL="228600" rtl="0" algn="l">
              <a:lnSpc>
                <a:spcPct val="90000"/>
              </a:lnSpc>
              <a:spcBef>
                <a:spcPts val="1000"/>
              </a:spcBef>
              <a:spcAft>
                <a:spcPts val="0"/>
              </a:spcAft>
              <a:buClr>
                <a:schemeClr val="dk1"/>
              </a:buClr>
              <a:buSzPts val="2800"/>
              <a:buChar char="•"/>
            </a:pPr>
            <a:r>
              <a:rPr lang="de-DE"/>
              <a:t>Specificity depends on quantity, hence BNs are never specific </a:t>
            </a:r>
            <a:endParaRPr/>
          </a:p>
          <a:p>
            <a:pPr indent="-228600" lvl="0" marL="228600" rtl="0" algn="l">
              <a:lnSpc>
                <a:spcPct val="90000"/>
              </a:lnSpc>
              <a:spcBef>
                <a:spcPts val="1000"/>
              </a:spcBef>
              <a:spcAft>
                <a:spcPts val="0"/>
              </a:spcAft>
              <a:buClr>
                <a:schemeClr val="dk1"/>
              </a:buClr>
              <a:buSzPts val="2800"/>
              <a:buChar char="•"/>
            </a:pPr>
            <a:r>
              <a:rPr lang="de-DE"/>
              <a:t>The presence of BNs correlates with the presence of number morphology on (regular) masculine Ns. </a:t>
            </a:r>
            <a:endParaRPr/>
          </a:p>
        </p:txBody>
      </p:sp>
      <p:sp>
        <p:nvSpPr>
          <p:cNvPr id="135" name="Google Shape;1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36" name="Google Shape;1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Methodology: ASIt</a:t>
            </a:r>
            <a:endParaRPr b="1"/>
          </a:p>
        </p:txBody>
      </p:sp>
      <p:sp>
        <p:nvSpPr>
          <p:cNvPr id="142" name="Google Shape;142;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de-DE"/>
              <a:t>In order to assess the variation we analyze:</a:t>
            </a:r>
            <a:endParaRPr/>
          </a:p>
          <a:p>
            <a:pPr indent="0" lvl="0" marL="0" rtl="0" algn="l">
              <a:lnSpc>
                <a:spcPct val="90000"/>
              </a:lnSpc>
              <a:spcBef>
                <a:spcPts val="1000"/>
              </a:spcBef>
              <a:spcAft>
                <a:spcPts val="0"/>
              </a:spcAft>
              <a:buClr>
                <a:schemeClr val="dk1"/>
              </a:buClr>
              <a:buSzPts val="2800"/>
              <a:buNone/>
            </a:pPr>
            <a:r>
              <a:t/>
            </a:r>
            <a:endParaRPr/>
          </a:p>
          <a:p>
            <a:pPr indent="-571500" lvl="0" marL="571500" rtl="0" algn="l">
              <a:lnSpc>
                <a:spcPct val="90000"/>
              </a:lnSpc>
              <a:spcBef>
                <a:spcPts val="1000"/>
              </a:spcBef>
              <a:spcAft>
                <a:spcPts val="0"/>
              </a:spcAft>
              <a:buClr>
                <a:schemeClr val="dk1"/>
              </a:buClr>
              <a:buSzPts val="2800"/>
              <a:buFont typeface="Calibri"/>
              <a:buAutoNum type="alphaUcPeriod"/>
            </a:pPr>
            <a:r>
              <a:rPr lang="de-DE"/>
              <a:t>Data from ASIt.</a:t>
            </a:r>
            <a:endParaRPr/>
          </a:p>
          <a:p>
            <a:pPr indent="0" lvl="1" marL="457200" rtl="0" algn="l">
              <a:lnSpc>
                <a:spcPct val="90000"/>
              </a:lnSpc>
              <a:spcBef>
                <a:spcPts val="500"/>
              </a:spcBef>
              <a:spcAft>
                <a:spcPts val="0"/>
              </a:spcAft>
              <a:buClr>
                <a:schemeClr val="dk1"/>
              </a:buClr>
              <a:buSzPts val="2400"/>
              <a:buNone/>
            </a:pPr>
            <a:r>
              <a:t/>
            </a:r>
            <a:endParaRPr/>
          </a:p>
          <a:p>
            <a:pPr indent="-571500" lvl="1" marL="1028700" rtl="0" algn="l">
              <a:lnSpc>
                <a:spcPct val="90000"/>
              </a:lnSpc>
              <a:spcBef>
                <a:spcPts val="500"/>
              </a:spcBef>
              <a:spcAft>
                <a:spcPts val="0"/>
              </a:spcAft>
              <a:buClr>
                <a:schemeClr val="dk1"/>
              </a:buClr>
              <a:buSzPts val="2400"/>
              <a:buFont typeface="Calibri"/>
              <a:buAutoNum type="romanLcPeriod"/>
            </a:pPr>
            <a:r>
              <a:rPr b="1" lang="de-DE"/>
              <a:t>13 input</a:t>
            </a:r>
            <a:r>
              <a:rPr lang="de-DE"/>
              <a:t> sentences with BNs/PAs/definite articles. 🡪 </a:t>
            </a:r>
            <a:r>
              <a:rPr b="1" lang="de-DE"/>
              <a:t>2130 output </a:t>
            </a:r>
            <a:r>
              <a:rPr lang="de-DE"/>
              <a:t>sentences across dialects</a:t>
            </a:r>
            <a:endParaRPr/>
          </a:p>
          <a:p>
            <a:pPr indent="0" lvl="1" marL="457200" rtl="0" algn="l">
              <a:lnSpc>
                <a:spcPct val="90000"/>
              </a:lnSpc>
              <a:spcBef>
                <a:spcPts val="500"/>
              </a:spcBef>
              <a:spcAft>
                <a:spcPts val="0"/>
              </a:spcAft>
              <a:buClr>
                <a:schemeClr val="dk1"/>
              </a:buClr>
              <a:buSzPts val="2400"/>
              <a:buNone/>
            </a:pPr>
            <a:r>
              <a:t/>
            </a:r>
            <a:endParaRPr/>
          </a:p>
          <a:p>
            <a:pPr indent="0" lvl="1" marL="9525" rtl="0" algn="l">
              <a:lnSpc>
                <a:spcPct val="90000"/>
              </a:lnSpc>
              <a:spcBef>
                <a:spcPts val="500"/>
              </a:spcBef>
              <a:spcAft>
                <a:spcPts val="0"/>
              </a:spcAft>
              <a:buClr>
                <a:schemeClr val="dk1"/>
              </a:buClr>
              <a:buSzPts val="2400"/>
              <a:buNone/>
            </a:pPr>
            <a:r>
              <a:t/>
            </a:r>
            <a:endParaRPr/>
          </a:p>
          <a:p>
            <a:pPr indent="0" lvl="1" marL="9525" rtl="0" algn="l">
              <a:lnSpc>
                <a:spcPct val="90000"/>
              </a:lnSpc>
              <a:spcBef>
                <a:spcPts val="500"/>
              </a:spcBef>
              <a:spcAft>
                <a:spcPts val="0"/>
              </a:spcAft>
              <a:buClr>
                <a:schemeClr val="dk1"/>
              </a:buClr>
              <a:buSzPts val="2400"/>
              <a:buNone/>
            </a:pPr>
            <a:r>
              <a:rPr lang="de-DE"/>
              <a:t>Problems:</a:t>
            </a:r>
            <a:endParaRPr/>
          </a:p>
          <a:p>
            <a:pPr indent="-342900" lvl="1" marL="352425" rtl="0" algn="l">
              <a:lnSpc>
                <a:spcPct val="90000"/>
              </a:lnSpc>
              <a:spcBef>
                <a:spcPts val="500"/>
              </a:spcBef>
              <a:spcAft>
                <a:spcPts val="0"/>
              </a:spcAft>
              <a:buClr>
                <a:schemeClr val="dk1"/>
              </a:buClr>
              <a:buSzPts val="2400"/>
              <a:buChar char="•"/>
            </a:pPr>
            <a:r>
              <a:rPr lang="de-DE"/>
              <a:t>Unbalanced stimuli for type of indefinite: </a:t>
            </a:r>
            <a:r>
              <a:rPr b="1" lang="de-DE"/>
              <a:t>6 BNs</a:t>
            </a:r>
            <a:r>
              <a:rPr lang="de-DE"/>
              <a:t> / </a:t>
            </a:r>
            <a:r>
              <a:rPr b="1" lang="de-DE"/>
              <a:t>6 def</a:t>
            </a:r>
            <a:r>
              <a:rPr lang="de-DE"/>
              <a:t> / </a:t>
            </a:r>
            <a:r>
              <a:rPr b="1" lang="de-DE"/>
              <a:t>1 PA</a:t>
            </a:r>
            <a:r>
              <a:rPr lang="de-DE"/>
              <a:t>.</a:t>
            </a:r>
            <a:endParaRPr/>
          </a:p>
          <a:p>
            <a:pPr indent="-342900" lvl="1" marL="352425" rtl="0" algn="l">
              <a:lnSpc>
                <a:spcPct val="90000"/>
              </a:lnSpc>
              <a:spcBef>
                <a:spcPts val="500"/>
              </a:spcBef>
              <a:spcAft>
                <a:spcPts val="0"/>
              </a:spcAft>
              <a:buClr>
                <a:schemeClr val="dk1"/>
              </a:buClr>
              <a:buSzPts val="2400"/>
              <a:buChar char="•"/>
            </a:pPr>
            <a:r>
              <a:rPr lang="de-DE"/>
              <a:t>Unbalanced polarity. BNs: </a:t>
            </a:r>
            <a:r>
              <a:rPr b="1" lang="de-DE"/>
              <a:t>5 neg</a:t>
            </a:r>
            <a:r>
              <a:rPr lang="de-DE"/>
              <a:t> – </a:t>
            </a:r>
            <a:r>
              <a:rPr b="1" lang="de-DE"/>
              <a:t>1 pos</a:t>
            </a:r>
            <a:r>
              <a:rPr lang="de-DE"/>
              <a:t>; PAs: </a:t>
            </a:r>
            <a:r>
              <a:rPr b="1" lang="de-DE"/>
              <a:t>1 neg – 0 pos</a:t>
            </a:r>
            <a:r>
              <a:rPr lang="de-DE"/>
              <a:t>; def: </a:t>
            </a:r>
            <a:r>
              <a:rPr b="1" lang="de-DE"/>
              <a:t>2 neg </a:t>
            </a:r>
            <a:r>
              <a:rPr lang="de-DE"/>
              <a:t>– </a:t>
            </a:r>
            <a:r>
              <a:rPr b="1" lang="de-DE"/>
              <a:t>4 pos</a:t>
            </a:r>
            <a:r>
              <a:rPr lang="de-DE"/>
              <a:t>.</a:t>
            </a:r>
            <a:endParaRPr/>
          </a:p>
          <a:p>
            <a:pPr indent="0" lvl="1" marL="457200" rtl="0" algn="l">
              <a:lnSpc>
                <a:spcPct val="90000"/>
              </a:lnSpc>
              <a:spcBef>
                <a:spcPts val="500"/>
              </a:spcBef>
              <a:spcAft>
                <a:spcPts val="0"/>
              </a:spcAft>
              <a:buClr>
                <a:schemeClr val="dk1"/>
              </a:buClr>
              <a:buSzPts val="2400"/>
              <a:buNone/>
            </a:pPr>
            <a:r>
              <a:t/>
            </a:r>
            <a:endParaRPr/>
          </a:p>
        </p:txBody>
      </p:sp>
      <p:sp>
        <p:nvSpPr>
          <p:cNvPr id="143" name="Google Shape;14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44" name="Google Shape;14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Methodology: new fieldwork</a:t>
            </a:r>
            <a:endParaRPr b="1"/>
          </a:p>
        </p:txBody>
      </p:sp>
      <p:sp>
        <p:nvSpPr>
          <p:cNvPr id="150" name="Google Shape;150;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de-DE"/>
              <a:t>In order to avoid the problems of the ASIt data set:</a:t>
            </a:r>
            <a:endParaRPr/>
          </a:p>
          <a:p>
            <a:pPr indent="0" lvl="1" marL="9525" rtl="0" algn="l">
              <a:lnSpc>
                <a:spcPct val="90000"/>
              </a:lnSpc>
              <a:spcBef>
                <a:spcPts val="500"/>
              </a:spcBef>
              <a:spcAft>
                <a:spcPts val="0"/>
              </a:spcAft>
              <a:buClr>
                <a:schemeClr val="dk1"/>
              </a:buClr>
              <a:buSzPts val="2400"/>
              <a:buNone/>
            </a:pPr>
            <a:r>
              <a:t/>
            </a:r>
            <a:endParaRPr/>
          </a:p>
          <a:p>
            <a:pPr indent="-571500" lvl="0" marL="571500" rtl="0" algn="l">
              <a:lnSpc>
                <a:spcPct val="90000"/>
              </a:lnSpc>
              <a:spcBef>
                <a:spcPts val="1000"/>
              </a:spcBef>
              <a:spcAft>
                <a:spcPts val="0"/>
              </a:spcAft>
              <a:buClr>
                <a:schemeClr val="dk1"/>
              </a:buClr>
              <a:buSzPts val="2800"/>
              <a:buFont typeface="Calibri"/>
              <a:buAutoNum type="alphaUcPeriod" startAt="2"/>
            </a:pPr>
            <a:r>
              <a:rPr lang="de-DE"/>
              <a:t>Data from three new fieldwork sessions:</a:t>
            </a:r>
            <a:endParaRPr/>
          </a:p>
          <a:p>
            <a:pPr indent="0" lvl="1" marL="457200" rtl="0" algn="l">
              <a:lnSpc>
                <a:spcPct val="90000"/>
              </a:lnSpc>
              <a:spcBef>
                <a:spcPts val="500"/>
              </a:spcBef>
              <a:spcAft>
                <a:spcPts val="0"/>
              </a:spcAft>
              <a:buClr>
                <a:schemeClr val="dk1"/>
              </a:buClr>
              <a:buSzPts val="2400"/>
              <a:buNone/>
            </a:pPr>
            <a:r>
              <a:t/>
            </a:r>
            <a:endParaRPr/>
          </a:p>
          <a:p>
            <a:pPr indent="-571500" lvl="1" marL="1028700" rtl="0" algn="l">
              <a:lnSpc>
                <a:spcPct val="90000"/>
              </a:lnSpc>
              <a:spcBef>
                <a:spcPts val="500"/>
              </a:spcBef>
              <a:spcAft>
                <a:spcPts val="0"/>
              </a:spcAft>
              <a:buClr>
                <a:schemeClr val="dk1"/>
              </a:buClr>
              <a:buSzPts val="2400"/>
              <a:buFont typeface="Calibri"/>
              <a:buAutoNum type="romanLcPeriod"/>
            </a:pPr>
            <a:r>
              <a:rPr b="1" lang="de-DE"/>
              <a:t>Ligurian</a:t>
            </a:r>
            <a:r>
              <a:rPr lang="de-DE"/>
              <a:t> (Arenzano, 3 speakers), </a:t>
            </a:r>
            <a:r>
              <a:rPr b="1" lang="de-DE"/>
              <a:t>Mantuan Emilian</a:t>
            </a:r>
            <a:r>
              <a:rPr lang="de-DE"/>
              <a:t> (Viadana, Dosolo, 8 speakers), </a:t>
            </a:r>
            <a:r>
              <a:rPr b="1" lang="de-DE"/>
              <a:t>West / Central-eastern Friulian</a:t>
            </a:r>
            <a:r>
              <a:rPr lang="de-DE"/>
              <a:t> (Cordenons, Zoppola / Mossa, Romans d‘Isonzo, S. Lorenzo Isontino, Chiopris, 7 speakers).</a:t>
            </a:r>
            <a:endParaRPr/>
          </a:p>
          <a:p>
            <a:pPr indent="-571500" lvl="1" marL="1028700" rtl="0" algn="l">
              <a:lnSpc>
                <a:spcPct val="90000"/>
              </a:lnSpc>
              <a:spcBef>
                <a:spcPts val="500"/>
              </a:spcBef>
              <a:spcAft>
                <a:spcPts val="0"/>
              </a:spcAft>
              <a:buClr>
                <a:schemeClr val="dk1"/>
              </a:buClr>
              <a:buSzPts val="2400"/>
              <a:buFont typeface="Calibri"/>
              <a:buAutoNum type="romanLcPeriod"/>
            </a:pPr>
            <a:r>
              <a:rPr b="1" lang="de-DE"/>
              <a:t>Questionnaire</a:t>
            </a:r>
            <a:r>
              <a:rPr lang="de-DE"/>
              <a:t> (70 sentences balanced for polarity, gender, number, left/right dislocation, PA/BN/definite input + 29 fillers).</a:t>
            </a:r>
            <a:endParaRPr/>
          </a:p>
        </p:txBody>
      </p:sp>
      <p:sp>
        <p:nvSpPr>
          <p:cNvPr id="151" name="Google Shape;15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52" name="Google Shape;15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de-DE"/>
              <a:t>Excluding definites: ASIt</a:t>
            </a:r>
            <a:endParaRPr b="1"/>
          </a:p>
        </p:txBody>
      </p:sp>
      <p:pic>
        <p:nvPicPr>
          <p:cNvPr descr="Immagine che contiene testo, mappa&#10;&#10;Descrizione generata automaticamente" id="158" name="Google Shape;158;p21"/>
          <p:cNvPicPr preferRelativeResize="0"/>
          <p:nvPr/>
        </p:nvPicPr>
        <p:blipFill rotWithShape="1">
          <a:blip r:embed="rId3">
            <a:alphaModFix/>
          </a:blip>
          <a:srcRect b="0" l="0" r="0" t="0"/>
          <a:stretch/>
        </p:blipFill>
        <p:spPr>
          <a:xfrm>
            <a:off x="6207891" y="1447462"/>
            <a:ext cx="5984108" cy="4305156"/>
          </a:xfrm>
          <a:prstGeom prst="rect">
            <a:avLst/>
          </a:prstGeom>
          <a:noFill/>
          <a:ln>
            <a:noFill/>
          </a:ln>
        </p:spPr>
      </p:pic>
      <p:pic>
        <p:nvPicPr>
          <p:cNvPr descr="Immagine che contiene testo, mappa&#10;&#10;Descrizione generata automaticamente" id="159" name="Google Shape;159;p21"/>
          <p:cNvPicPr preferRelativeResize="0"/>
          <p:nvPr>
            <p:ph idx="1" type="body"/>
          </p:nvPr>
        </p:nvPicPr>
        <p:blipFill rotWithShape="1">
          <a:blip r:embed="rId4">
            <a:alphaModFix/>
          </a:blip>
          <a:srcRect b="0" l="0" r="0" t="0"/>
          <a:stretch/>
        </p:blipFill>
        <p:spPr>
          <a:xfrm>
            <a:off x="12983" y="1447462"/>
            <a:ext cx="5971128" cy="4305156"/>
          </a:xfrm>
          <a:prstGeom prst="rect">
            <a:avLst/>
          </a:prstGeom>
          <a:noFill/>
          <a:ln>
            <a:noFill/>
          </a:ln>
        </p:spPr>
      </p:pic>
      <p:sp>
        <p:nvSpPr>
          <p:cNvPr id="160" name="Google Shape;160;p21"/>
          <p:cNvSpPr txBox="1"/>
          <p:nvPr/>
        </p:nvSpPr>
        <p:spPr>
          <a:xfrm>
            <a:off x="200551" y="5864681"/>
            <a:ext cx="559599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de-DE" sz="1800" u="none" cap="none" strike="noStrike">
                <a:solidFill>
                  <a:schemeClr val="dk1"/>
                </a:solidFill>
                <a:latin typeface="Calibri"/>
                <a:ea typeface="Calibri"/>
                <a:cs typeface="Calibri"/>
                <a:sym typeface="Calibri"/>
              </a:rPr>
              <a:t>Definite articles </a:t>
            </a:r>
            <a:r>
              <a:rPr b="0" i="0" lang="de-DE" sz="1800" u="sng" cap="none" strike="noStrike">
                <a:solidFill>
                  <a:schemeClr val="dk1"/>
                </a:solidFill>
                <a:latin typeface="Calibri"/>
                <a:ea typeface="Calibri"/>
                <a:cs typeface="Calibri"/>
                <a:sym typeface="Calibri"/>
              </a:rPr>
              <a:t>from input BNs</a:t>
            </a:r>
            <a:endParaRPr/>
          </a:p>
        </p:txBody>
      </p:sp>
      <p:sp>
        <p:nvSpPr>
          <p:cNvPr id="161" name="Google Shape;161;p21"/>
          <p:cNvSpPr txBox="1"/>
          <p:nvPr/>
        </p:nvSpPr>
        <p:spPr>
          <a:xfrm>
            <a:off x="6374552" y="5859544"/>
            <a:ext cx="565078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de-DE" sz="1800" u="none" cap="none" strike="noStrike">
                <a:solidFill>
                  <a:schemeClr val="dk1"/>
                </a:solidFill>
                <a:latin typeface="Calibri"/>
                <a:ea typeface="Calibri"/>
                <a:cs typeface="Calibri"/>
                <a:sym typeface="Calibri"/>
              </a:rPr>
              <a:t>Definite articles </a:t>
            </a:r>
            <a:r>
              <a:rPr b="0" i="0" lang="de-DE" sz="1800" u="sng" cap="none" strike="noStrike">
                <a:solidFill>
                  <a:schemeClr val="dk1"/>
                </a:solidFill>
                <a:latin typeface="Calibri"/>
                <a:ea typeface="Calibri"/>
                <a:cs typeface="Calibri"/>
                <a:sym typeface="Calibri"/>
              </a:rPr>
              <a:t>from input definite articles</a:t>
            </a:r>
            <a:endParaRPr/>
          </a:p>
        </p:txBody>
      </p:sp>
      <p:sp>
        <p:nvSpPr>
          <p:cNvPr id="162" name="Google Shape;162;p21"/>
          <p:cNvSpPr txBox="1"/>
          <p:nvPr/>
        </p:nvSpPr>
        <p:spPr>
          <a:xfrm>
            <a:off x="3630202" y="6346076"/>
            <a:ext cx="493159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de-DE" sz="2400" u="none" cap="none" strike="noStrike">
                <a:solidFill>
                  <a:schemeClr val="dk1"/>
                </a:solidFill>
                <a:latin typeface="Calibri"/>
                <a:ea typeface="Calibri"/>
                <a:cs typeface="Calibri"/>
                <a:sym typeface="Calibri"/>
              </a:rPr>
              <a:t>Same distribution in all NIDs!</a:t>
            </a:r>
            <a:endParaRPr/>
          </a:p>
        </p:txBody>
      </p:sp>
      <p:sp>
        <p:nvSpPr>
          <p:cNvPr id="163" name="Google Shape;1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64" name="Google Shape;164;p21"/>
          <p:cNvSpPr txBox="1"/>
          <p:nvPr/>
        </p:nvSpPr>
        <p:spPr>
          <a:xfrm>
            <a:off x="6822040" y="365125"/>
            <a:ext cx="494187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e-DE" sz="1800" u="none" cap="none" strike="noStrike">
                <a:solidFill>
                  <a:schemeClr val="dk1"/>
                </a:solidFill>
                <a:latin typeface="Calibri"/>
                <a:ea typeface="Calibri"/>
                <a:cs typeface="Calibri"/>
                <a:sym typeface="Calibri"/>
              </a:rPr>
              <a:t>        all definites</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some definites</a:t>
            </a:r>
            <a:endParaRPr/>
          </a:p>
          <a:p>
            <a:pPr indent="0" lvl="0" marL="0" marR="0" rtl="0" algn="l">
              <a:spcBef>
                <a:spcPts val="0"/>
              </a:spcBef>
              <a:spcAft>
                <a:spcPts val="0"/>
              </a:spcAft>
              <a:buNone/>
            </a:pPr>
            <a:r>
              <a:rPr lang="de-DE" sz="1800">
                <a:solidFill>
                  <a:schemeClr val="dk1"/>
                </a:solidFill>
                <a:latin typeface="Calibri"/>
                <a:ea typeface="Calibri"/>
                <a:cs typeface="Calibri"/>
                <a:sym typeface="Calibri"/>
              </a:rPr>
              <a:t>        no definites</a:t>
            </a:r>
            <a:endParaRPr/>
          </a:p>
        </p:txBody>
      </p:sp>
      <p:sp>
        <p:nvSpPr>
          <p:cNvPr id="165" name="Google Shape;165;p21"/>
          <p:cNvSpPr/>
          <p:nvPr/>
        </p:nvSpPr>
        <p:spPr>
          <a:xfrm>
            <a:off x="6954768" y="392591"/>
            <a:ext cx="289367" cy="272630"/>
          </a:xfrm>
          <a:prstGeom prst="ellipse">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1"/>
          <p:cNvSpPr/>
          <p:nvPr/>
        </p:nvSpPr>
        <p:spPr>
          <a:xfrm>
            <a:off x="6956467" y="692687"/>
            <a:ext cx="289367" cy="272631"/>
          </a:xfrm>
          <a:prstGeom prst="ellipse">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1"/>
          <p:cNvSpPr/>
          <p:nvPr/>
        </p:nvSpPr>
        <p:spPr>
          <a:xfrm>
            <a:off x="6954768" y="969067"/>
            <a:ext cx="289367" cy="27263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