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64"/>
  </p:notesMasterIdLst>
  <p:handoutMasterIdLst>
    <p:handoutMasterId r:id="rId65"/>
  </p:handoutMasterIdLst>
  <p:sldIdLst>
    <p:sldId id="256" r:id="rId2"/>
    <p:sldId id="472" r:id="rId3"/>
    <p:sldId id="487" r:id="rId4"/>
    <p:sldId id="516" r:id="rId5"/>
    <p:sldId id="518" r:id="rId6"/>
    <p:sldId id="413" r:id="rId7"/>
    <p:sldId id="519" r:id="rId8"/>
    <p:sldId id="484" r:id="rId9"/>
    <p:sldId id="485" r:id="rId10"/>
    <p:sldId id="520" r:id="rId11"/>
    <p:sldId id="521" r:id="rId12"/>
    <p:sldId id="522" r:id="rId13"/>
    <p:sldId id="483" r:id="rId14"/>
    <p:sldId id="434" r:id="rId15"/>
    <p:sldId id="515" r:id="rId16"/>
    <p:sldId id="466" r:id="rId17"/>
    <p:sldId id="523" r:id="rId18"/>
    <p:sldId id="524" r:id="rId19"/>
    <p:sldId id="498" r:id="rId20"/>
    <p:sldId id="468" r:id="rId21"/>
    <p:sldId id="452" r:id="rId22"/>
    <p:sldId id="475" r:id="rId23"/>
    <p:sldId id="500" r:id="rId24"/>
    <p:sldId id="450" r:id="rId25"/>
    <p:sldId id="501" r:id="rId26"/>
    <p:sldId id="435" r:id="rId27"/>
    <p:sldId id="448" r:id="rId28"/>
    <p:sldId id="481" r:id="rId29"/>
    <p:sldId id="455" r:id="rId30"/>
    <p:sldId id="451" r:id="rId31"/>
    <p:sldId id="482" r:id="rId32"/>
    <p:sldId id="442" r:id="rId33"/>
    <p:sldId id="427" r:id="rId34"/>
    <p:sldId id="505" r:id="rId35"/>
    <p:sldId id="456" r:id="rId36"/>
    <p:sldId id="507" r:id="rId37"/>
    <p:sldId id="525" r:id="rId38"/>
    <p:sldId id="526" r:id="rId39"/>
    <p:sldId id="527" r:id="rId40"/>
    <p:sldId id="457" r:id="rId41"/>
    <p:sldId id="506" r:id="rId42"/>
    <p:sldId id="513" r:id="rId43"/>
    <p:sldId id="463" r:id="rId44"/>
    <p:sldId id="460" r:id="rId45"/>
    <p:sldId id="461" r:id="rId46"/>
    <p:sldId id="464" r:id="rId47"/>
    <p:sldId id="465" r:id="rId48"/>
    <p:sldId id="508" r:id="rId49"/>
    <p:sldId id="509" r:id="rId50"/>
    <p:sldId id="510" r:id="rId51"/>
    <p:sldId id="511" r:id="rId52"/>
    <p:sldId id="512" r:id="rId53"/>
    <p:sldId id="458" r:id="rId54"/>
    <p:sldId id="310" r:id="rId55"/>
    <p:sldId id="493" r:id="rId56"/>
    <p:sldId id="478" r:id="rId57"/>
    <p:sldId id="494" r:id="rId58"/>
    <p:sldId id="495" r:id="rId59"/>
    <p:sldId id="496" r:id="rId60"/>
    <p:sldId id="502" r:id="rId61"/>
    <p:sldId id="503" r:id="rId62"/>
    <p:sldId id="517" r:id="rId63"/>
  </p:sldIdLst>
  <p:sldSz cx="12192000" cy="6858000"/>
  <p:notesSz cx="10234613" cy="71040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5DB"/>
    <a:srgbClr val="F7A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7F974337-DF6C-479F-A17A-273F9D8AA718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9346E5A-5E4A-4AE7-9F48-1770CF4BD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797246" y="0"/>
            <a:ext cx="4434999" cy="356437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5A7B1D0-804E-49F0-8E7E-E707734CCB7E}" type="datetimeFigureOut">
              <a:rPr lang="en-US" smtClean="0"/>
              <a:t>11/2/2022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986088" y="887413"/>
            <a:ext cx="4264025" cy="2398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797246" y="6747628"/>
            <a:ext cx="4434999" cy="356436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CA565B7-BED6-4320-941E-93EA81DB4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4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10A3-259D-46EA-91C2-20D644E67BAE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047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80C95-BE71-47E6-8F6E-3C4854CC0F3D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0FCB5-1062-49C5-9164-E466E41C9A17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3262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86F4-CD23-41E1-918F-D2EEAA1F0A4F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4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D9CEC-41A8-49D5-8D8E-0285C00E57F9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55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77D55-4C8E-4799-B234-27C71DF134FF}" type="datetime1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92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A7B5F-EBBF-4B08-A758-2481D8993879}" type="datetime1">
              <a:rPr lang="de-DE" smtClean="0"/>
              <a:t>02.11.2022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525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F9E1-8C6C-4C96-AEC3-CB31D9207050}" type="datetime1">
              <a:rPr lang="de-DE" smtClean="0"/>
              <a:t>02.11.2022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769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350F7-25A2-45CE-9FDB-A6F20AFE010D}" type="datetime1">
              <a:rPr lang="de-DE" smtClean="0"/>
              <a:t>02.11.2022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847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F9485-BA1F-41D7-841A-77CAA45F2FD7}" type="datetime1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77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DB4-CA9F-4817-AF81-EB3811B0DF56}" type="datetime1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1224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104B-AC37-4D20-8DE8-852E052A6925}" type="datetime1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1C681-939A-40E6-96D0-FEFDECCDDC9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6357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400" b="1" dirty="0" err="1"/>
              <a:t>How</a:t>
            </a:r>
            <a:r>
              <a:rPr lang="de-DE" sz="4400" b="1" dirty="0"/>
              <a:t> </a:t>
            </a:r>
            <a:r>
              <a:rPr lang="de-DE" sz="4400" b="1" dirty="0" err="1"/>
              <a:t>many</a:t>
            </a:r>
            <a:r>
              <a:rPr lang="de-DE" sz="4400" b="1" dirty="0"/>
              <a:t> indefinite </a:t>
            </a:r>
            <a:r>
              <a:rPr lang="de-DE" sz="4400" b="1" dirty="0" err="1"/>
              <a:t>articles</a:t>
            </a:r>
            <a:r>
              <a:rPr lang="de-DE" sz="4400" b="1" dirty="0"/>
              <a:t> do </a:t>
            </a:r>
            <a:r>
              <a:rPr lang="de-DE" sz="4400" b="1" dirty="0" err="1"/>
              <a:t>we</a:t>
            </a:r>
            <a:r>
              <a:rPr lang="de-DE" sz="4400" b="1" dirty="0"/>
              <a:t> </a:t>
            </a:r>
            <a:r>
              <a:rPr lang="de-DE" sz="4400" b="1" dirty="0" err="1"/>
              <a:t>have</a:t>
            </a:r>
            <a:r>
              <a:rPr lang="de-DE" sz="4400" b="1" dirty="0"/>
              <a:t> </a:t>
            </a:r>
            <a:r>
              <a:rPr lang="de-DE" sz="4400" b="1" dirty="0" err="1"/>
              <a:t>and</a:t>
            </a:r>
            <a:r>
              <a:rPr lang="de-DE" sz="4400" b="1" dirty="0"/>
              <a:t> </a:t>
            </a:r>
            <a:r>
              <a:rPr lang="de-DE" sz="4400" b="1" dirty="0" err="1"/>
              <a:t>how</a:t>
            </a:r>
            <a:r>
              <a:rPr lang="de-DE" sz="4400" b="1" dirty="0"/>
              <a:t> </a:t>
            </a:r>
            <a:r>
              <a:rPr lang="de-DE" sz="4400" b="1" dirty="0" err="1"/>
              <a:t>much</a:t>
            </a:r>
            <a:r>
              <a:rPr lang="de-DE" sz="4400" b="1" dirty="0"/>
              <a:t> </a:t>
            </a:r>
            <a:r>
              <a:rPr lang="de-DE" sz="4400" b="1" dirty="0" err="1"/>
              <a:t>is</a:t>
            </a:r>
            <a:r>
              <a:rPr lang="de-DE" sz="4400" b="1" dirty="0"/>
              <a:t> in </a:t>
            </a:r>
            <a:r>
              <a:rPr lang="de-DE" sz="4400" b="1" dirty="0" err="1"/>
              <a:t>them</a:t>
            </a:r>
            <a:r>
              <a:rPr lang="de-DE" sz="4400" b="1" dirty="0"/>
              <a:t>?</a:t>
            </a:r>
            <a:endParaRPr lang="de-DE" sz="44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sz="1800" dirty="0"/>
              <a:t>Ellen Brandner, Universität Stuttgart				PARTE, September 2022 	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750" y="6199453"/>
            <a:ext cx="2381582" cy="295316"/>
          </a:xfrm>
          <a:prstGeom prst="rect">
            <a:avLst/>
          </a:prstGeom>
        </p:spPr>
      </p:pic>
      <p:pic>
        <p:nvPicPr>
          <p:cNvPr id="8" name="Bild 1" descr="Ähnliches Fot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5446" y="6014709"/>
            <a:ext cx="192024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70" y="5089388"/>
            <a:ext cx="3267632" cy="16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0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nouns</a:t>
            </a:r>
            <a:r>
              <a:rPr lang="de-DE" dirty="0"/>
              <a:t> in ALM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38200" y="1690688"/>
            <a:ext cx="97166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/>
              <a:t>Similar</a:t>
            </a:r>
            <a:r>
              <a:rPr lang="de-DE" sz="3600" dirty="0"/>
              <a:t> </a:t>
            </a:r>
            <a:r>
              <a:rPr lang="de-DE" sz="3600" dirty="0" err="1"/>
              <a:t>pattern</a:t>
            </a:r>
            <a:r>
              <a:rPr lang="de-DE" sz="3600" dirty="0"/>
              <a:t> </a:t>
            </a:r>
            <a:r>
              <a:rPr lang="de-DE" sz="3600" dirty="0" err="1"/>
              <a:t>occurs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…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 err="1"/>
              <a:t>Weak</a:t>
            </a:r>
            <a:r>
              <a:rPr lang="de-DE" sz="3600" dirty="0"/>
              <a:t> </a:t>
            </a:r>
            <a:r>
              <a:rPr lang="de-DE" sz="3600" dirty="0" err="1"/>
              <a:t>quantifiers</a:t>
            </a:r>
            <a:r>
              <a:rPr lang="de-DE" sz="3600" dirty="0"/>
              <a:t>:</a:t>
            </a:r>
            <a:br>
              <a:rPr lang="de-DE" sz="3600" dirty="0"/>
            </a:br>
            <a:r>
              <a:rPr lang="de-DE" sz="3600" dirty="0"/>
              <a:t>(2) 	ein wenig (</a:t>
            </a:r>
            <a:r>
              <a:rPr lang="de-DE" sz="360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de-DE" sz="3600" dirty="0"/>
              <a:t>) + </a:t>
            </a:r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noun</a:t>
            </a:r>
            <a:br>
              <a:rPr lang="de-DE" sz="3600" b="1" dirty="0"/>
            </a:br>
            <a:r>
              <a:rPr lang="de-DE" sz="3600" b="1" dirty="0"/>
              <a:t>		</a:t>
            </a:r>
            <a:r>
              <a:rPr lang="de-DE" sz="3600" dirty="0"/>
              <a:t>a     </a:t>
            </a:r>
            <a:r>
              <a:rPr lang="de-DE" sz="3600" dirty="0" err="1"/>
              <a:t>bit</a:t>
            </a:r>
            <a:r>
              <a:rPr lang="de-DE" sz="3600" dirty="0"/>
              <a:t>        ID (a)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de-DE" sz="3600" dirty="0"/>
              <a:t>ID </a:t>
            </a:r>
            <a:r>
              <a:rPr lang="de-DE" sz="3600" dirty="0" err="1"/>
              <a:t>as</a:t>
            </a:r>
            <a:r>
              <a:rPr lang="de-DE" sz="3600" dirty="0"/>
              <a:t> partitive </a:t>
            </a:r>
            <a:r>
              <a:rPr lang="de-DE" sz="3600" dirty="0" err="1"/>
              <a:t>pronoun</a:t>
            </a:r>
            <a:r>
              <a:rPr lang="de-DE" sz="3600" dirty="0"/>
              <a:t>, </a:t>
            </a:r>
            <a:r>
              <a:rPr lang="de-DE" sz="2800" dirty="0" err="1"/>
              <a:t>see</a:t>
            </a:r>
            <a:r>
              <a:rPr lang="de-DE" sz="2800" dirty="0"/>
              <a:t> e.g. Strobel (2015)</a:t>
            </a:r>
            <a:br>
              <a:rPr lang="de-DE" sz="2400" dirty="0"/>
            </a:br>
            <a:r>
              <a:rPr lang="de-DE" sz="3600" dirty="0"/>
              <a:t>(3)	…Geld…do liegt </a:t>
            </a:r>
            <a:r>
              <a:rPr lang="de-DE" sz="3600" dirty="0" err="1"/>
              <a:t>no</a:t>
            </a:r>
            <a:r>
              <a:rPr lang="de-DE" sz="3600" dirty="0"/>
              <a:t> </a:t>
            </a:r>
            <a:r>
              <a:rPr lang="de-DE" sz="3600" dirty="0" err="1">
                <a:solidFill>
                  <a:srgbClr val="0070C0"/>
                </a:solidFill>
              </a:rPr>
              <a:t>oas</a:t>
            </a:r>
            <a:r>
              <a:rPr lang="de-DE" sz="3600" dirty="0"/>
              <a:t>	 		 		         …cash   </a:t>
            </a:r>
            <a:r>
              <a:rPr lang="de-DE" sz="3600" dirty="0" err="1"/>
              <a:t>there</a:t>
            </a:r>
            <a:r>
              <a:rPr lang="de-DE" sz="3600" dirty="0"/>
              <a:t> </a:t>
            </a:r>
            <a:r>
              <a:rPr lang="de-DE" sz="3600" dirty="0" err="1"/>
              <a:t>is</a:t>
            </a:r>
            <a:r>
              <a:rPr lang="de-DE" sz="3600" dirty="0"/>
              <a:t> still ID (</a:t>
            </a:r>
            <a:r>
              <a:rPr lang="de-DE" sz="3600" dirty="0" err="1"/>
              <a:t>some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…)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        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087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98B-BA2C-4830-998D-87E3F92D40F6}" type="slidenum">
              <a:rPr lang="de-DE" smtClean="0"/>
              <a:t>11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78" y="118543"/>
            <a:ext cx="8974995" cy="6821836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057373" y="885611"/>
            <a:ext cx="30897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a </a:t>
            </a:r>
            <a:r>
              <a:rPr lang="de-DE" sz="2800" dirty="0" err="1"/>
              <a:t>bit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/>
                </a:solidFill>
              </a:rPr>
              <a:t>ID</a:t>
            </a:r>
            <a:r>
              <a:rPr lang="de-DE" sz="2800" dirty="0"/>
              <a:t> (≈ </a:t>
            </a:r>
            <a:r>
              <a:rPr lang="de-DE" sz="2800" dirty="0" err="1"/>
              <a:t>of</a:t>
            </a:r>
            <a:r>
              <a:rPr lang="de-DE" sz="2800" dirty="0"/>
              <a:t>) </a:t>
            </a:r>
            <a:r>
              <a:rPr lang="de-DE" sz="2800" dirty="0" err="1"/>
              <a:t>water</a:t>
            </a:r>
            <a:r>
              <a:rPr lang="de-DE" sz="2800" dirty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355015" y="583313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FB4-4_1</a:t>
            </a:r>
          </a:p>
        </p:txBody>
      </p:sp>
    </p:spTree>
    <p:extLst>
      <p:ext uri="{BB962C8B-B14F-4D97-AF65-F5344CB8AC3E}">
        <p14:creationId xmlns:p14="http://schemas.microsoft.com/office/powerpoint/2010/main" val="889218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7A98B-BA2C-4830-998D-87E3F92D40F6}" type="slidenum">
              <a:rPr lang="de-DE" smtClean="0"/>
              <a:t>12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96" y="95250"/>
            <a:ext cx="9892828" cy="676275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37968" y="749643"/>
            <a:ext cx="9330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/>
              <a:t>I've</a:t>
            </a:r>
            <a:r>
              <a:rPr lang="de-DE" sz="2800" dirty="0"/>
              <a:t> </a:t>
            </a:r>
            <a:r>
              <a:rPr lang="de-DE" sz="2800" dirty="0" err="1"/>
              <a:t>got</a:t>
            </a:r>
            <a:r>
              <a:rPr lang="de-DE" sz="2800" dirty="0"/>
              <a:t> </a:t>
            </a:r>
            <a:r>
              <a:rPr lang="de-DE" sz="2800" dirty="0" err="1"/>
              <a:t>no</a:t>
            </a:r>
            <a:r>
              <a:rPr lang="de-DE" sz="2800" dirty="0"/>
              <a:t> cash </a:t>
            </a:r>
            <a:r>
              <a:rPr lang="de-DE" sz="2800" dirty="0" err="1"/>
              <a:t>anymore</a:t>
            </a:r>
            <a:r>
              <a:rPr lang="de-DE" sz="2800" dirty="0"/>
              <a:t>, but </a:t>
            </a: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>
                <a:solidFill>
                  <a:schemeClr val="accent1">
                    <a:lumMod val="75000"/>
                  </a:schemeClr>
                </a:solidFill>
              </a:rPr>
              <a:t>ID</a:t>
            </a:r>
            <a:r>
              <a:rPr lang="de-DE" sz="2800" dirty="0"/>
              <a:t> (≈ </a:t>
            </a:r>
            <a:r>
              <a:rPr lang="de-DE" sz="2800" dirty="0" err="1"/>
              <a:t>some</a:t>
            </a:r>
            <a:r>
              <a:rPr lang="de-DE" sz="2800" dirty="0"/>
              <a:t>)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table</a:t>
            </a:r>
            <a:r>
              <a:rPr lang="de-DE" sz="2800" dirty="0"/>
              <a:t> </a:t>
            </a:r>
          </a:p>
        </p:txBody>
      </p:sp>
      <p:sp>
        <p:nvSpPr>
          <p:cNvPr id="6" name="Ellipse 5"/>
          <p:cNvSpPr/>
          <p:nvPr/>
        </p:nvSpPr>
        <p:spPr>
          <a:xfrm rot="3052648">
            <a:off x="5771107" y="446022"/>
            <a:ext cx="3763688" cy="5007183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652951" y="1911178"/>
            <a:ext cx="1141659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/>
              <a:t>ALM 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641309" y="4352310"/>
            <a:ext cx="11288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/>
              <a:t>ALM B</a:t>
            </a:r>
          </a:p>
        </p:txBody>
      </p:sp>
      <p:sp>
        <p:nvSpPr>
          <p:cNvPr id="9" name="Legende mit Linie 1 8"/>
          <p:cNvSpPr/>
          <p:nvPr/>
        </p:nvSpPr>
        <p:spPr>
          <a:xfrm>
            <a:off x="3545402" y="2782240"/>
            <a:ext cx="1754876" cy="1108596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patterns with Standard German</a:t>
            </a:r>
          </a:p>
        </p:txBody>
      </p:sp>
      <p:sp>
        <p:nvSpPr>
          <p:cNvPr id="10" name="Legende mit Linie 1 9"/>
          <p:cNvSpPr/>
          <p:nvPr/>
        </p:nvSpPr>
        <p:spPr>
          <a:xfrm>
            <a:off x="9814224" y="1274913"/>
            <a:ext cx="1754876" cy="1108596"/>
          </a:xfrm>
          <a:prstGeom prst="borderCallout1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patterns with Bavarian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72615" y="5212862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FB2-4_3</a:t>
            </a:r>
          </a:p>
        </p:txBody>
      </p:sp>
    </p:spTree>
    <p:extLst>
      <p:ext uri="{BB962C8B-B14F-4D97-AF65-F5344CB8AC3E}">
        <p14:creationId xmlns:p14="http://schemas.microsoft.com/office/powerpoint/2010/main" val="17090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nouns</a:t>
            </a:r>
            <a:r>
              <a:rPr lang="de-DE" dirty="0"/>
              <a:t> in ALM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13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061257" y="1904477"/>
            <a:ext cx="100944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à"/>
            </a:pPr>
            <a:r>
              <a:rPr lang="de-DE" sz="2800" dirty="0" err="1">
                <a:sym typeface="Wingdings" panose="05000000000000000000" pitchFamily="2" charset="2"/>
              </a:rPr>
              <a:t>overt</a:t>
            </a:r>
            <a:r>
              <a:rPr lang="de-DE" sz="2800" dirty="0">
                <a:sym typeface="Wingdings" panose="05000000000000000000" pitchFamily="2" charset="2"/>
              </a:rPr>
              <a:t>/non-</a:t>
            </a:r>
            <a:r>
              <a:rPr lang="de-DE" sz="2800" dirty="0" err="1">
                <a:sym typeface="Wingdings" panose="05000000000000000000" pitchFamily="2" charset="2"/>
              </a:rPr>
              <a:t>overt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realization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of</a:t>
            </a:r>
            <a:r>
              <a:rPr lang="de-DE" sz="2800" dirty="0">
                <a:sym typeface="Wingdings" panose="05000000000000000000" pitchFamily="2" charset="2"/>
              </a:rPr>
              <a:t> a "</a:t>
            </a:r>
            <a:r>
              <a:rPr lang="de-DE" sz="2800" dirty="0" err="1">
                <a:sym typeface="Wingdings" panose="05000000000000000000" pitchFamily="2" charset="2"/>
              </a:rPr>
              <a:t>very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low</a:t>
            </a:r>
            <a:r>
              <a:rPr lang="de-DE" sz="2800" dirty="0">
                <a:sym typeface="Wingdings" panose="05000000000000000000" pitchFamily="2" charset="2"/>
              </a:rPr>
              <a:t>" universal </a:t>
            </a:r>
            <a:r>
              <a:rPr lang="de-DE" sz="2800" dirty="0" err="1">
                <a:sym typeface="Wingdings" panose="05000000000000000000" pitchFamily="2" charset="2"/>
              </a:rPr>
              <a:t>functional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head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within</a:t>
            </a:r>
            <a:r>
              <a:rPr lang="de-DE" sz="2800" dirty="0">
                <a:sym typeface="Wingdings" panose="05000000000000000000" pitchFamily="2" charset="2"/>
              </a:rPr>
              <a:t> DP </a:t>
            </a:r>
            <a:r>
              <a:rPr lang="de-DE" sz="2800" dirty="0" err="1">
                <a:sym typeface="Wingdings" panose="05000000000000000000" pitchFamily="2" charset="2"/>
              </a:rPr>
              <a:t>that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is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responsible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for</a:t>
            </a:r>
            <a:r>
              <a:rPr lang="de-DE" sz="2800" dirty="0">
                <a:sym typeface="Wingdings" panose="05000000000000000000" pitchFamily="2" charset="2"/>
              </a:rPr>
              <a:t> a (pseudo-)partitive </a:t>
            </a:r>
            <a:r>
              <a:rPr lang="de-DE" sz="2800" dirty="0" err="1">
                <a:sym typeface="Wingdings" panose="05000000000000000000" pitchFamily="2" charset="2"/>
              </a:rPr>
              <a:t>reading</a:t>
            </a:r>
            <a:r>
              <a:rPr lang="de-DE" sz="2800" dirty="0">
                <a:sym typeface="Wingdings" panose="05000000000000000000" pitchFamily="2" charset="2"/>
              </a:rPr>
              <a:t>, e.g. </a:t>
            </a:r>
            <a:r>
              <a:rPr lang="de-DE" sz="2800" dirty="0" err="1">
                <a:sym typeface="Wingdings" panose="05000000000000000000" pitchFamily="2" charset="2"/>
              </a:rPr>
              <a:t>Borer's</a:t>
            </a:r>
            <a:r>
              <a:rPr lang="de-DE" sz="2800" dirty="0">
                <a:sym typeface="Wingdings" panose="05000000000000000000" pitchFamily="2" charset="2"/>
              </a:rPr>
              <a:t> (2005) </a:t>
            </a:r>
            <a:r>
              <a:rPr lang="de-DE" sz="2800" dirty="0" err="1">
                <a:sym typeface="Wingdings" panose="05000000000000000000" pitchFamily="2" charset="2"/>
              </a:rPr>
              <a:t>Div</a:t>
            </a:r>
            <a:r>
              <a:rPr lang="de-DE" sz="2800" dirty="0">
                <a:sym typeface="Wingdings" panose="05000000000000000000" pitchFamily="2" charset="2"/>
              </a:rPr>
              <a:t>-Head: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881188" y="3430369"/>
            <a:ext cx="845455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ALM A</a:t>
            </a:r>
            <a:r>
              <a:rPr lang="de-DE" sz="3200" dirty="0"/>
              <a:t>:  				</a:t>
            </a:r>
            <a:r>
              <a:rPr lang="de-DE" sz="3200" b="1" dirty="0"/>
              <a:t>ALM B</a:t>
            </a:r>
            <a:r>
              <a:rPr lang="de-DE" sz="3200" dirty="0"/>
              <a:t>: </a:t>
            </a:r>
            <a:br>
              <a:rPr lang="de-DE" sz="3200" dirty="0"/>
            </a:br>
            <a:r>
              <a:rPr lang="de-DE" sz="3200" dirty="0"/>
              <a:t>ID </a:t>
            </a:r>
            <a:r>
              <a:rPr lang="de-DE" sz="3200" dirty="0" err="1"/>
              <a:t>realizes</a:t>
            </a:r>
            <a:r>
              <a:rPr lang="de-DE" sz="3200" dirty="0"/>
              <a:t> </a:t>
            </a:r>
            <a:r>
              <a:rPr lang="de-DE" sz="3200" dirty="0" err="1"/>
              <a:t>overtly</a:t>
            </a:r>
            <a:r>
              <a:rPr lang="de-DE" sz="3200" dirty="0"/>
              <a:t> &lt;e&gt;</a:t>
            </a:r>
            <a:r>
              <a:rPr lang="de-DE" sz="3200" baseline="-25000" dirty="0"/>
              <a:t>DIV 	</a:t>
            </a:r>
            <a:r>
              <a:rPr lang="de-DE" sz="3200" dirty="0" err="1"/>
              <a:t>zero</a:t>
            </a:r>
            <a:r>
              <a:rPr lang="de-DE" sz="3200" dirty="0"/>
              <a:t> variant </a:t>
            </a:r>
            <a:r>
              <a:rPr lang="de-DE" sz="3200" dirty="0" err="1"/>
              <a:t>of</a:t>
            </a:r>
            <a:r>
              <a:rPr lang="de-DE" sz="3200" dirty="0"/>
              <a:t>  &lt;e&gt;</a:t>
            </a:r>
            <a:r>
              <a:rPr lang="de-DE" sz="3200" baseline="-25000" dirty="0"/>
              <a:t>DIV </a:t>
            </a:r>
          </a:p>
          <a:p>
            <a:endParaRPr lang="de-DE" sz="3200" dirty="0"/>
          </a:p>
          <a:p>
            <a:r>
              <a:rPr lang="de-DE" sz="3200" dirty="0" err="1"/>
              <a:t>Romance</a:t>
            </a:r>
            <a:r>
              <a:rPr lang="de-DE" sz="3200" dirty="0"/>
              <a:t>-like  			</a:t>
            </a:r>
            <a:r>
              <a:rPr lang="de-DE" sz="3200" dirty="0" err="1"/>
              <a:t>Germanic</a:t>
            </a:r>
            <a:r>
              <a:rPr lang="de-DE" sz="3200" dirty="0"/>
              <a:t>-like</a:t>
            </a:r>
            <a:br>
              <a:rPr lang="de-DE" sz="3200" dirty="0"/>
            </a:br>
            <a:r>
              <a:rPr lang="de-DE" sz="3200" dirty="0" err="1"/>
              <a:t>de+article</a:t>
            </a:r>
            <a:r>
              <a:rPr lang="de-DE" sz="3200" dirty="0"/>
              <a:t> partitive 	 	</a:t>
            </a:r>
            <a:r>
              <a:rPr lang="de-DE" sz="3200" dirty="0" err="1"/>
              <a:t>zero</a:t>
            </a:r>
            <a:r>
              <a:rPr lang="de-DE" sz="3200" dirty="0"/>
              <a:t> partitive</a:t>
            </a:r>
          </a:p>
          <a:p>
            <a:r>
              <a:rPr lang="it-IT" dirty="0"/>
              <a:t>Ho comprato del vino  			</a:t>
            </a:r>
            <a:r>
              <a:rPr lang="it-IT" dirty="0" err="1"/>
              <a:t>Ich</a:t>
            </a:r>
            <a:r>
              <a:rPr lang="it-IT" dirty="0"/>
              <a:t> </a:t>
            </a:r>
            <a:r>
              <a:rPr lang="it-IT" dirty="0" err="1"/>
              <a:t>habe</a:t>
            </a:r>
            <a:r>
              <a:rPr lang="it-IT" dirty="0"/>
              <a:t> __ </a:t>
            </a:r>
            <a:r>
              <a:rPr lang="it-IT" dirty="0" err="1"/>
              <a:t>Wein</a:t>
            </a:r>
            <a:r>
              <a:rPr lang="it-IT" dirty="0"/>
              <a:t> </a:t>
            </a:r>
            <a:r>
              <a:rPr lang="it-IT" dirty="0" err="1"/>
              <a:t>gekauft</a:t>
            </a:r>
            <a:br>
              <a:rPr lang="it-IT" dirty="0"/>
            </a:br>
            <a:r>
              <a:rPr lang="it-IT" dirty="0"/>
              <a:t>[I]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bought</a:t>
            </a:r>
            <a:r>
              <a:rPr lang="it-IT" dirty="0"/>
              <a:t> </a:t>
            </a:r>
            <a:r>
              <a:rPr lang="it-IT" dirty="0" err="1"/>
              <a:t>de.art</a:t>
            </a:r>
            <a:r>
              <a:rPr lang="it-IT" dirty="0"/>
              <a:t> wine  			I     </a:t>
            </a:r>
            <a:r>
              <a:rPr lang="it-IT" dirty="0" err="1"/>
              <a:t>have</a:t>
            </a:r>
            <a:r>
              <a:rPr lang="it-IT" dirty="0"/>
              <a:t>  __ wine  </a:t>
            </a:r>
            <a:r>
              <a:rPr lang="it-IT" dirty="0" err="1"/>
              <a:t>bought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159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nouns without an ID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567" y="1321333"/>
            <a:ext cx="11534775" cy="47625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48676" y="5528006"/>
            <a:ext cx="4817666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/>
              <a:t>ID in </a:t>
            </a:r>
            <a:r>
              <a:rPr lang="de-DE" sz="3600" dirty="0" err="1"/>
              <a:t>generic</a:t>
            </a:r>
            <a:r>
              <a:rPr lang="de-DE" sz="3600" dirty="0"/>
              <a:t> </a:t>
            </a:r>
            <a:r>
              <a:rPr lang="de-DE" sz="3600" dirty="0" err="1"/>
              <a:t>statement</a:t>
            </a:r>
            <a:r>
              <a:rPr lang="de-DE" sz="3600" dirty="0"/>
              <a:t>: </a:t>
            </a:r>
          </a:p>
          <a:p>
            <a:r>
              <a:rPr lang="de-DE" sz="3600" dirty="0" err="1"/>
              <a:t>Only</a:t>
            </a:r>
            <a:r>
              <a:rPr lang="de-DE" sz="3600" dirty="0"/>
              <a:t> 3 % </a:t>
            </a:r>
            <a:r>
              <a:rPr lang="de-DE" sz="3600" dirty="0" err="1"/>
              <a:t>acceptance</a:t>
            </a:r>
            <a:r>
              <a:rPr lang="de-DE" sz="3600" dirty="0"/>
              <a:t>!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081316" y="1418651"/>
            <a:ext cx="7790915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i="1" dirty="0"/>
              <a:t> Zu den Edelmetallen zählt man    </a:t>
            </a:r>
            <a:r>
              <a:rPr lang="de-DE" sz="3200" dirty="0"/>
              <a:t>a.  </a:t>
            </a:r>
            <a:r>
              <a:rPr lang="de-DE" sz="3200" i="1" dirty="0"/>
              <a:t>ein   Gold</a:t>
            </a:r>
            <a:br>
              <a:rPr lang="de-DE" sz="3200" i="1" dirty="0"/>
            </a:br>
            <a:r>
              <a:rPr lang="de-DE" sz="3200" i="1" dirty="0"/>
              <a:t> 						</a:t>
            </a:r>
            <a:r>
              <a:rPr lang="de-DE" sz="3200" dirty="0"/>
              <a:t>b.  </a:t>
            </a:r>
            <a:r>
              <a:rPr lang="de-DE" sz="3200" i="1" dirty="0"/>
              <a:t>das  Gold</a:t>
            </a:r>
            <a:br>
              <a:rPr lang="de-DE" sz="3200" i="1" dirty="0"/>
            </a:br>
            <a:r>
              <a:rPr lang="de-DE" sz="3200" i="1" dirty="0"/>
              <a:t> 						</a:t>
            </a:r>
            <a:r>
              <a:rPr lang="de-DE" sz="3200" dirty="0"/>
              <a:t>c.   </a:t>
            </a:r>
            <a:r>
              <a:rPr lang="de-DE" sz="3200" i="1" dirty="0"/>
              <a:t>Ø     Gold</a:t>
            </a:r>
            <a:br>
              <a:rPr lang="de-DE" sz="3200" i="1" dirty="0"/>
            </a:br>
            <a:r>
              <a:rPr lang="de-DE" sz="3200" i="1" dirty="0"/>
              <a:t>„</a:t>
            </a:r>
            <a:r>
              <a:rPr lang="de-DE" sz="3200" dirty="0"/>
              <a:t>Gold </a:t>
            </a:r>
            <a:r>
              <a:rPr lang="de-DE" sz="3200" dirty="0" err="1"/>
              <a:t>belongs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precious</a:t>
            </a:r>
            <a:r>
              <a:rPr lang="de-DE" sz="3200" dirty="0"/>
              <a:t> </a:t>
            </a:r>
            <a:r>
              <a:rPr lang="de-DE" sz="3200" dirty="0" err="1"/>
              <a:t>metals</a:t>
            </a:r>
            <a:r>
              <a:rPr lang="de-DE" sz="3200" dirty="0"/>
              <a:t>“</a:t>
            </a:r>
            <a:r>
              <a:rPr lang="de-DE" sz="3200" i="1" dirty="0"/>
              <a:t>	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83542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140" y="52185"/>
            <a:ext cx="4524375" cy="267652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85234" cy="272871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-359" b="-142"/>
          <a:stretch/>
        </p:blipFill>
        <p:spPr>
          <a:xfrm>
            <a:off x="118476" y="2722476"/>
            <a:ext cx="6702358" cy="39289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68842" y="2677942"/>
            <a:ext cx="510866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 </a:t>
            </a:r>
            <a:r>
              <a:rPr lang="de-DE" sz="2400" dirty="0" err="1"/>
              <a:t>unexpected</a:t>
            </a:r>
            <a:r>
              <a:rPr lang="de-DE" sz="2400" dirty="0"/>
              <a:t> high </a:t>
            </a:r>
            <a:r>
              <a:rPr lang="de-DE" sz="2400" dirty="0" err="1"/>
              <a:t>percentage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acceptance</a:t>
            </a:r>
            <a:r>
              <a:rPr lang="de-DE" sz="2400" dirty="0"/>
              <a:t> in BW (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b="1" dirty="0"/>
              <a:t>20%</a:t>
            </a:r>
            <a:r>
              <a:rPr lang="de-DE" sz="2400" dirty="0"/>
              <a:t>), </a:t>
            </a:r>
            <a:r>
              <a:rPr lang="de-DE" sz="2400" dirty="0" err="1"/>
              <a:t>again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close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Bavaria…  	</a:t>
            </a:r>
            <a:r>
              <a:rPr lang="de-DE" sz="2400" dirty="0" err="1"/>
              <a:t>overgeneralization</a:t>
            </a:r>
            <a:r>
              <a:rPr lang="de-DE" sz="2400" dirty="0"/>
              <a:t>?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 	</a:t>
            </a:r>
            <a:r>
              <a:rPr lang="de-DE" sz="2400" dirty="0" err="1"/>
              <a:t>Subject</a:t>
            </a:r>
            <a:r>
              <a:rPr lang="de-DE" sz="2400" dirty="0"/>
              <a:t> – </a:t>
            </a:r>
            <a:r>
              <a:rPr lang="de-DE" sz="2400" dirty="0" err="1"/>
              <a:t>object</a:t>
            </a:r>
            <a:r>
              <a:rPr lang="de-DE" sz="2400" dirty="0"/>
              <a:t> </a:t>
            </a:r>
            <a:r>
              <a:rPr lang="de-DE" sz="2400" dirty="0" err="1"/>
              <a:t>contrast</a:t>
            </a:r>
            <a:r>
              <a:rPr lang="de-DE" sz="2400" dirty="0"/>
              <a:t>???</a:t>
            </a:r>
          </a:p>
          <a:p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5508341" y="3116474"/>
            <a:ext cx="136050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ein Wasser…</a:t>
            </a:r>
          </a:p>
        </p:txBody>
      </p:sp>
      <p:sp>
        <p:nvSpPr>
          <p:cNvPr id="13" name="Ellipse 12"/>
          <p:cNvSpPr/>
          <p:nvPr/>
        </p:nvSpPr>
        <p:spPr>
          <a:xfrm>
            <a:off x="2173446" y="1319440"/>
            <a:ext cx="564204" cy="564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3742661" y="542261"/>
            <a:ext cx="294555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'A </a:t>
            </a:r>
            <a:r>
              <a:rPr lang="de-DE" dirty="0" err="1"/>
              <a:t>water</a:t>
            </a:r>
            <a:r>
              <a:rPr lang="de-DE" dirty="0"/>
              <a:t> </a:t>
            </a:r>
            <a:r>
              <a:rPr lang="de-DE" dirty="0" err="1"/>
              <a:t>boils</a:t>
            </a:r>
            <a:r>
              <a:rPr lang="de-DE" dirty="0"/>
              <a:t> at 100 </a:t>
            </a:r>
            <a:r>
              <a:rPr lang="de-DE" dirty="0" err="1"/>
              <a:t>degrees</a:t>
            </a:r>
            <a:r>
              <a:rPr lang="de-DE" dirty="0"/>
              <a:t>'</a:t>
            </a:r>
          </a:p>
        </p:txBody>
      </p:sp>
      <p:sp>
        <p:nvSpPr>
          <p:cNvPr id="9" name="Pfeil nach rechts 8"/>
          <p:cNvSpPr/>
          <p:nvPr/>
        </p:nvSpPr>
        <p:spPr>
          <a:xfrm>
            <a:off x="7005436" y="4664748"/>
            <a:ext cx="495704" cy="2327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952363" y="3743342"/>
            <a:ext cx="568328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overall</a:t>
            </a:r>
            <a:r>
              <a:rPr lang="de-DE" sz="3600" dirty="0"/>
              <a:t>: 13% </a:t>
            </a:r>
            <a:r>
              <a:rPr lang="de-DE" sz="3600" dirty="0" err="1"/>
              <a:t>acceptance</a:t>
            </a:r>
            <a:r>
              <a:rPr lang="de-DE" sz="3600" dirty="0"/>
              <a:t> (1-2)</a:t>
            </a:r>
          </a:p>
          <a:p>
            <a:r>
              <a:rPr lang="de-DE" sz="3600" dirty="0"/>
              <a:t>	BW: 20% !</a:t>
            </a:r>
          </a:p>
          <a:p>
            <a:r>
              <a:rPr lang="de-DE" sz="3600" dirty="0"/>
              <a:t>	CH: 0%</a:t>
            </a:r>
          </a:p>
          <a:p>
            <a:r>
              <a:rPr lang="de-DE" sz="3600" dirty="0"/>
              <a:t>	VA: 0%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7005436" y="3889449"/>
            <a:ext cx="495704" cy="2327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34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626743" y="302401"/>
            <a:ext cx="8456407" cy="7016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The ID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u="sng" dirty="0" err="1"/>
              <a:t>really</a:t>
            </a:r>
            <a:r>
              <a:rPr lang="de-DE" sz="3200" dirty="0"/>
              <a:t> an ID: </a:t>
            </a:r>
            <a:r>
              <a:rPr lang="de-DE" sz="3200" dirty="0" err="1"/>
              <a:t>it</a:t>
            </a:r>
            <a:r>
              <a:rPr lang="de-DE" sz="3200" dirty="0"/>
              <a:t> </a:t>
            </a:r>
            <a:r>
              <a:rPr lang="de-DE" sz="3200" dirty="0" err="1"/>
              <a:t>agrees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noun</a:t>
            </a:r>
            <a:r>
              <a:rPr lang="de-DE" sz="3200" dirty="0"/>
              <a:t> in </a:t>
            </a:r>
            <a:r>
              <a:rPr lang="de-DE" sz="3200" dirty="0" err="1"/>
              <a:t>gender</a:t>
            </a:r>
            <a:r>
              <a:rPr lang="de-DE" sz="3200" dirty="0"/>
              <a:t>: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1649"/>
            <a:ext cx="11239787" cy="4966704"/>
          </a:xfrm>
          <a:prstGeom prst="rect">
            <a:avLst/>
          </a:prstGeom>
        </p:spPr>
      </p:pic>
      <p:sp>
        <p:nvSpPr>
          <p:cNvPr id="4" name="Pfeil nach unten 3"/>
          <p:cNvSpPr/>
          <p:nvPr/>
        </p:nvSpPr>
        <p:spPr>
          <a:xfrm rot="5400000">
            <a:off x="4535993" y="2596396"/>
            <a:ext cx="277238" cy="627434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unten 6"/>
          <p:cNvSpPr/>
          <p:nvPr/>
        </p:nvSpPr>
        <p:spPr>
          <a:xfrm rot="5400000">
            <a:off x="4535993" y="3395911"/>
            <a:ext cx="277238" cy="627434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unten 8"/>
          <p:cNvSpPr/>
          <p:nvPr/>
        </p:nvSpPr>
        <p:spPr>
          <a:xfrm rot="5400000">
            <a:off x="4535993" y="2986073"/>
            <a:ext cx="277238" cy="627434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 rot="5400000">
            <a:off x="4535993" y="2217745"/>
            <a:ext cx="277238" cy="627434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 rot="5400000">
            <a:off x="4524240" y="3845860"/>
            <a:ext cx="277238" cy="627434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 rot="5400000">
            <a:off x="4561113" y="4240839"/>
            <a:ext cx="277238" cy="627434"/>
          </a:xfrm>
          <a:prstGeom prst="downArrow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455138"/>
              </p:ext>
            </p:extLst>
          </p:nvPr>
        </p:nvGraphicFramePr>
        <p:xfrm>
          <a:off x="626743" y="4912241"/>
          <a:ext cx="7320224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3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Case </a:t>
                      </a:r>
                      <a:r>
                        <a:rPr lang="de-DE" sz="2400" dirty="0" err="1">
                          <a:solidFill>
                            <a:schemeClr val="tx1"/>
                          </a:solidFill>
                        </a:rPr>
                        <a:t>morphology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masc.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 err="1">
                          <a:solidFill>
                            <a:schemeClr val="tx1"/>
                          </a:solidFill>
                        </a:rPr>
                        <a:t>neuter</a:t>
                      </a:r>
                      <a:endParaRPr lang="de-D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400" dirty="0">
                          <a:solidFill>
                            <a:schemeClr val="tx1"/>
                          </a:solidFill>
                        </a:rPr>
                        <a:t>feminine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dirty="0" err="1"/>
                        <a:t>nom</a:t>
                      </a:r>
                      <a:r>
                        <a:rPr lang="de-DE" sz="2800" dirty="0"/>
                        <a:t>/</a:t>
                      </a:r>
                      <a:r>
                        <a:rPr lang="de-DE" sz="2800" dirty="0" err="1"/>
                        <a:t>acc</a:t>
                      </a:r>
                      <a:endParaRPr lang="de-DE" sz="28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en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2800" dirty="0"/>
                        <a:t>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9058553" y="2358048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24%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9058553" y="2742227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68%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9058553" y="3485001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68%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9058552" y="3872850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5%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9058551" y="4257029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4%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9058553" y="3096712"/>
            <a:ext cx="60590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68%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619893" y="3052108"/>
            <a:ext cx="244797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red</a:t>
            </a:r>
            <a:r>
              <a:rPr lang="de-DE" dirty="0"/>
              <a:t>: </a:t>
            </a:r>
            <a:r>
              <a:rPr lang="de-DE" dirty="0" err="1"/>
              <a:t>wrong</a:t>
            </a:r>
            <a:r>
              <a:rPr lang="de-DE" dirty="0"/>
              <a:t> </a:t>
            </a:r>
            <a:r>
              <a:rPr lang="de-DE" dirty="0" err="1"/>
              <a:t>gender</a:t>
            </a:r>
            <a:r>
              <a:rPr lang="de-DE" dirty="0"/>
              <a:t> </a:t>
            </a:r>
          </a:p>
          <a:p>
            <a:r>
              <a:rPr lang="de-DE" dirty="0" err="1"/>
              <a:t>green</a:t>
            </a:r>
            <a:r>
              <a:rPr lang="de-DE" dirty="0"/>
              <a:t>: </a:t>
            </a:r>
            <a:r>
              <a:rPr lang="de-DE" dirty="0" err="1"/>
              <a:t>correct</a:t>
            </a:r>
            <a:r>
              <a:rPr lang="de-DE" dirty="0"/>
              <a:t> </a:t>
            </a:r>
            <a:r>
              <a:rPr lang="de-DE" dirty="0" err="1"/>
              <a:t>gender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797486" y="6044052"/>
            <a:ext cx="573330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ym typeface="Wingdings" panose="05000000000000000000" pitchFamily="2" charset="2"/>
              </a:rPr>
              <a:t> </a:t>
            </a:r>
            <a:r>
              <a:rPr lang="en-US" sz="3600" dirty="0"/>
              <a:t>No silent ‘container’ noun</a:t>
            </a:r>
          </a:p>
        </p:txBody>
      </p:sp>
    </p:spTree>
    <p:extLst>
      <p:ext uri="{BB962C8B-B14F-4D97-AF65-F5344CB8AC3E}">
        <p14:creationId xmlns:p14="http://schemas.microsoft.com/office/powerpoint/2010/main" val="1841358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nouns</a:t>
            </a:r>
            <a:r>
              <a:rPr lang="de-DE" dirty="0"/>
              <a:t> in Standard German 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38200" y="1764496"/>
            <a:ext cx="109931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sym typeface="Wingdings" panose="05000000000000000000" pitchFamily="2" charset="2"/>
              </a:rPr>
              <a:t>There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are</a:t>
            </a:r>
            <a:r>
              <a:rPr lang="de-DE" sz="3600" dirty="0">
                <a:sym typeface="Wingdings" panose="05000000000000000000" pitchFamily="2" charset="2"/>
              </a:rPr>
              <a:t> also limited </a:t>
            </a:r>
            <a:r>
              <a:rPr lang="de-DE" sz="3600" dirty="0" err="1">
                <a:sym typeface="Wingdings" panose="05000000000000000000" pitchFamily="2" charset="2"/>
              </a:rPr>
              <a:t>occurrences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of</a:t>
            </a:r>
            <a:r>
              <a:rPr lang="de-DE" sz="3600" dirty="0">
                <a:sym typeface="Wingdings" panose="05000000000000000000" pitchFamily="2" charset="2"/>
              </a:rPr>
              <a:t> an ID </a:t>
            </a:r>
            <a:r>
              <a:rPr lang="de-DE" sz="3600" dirty="0" err="1">
                <a:sym typeface="Wingdings" panose="05000000000000000000" pitchFamily="2" charset="2"/>
              </a:rPr>
              <a:t>with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mass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nouns</a:t>
            </a:r>
            <a:r>
              <a:rPr lang="de-DE" sz="3600" dirty="0">
                <a:sym typeface="Wingdings" panose="05000000000000000000" pitchFamily="2" charset="2"/>
              </a:rPr>
              <a:t> in Standard German</a:t>
            </a:r>
            <a:r>
              <a:rPr lang="de-DE" sz="2800" dirty="0">
                <a:sym typeface="Wingdings" panose="05000000000000000000" pitchFamily="2" charset="2"/>
              </a:rPr>
              <a:t>: </a:t>
            </a:r>
          </a:p>
          <a:p>
            <a:r>
              <a:rPr lang="de-DE" sz="3200" i="1" dirty="0">
                <a:sym typeface="Wingdings" panose="05000000000000000000" pitchFamily="2" charset="2"/>
              </a:rPr>
              <a:t> 	…so </a:t>
            </a:r>
            <a:r>
              <a:rPr lang="de-DE" sz="3200" b="1" i="1" dirty="0">
                <a:sym typeface="Wingdings" panose="05000000000000000000" pitchFamily="2" charset="2"/>
              </a:rPr>
              <a:t>ein </a:t>
            </a:r>
            <a:r>
              <a:rPr lang="de-DE" sz="3200" i="1" dirty="0">
                <a:sym typeface="Wingdings" panose="05000000000000000000" pitchFamily="2" charset="2"/>
              </a:rPr>
              <a:t>Wein </a:t>
            </a:r>
            <a:r>
              <a:rPr lang="de-DE" sz="3200" dirty="0">
                <a:sym typeface="Wingdings" panose="05000000000000000000" pitchFamily="2" charset="2"/>
              </a:rPr>
              <a:t>(such a </a:t>
            </a:r>
            <a:r>
              <a:rPr lang="de-DE" sz="3200" dirty="0" err="1">
                <a:sym typeface="Wingdings" panose="05000000000000000000" pitchFamily="2" charset="2"/>
              </a:rPr>
              <a:t>wine</a:t>
            </a:r>
            <a:r>
              <a:rPr lang="de-DE" sz="3200" dirty="0">
                <a:sym typeface="Wingdings" panose="05000000000000000000" pitchFamily="2" charset="2"/>
              </a:rPr>
              <a:t>)…  (like </a:t>
            </a:r>
            <a:r>
              <a:rPr lang="de-DE" sz="3200" dirty="0" err="1">
                <a:sym typeface="Wingdings" panose="05000000000000000000" pitchFamily="2" charset="2"/>
              </a:rPr>
              <a:t>this</a:t>
            </a:r>
            <a:r>
              <a:rPr lang="de-DE" sz="3200" dirty="0">
                <a:sym typeface="Wingdings" panose="05000000000000000000" pitchFamily="2" charset="2"/>
              </a:rPr>
              <a:t> </a:t>
            </a:r>
            <a:r>
              <a:rPr lang="de-DE" sz="3200" dirty="0" err="1">
                <a:sym typeface="Wingdings" panose="05000000000000000000" pitchFamily="2" charset="2"/>
              </a:rPr>
              <a:t>one</a:t>
            </a:r>
            <a:r>
              <a:rPr lang="de-DE" sz="3200" dirty="0">
                <a:sym typeface="Wingdings" panose="05000000000000000000" pitchFamily="2" charset="2"/>
              </a:rPr>
              <a:t>)</a:t>
            </a:r>
            <a:br>
              <a:rPr lang="de-DE" sz="3200" dirty="0">
                <a:sym typeface="Wingdings" panose="05000000000000000000" pitchFamily="2" charset="2"/>
              </a:rPr>
            </a:br>
            <a:endParaRPr lang="de-DE" sz="3200" dirty="0">
              <a:sym typeface="Wingdings" panose="05000000000000000000" pitchFamily="2" charset="2"/>
            </a:endParaRPr>
          </a:p>
          <a:p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4000" dirty="0" err="1">
                <a:sym typeface="Wingdings" panose="05000000000000000000" pitchFamily="2" charset="2"/>
              </a:rPr>
              <a:t>qualifier</a:t>
            </a:r>
            <a:r>
              <a:rPr lang="de-DE" sz="4000" dirty="0">
                <a:sym typeface="Wingdings" panose="05000000000000000000" pitchFamily="2" charset="2"/>
              </a:rPr>
              <a:t> </a:t>
            </a:r>
            <a:r>
              <a:rPr lang="de-DE" sz="4000" dirty="0" err="1">
                <a:sym typeface="Wingdings" panose="05000000000000000000" pitchFamily="2" charset="2"/>
              </a:rPr>
              <a:t>construction</a:t>
            </a:r>
            <a:r>
              <a:rPr lang="de-DE" sz="4000" dirty="0">
                <a:sym typeface="Wingdings" panose="05000000000000000000" pitchFamily="2" charset="2"/>
              </a:rPr>
              <a:t> </a:t>
            </a:r>
          </a:p>
          <a:p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99440" y="4916070"/>
            <a:ext cx="11509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…and in this case, ALM B shows the indefinite article as well!</a:t>
            </a:r>
          </a:p>
        </p:txBody>
      </p:sp>
    </p:spTree>
    <p:extLst>
      <p:ext uri="{BB962C8B-B14F-4D97-AF65-F5344CB8AC3E}">
        <p14:creationId xmlns:p14="http://schemas.microsoft.com/office/powerpoint/2010/main" val="264378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206" y="35442"/>
            <a:ext cx="12365567" cy="66860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550237" y="5508083"/>
            <a:ext cx="435888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/>
              <a:t>Translation </a:t>
            </a:r>
            <a:r>
              <a:rPr lang="de-DE" sz="2400" dirty="0" err="1"/>
              <a:t>task</a:t>
            </a:r>
            <a:r>
              <a:rPr lang="de-DE" sz="2400" dirty="0"/>
              <a:t>, </a:t>
            </a:r>
            <a:r>
              <a:rPr lang="de-DE" sz="2400" dirty="0" err="1"/>
              <a:t>sentence</a:t>
            </a:r>
            <a:r>
              <a:rPr lang="de-DE" sz="2400" dirty="0"/>
              <a:t> </a:t>
            </a:r>
            <a:r>
              <a:rPr lang="de-DE" sz="2400" dirty="0" err="1"/>
              <a:t>given</a:t>
            </a:r>
            <a:r>
              <a:rPr lang="de-DE" sz="2400" dirty="0"/>
              <a:t>: </a:t>
            </a:r>
          </a:p>
          <a:p>
            <a:r>
              <a:rPr lang="de-DE" sz="2400" i="1" dirty="0"/>
              <a:t>Für so ein Holz,…</a:t>
            </a:r>
            <a:endParaRPr lang="de-DE" sz="2400" dirty="0"/>
          </a:p>
          <a:p>
            <a:r>
              <a:rPr lang="de-DE" sz="2400" b="1" dirty="0"/>
              <a:t>FB3 / 6-1_4</a:t>
            </a:r>
            <a:r>
              <a:rPr lang="de-DE" sz="2400" dirty="0"/>
              <a:t>, n=757, 65% </a:t>
            </a:r>
            <a:r>
              <a:rPr lang="de-DE" sz="2400" dirty="0" err="1"/>
              <a:t>with</a:t>
            </a:r>
            <a:r>
              <a:rPr lang="de-DE" sz="2400" dirty="0"/>
              <a:t> ID</a:t>
            </a:r>
            <a:endParaRPr lang="de-DE" sz="2400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1726326" y="463720"/>
            <a:ext cx="3695435" cy="1077218"/>
            <a:chOff x="1726326" y="463720"/>
            <a:chExt cx="3695435" cy="1077218"/>
          </a:xfrm>
        </p:grpSpPr>
        <p:sp>
          <p:nvSpPr>
            <p:cNvPr id="6" name="Textfeld 5"/>
            <p:cNvSpPr txBox="1"/>
            <p:nvPr/>
          </p:nvSpPr>
          <p:spPr>
            <a:xfrm>
              <a:off x="1726326" y="463720"/>
              <a:ext cx="3695435" cy="107721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3200" i="1" dirty="0"/>
                <a:t>   Für so ein Holz,…</a:t>
              </a:r>
            </a:p>
            <a:p>
              <a:r>
                <a:rPr lang="de-DE" sz="3200" dirty="0"/>
                <a:t>   </a:t>
              </a:r>
              <a:r>
                <a:rPr lang="de-DE" sz="3200" dirty="0" err="1"/>
                <a:t>For</a:t>
              </a:r>
              <a:r>
                <a:rPr lang="de-DE" sz="3200" dirty="0"/>
                <a:t> such a </a:t>
              </a:r>
              <a:r>
                <a:rPr lang="de-DE" sz="3200" dirty="0" err="1"/>
                <a:t>wood</a:t>
              </a:r>
              <a:r>
                <a:rPr lang="de-DE" sz="3200" dirty="0"/>
                <a:t> ,…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1809453" y="605308"/>
              <a:ext cx="231820" cy="257577"/>
            </a:xfrm>
            <a:prstGeom prst="ellipse">
              <a:avLst/>
            </a:prstGeom>
            <a:solidFill>
              <a:srgbClr val="E16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136896" y="1848780"/>
            <a:ext cx="199933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Forms </a:t>
            </a:r>
            <a:r>
              <a:rPr lang="de-DE" dirty="0" err="1"/>
              <a:t>based</a:t>
            </a:r>
            <a:r>
              <a:rPr lang="de-DE" dirty="0"/>
              <a:t> on so:</a:t>
            </a:r>
          </a:p>
          <a:p>
            <a:r>
              <a:rPr lang="de-DE" dirty="0"/>
              <a:t>(ein) so-n-</a:t>
            </a:r>
            <a:r>
              <a:rPr lang="de-DE" dirty="0" err="1"/>
              <a:t>ig</a:t>
            </a:r>
            <a:r>
              <a:rPr lang="de-DE" dirty="0"/>
              <a:t>-es</a:t>
            </a:r>
          </a:p>
          <a:p>
            <a:r>
              <a:rPr lang="de-DE" dirty="0"/>
              <a:t>(ein) so-</a:t>
            </a:r>
            <a:r>
              <a:rPr lang="de-DE" dirty="0" err="1"/>
              <a:t>tt</a:t>
            </a:r>
            <a:r>
              <a:rPr lang="de-DE" dirty="0"/>
              <a:t>-</a:t>
            </a:r>
            <a:r>
              <a:rPr lang="de-DE" dirty="0" err="1"/>
              <a:t>ig</a:t>
            </a:r>
            <a:r>
              <a:rPr lang="de-DE" dirty="0"/>
              <a:t>-es</a:t>
            </a:r>
          </a:p>
        </p:txBody>
      </p:sp>
    </p:spTree>
    <p:extLst>
      <p:ext uri="{BB962C8B-B14F-4D97-AF65-F5344CB8AC3E}">
        <p14:creationId xmlns:p14="http://schemas.microsoft.com/office/powerpoint/2010/main" val="130813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data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992358"/>
              </p:ext>
            </p:extLst>
          </p:nvPr>
        </p:nvGraphicFramePr>
        <p:xfrm>
          <a:off x="838200" y="1529564"/>
          <a:ext cx="9818190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2730">
                  <a:extLst>
                    <a:ext uri="{9D8B030D-6E8A-4147-A177-3AD203B41FA5}">
                      <a16:colId xmlns:a16="http://schemas.microsoft.com/office/drawing/2014/main" val="1365178720"/>
                    </a:ext>
                  </a:extLst>
                </a:gridCol>
                <a:gridCol w="3272730">
                  <a:extLst>
                    <a:ext uri="{9D8B030D-6E8A-4147-A177-3AD203B41FA5}">
                      <a16:colId xmlns:a16="http://schemas.microsoft.com/office/drawing/2014/main" val="1354228633"/>
                    </a:ext>
                  </a:extLst>
                </a:gridCol>
                <a:gridCol w="3272730">
                  <a:extLst>
                    <a:ext uri="{9D8B030D-6E8A-4147-A177-3AD203B41FA5}">
                      <a16:colId xmlns:a16="http://schemas.microsoft.com/office/drawing/2014/main" val="254237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ALM A</a:t>
                      </a:r>
                      <a:r>
                        <a:rPr lang="en-US" sz="4000" baseline="0" dirty="0"/>
                        <a:t> (Bavarian)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ALM B </a:t>
                      </a:r>
                      <a:br>
                        <a:rPr lang="en-US" sz="4000" dirty="0"/>
                      </a:br>
                      <a:r>
                        <a:rPr lang="en-US" sz="4000" dirty="0"/>
                        <a:t>(St. German)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Partitive   </a:t>
                      </a:r>
                      <a:r>
                        <a:rPr lang="en-US" sz="4000" baseline="0" dirty="0"/>
                        <a:t>ID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985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Qualifier  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√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665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dirty="0"/>
                        <a:t>Generic   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/>
                        <a:t>* (√)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424397"/>
                  </a:ext>
                </a:extLst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838200" y="5326671"/>
            <a:ext cx="9684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dirty="0" err="1">
                <a:sym typeface="Wingdings" panose="05000000000000000000" pitchFamily="2" charset="2"/>
              </a:rPr>
              <a:t>What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is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the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difference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between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these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types</a:t>
            </a:r>
            <a:r>
              <a:rPr lang="de-DE" sz="3600" dirty="0">
                <a:sym typeface="Wingdings" panose="05000000000000000000" pitchFamily="2" charset="2"/>
              </a:rPr>
              <a:t> </a:t>
            </a:r>
            <a:r>
              <a:rPr lang="de-DE" sz="3600" dirty="0" err="1">
                <a:sym typeface="Wingdings" panose="05000000000000000000" pitchFamily="2" charset="2"/>
              </a:rPr>
              <a:t>of</a:t>
            </a:r>
            <a:r>
              <a:rPr lang="de-DE" sz="3600" dirty="0">
                <a:sym typeface="Wingdings" panose="05000000000000000000" pitchFamily="2" charset="2"/>
              </a:rPr>
              <a:t> IDs?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754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Introduction</a:t>
            </a:r>
            <a:r>
              <a:rPr lang="de-DE" dirty="0"/>
              <a:t> – IDs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nouns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912371" y="1610724"/>
            <a:ext cx="9594486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b="1" dirty="0"/>
              <a:t>I</a:t>
            </a:r>
            <a:r>
              <a:rPr lang="de-DE" sz="3600" dirty="0"/>
              <a:t>(</a:t>
            </a:r>
            <a:r>
              <a:rPr lang="de-DE" sz="3600" dirty="0" err="1"/>
              <a:t>ndefinite</a:t>
            </a:r>
            <a:r>
              <a:rPr lang="de-DE" sz="3600" dirty="0"/>
              <a:t>) </a:t>
            </a:r>
            <a:r>
              <a:rPr lang="de-DE" sz="3600" b="1" dirty="0"/>
              <a:t>D</a:t>
            </a:r>
            <a:r>
              <a:rPr lang="de-DE" sz="3600" dirty="0"/>
              <a:t>(</a:t>
            </a:r>
            <a:r>
              <a:rPr lang="de-DE" sz="3600" dirty="0" err="1"/>
              <a:t>eterminer</a:t>
            </a:r>
            <a:r>
              <a:rPr lang="de-DE" sz="3600" dirty="0"/>
              <a:t>) </a:t>
            </a:r>
            <a:r>
              <a:rPr lang="de-DE" sz="3600" b="1" dirty="0" err="1"/>
              <a:t>with</a:t>
            </a:r>
            <a:r>
              <a:rPr lang="de-DE" sz="3600" b="1" dirty="0"/>
              <a:t> </a:t>
            </a:r>
            <a:r>
              <a:rPr lang="de-DE" sz="3600" b="1" dirty="0" err="1"/>
              <a:t>mass</a:t>
            </a:r>
            <a:r>
              <a:rPr lang="de-DE" sz="3600" b="1" dirty="0"/>
              <a:t> </a:t>
            </a:r>
            <a:r>
              <a:rPr lang="de-DE" sz="3600" b="1" dirty="0" err="1"/>
              <a:t>nouns</a:t>
            </a:r>
            <a:r>
              <a:rPr lang="de-DE" sz="3600" b="1" dirty="0"/>
              <a:t>:</a:t>
            </a:r>
          </a:p>
          <a:p>
            <a:r>
              <a:rPr lang="de-DE" sz="3600" dirty="0" err="1"/>
              <a:t>Bavarian</a:t>
            </a:r>
            <a:r>
              <a:rPr lang="de-DE" sz="3600" dirty="0"/>
              <a:t>: </a:t>
            </a:r>
          </a:p>
          <a:p>
            <a:r>
              <a:rPr lang="de-DE" sz="3600" dirty="0"/>
              <a:t>(1) 	</a:t>
            </a:r>
            <a:r>
              <a:rPr lang="de-DE" sz="3600" i="1" dirty="0"/>
              <a:t>Host 	a   </a:t>
            </a:r>
            <a:r>
              <a:rPr lang="de-DE" sz="3600" i="1" dirty="0" err="1"/>
              <a:t>geld</a:t>
            </a:r>
            <a:r>
              <a:rPr lang="de-DE" sz="3600" i="1" dirty="0"/>
              <a:t> dabei</a:t>
            </a:r>
            <a:r>
              <a:rPr lang="de-DE" sz="3600" dirty="0"/>
              <a:t>?</a:t>
            </a:r>
            <a:br>
              <a:rPr lang="de-DE" sz="3600" dirty="0"/>
            </a:br>
            <a:r>
              <a:rPr lang="de-DE" sz="3600" dirty="0"/>
              <a:t> 	</a:t>
            </a:r>
            <a:r>
              <a:rPr lang="de-DE" sz="3600" dirty="0" err="1"/>
              <a:t>have-you</a:t>
            </a:r>
            <a:r>
              <a:rPr lang="de-DE" sz="3600" dirty="0"/>
              <a:t> 	ID cash </a:t>
            </a:r>
            <a:r>
              <a:rPr lang="de-DE" sz="3600" dirty="0" err="1"/>
              <a:t>with</a:t>
            </a:r>
            <a:r>
              <a:rPr lang="de-DE" sz="3600" dirty="0"/>
              <a:t>(</a:t>
            </a:r>
            <a:r>
              <a:rPr lang="de-DE" sz="3600" dirty="0" err="1"/>
              <a:t>you</a:t>
            </a:r>
            <a:r>
              <a:rPr lang="de-DE" sz="3600" dirty="0"/>
              <a:t>), cf. Merkle (1976)</a:t>
            </a:r>
            <a:br>
              <a:rPr lang="de-DE" sz="3600" dirty="0"/>
            </a:br>
            <a:r>
              <a:rPr lang="de-DE" sz="3600" dirty="0"/>
              <a:t> 	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err="1"/>
              <a:t>main</a:t>
            </a:r>
            <a:r>
              <a:rPr lang="de-DE" sz="3600" dirty="0"/>
              <a:t> </a:t>
            </a:r>
            <a:r>
              <a:rPr lang="de-DE" sz="3600" dirty="0" err="1"/>
              <a:t>area</a:t>
            </a:r>
            <a:r>
              <a:rPr lang="de-DE" sz="3600" dirty="0"/>
              <a:t>: Bavaria </a:t>
            </a:r>
            <a:r>
              <a:rPr lang="de-DE" sz="3600" dirty="0" err="1"/>
              <a:t>and</a:t>
            </a:r>
            <a:r>
              <a:rPr lang="de-DE" sz="3600" dirty="0"/>
              <a:t> Austria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3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3600" dirty="0" err="1"/>
              <a:t>and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adjacent</a:t>
            </a:r>
            <a:r>
              <a:rPr lang="de-DE" sz="3600" dirty="0"/>
              <a:t> </a:t>
            </a:r>
            <a:r>
              <a:rPr lang="de-DE" sz="3600" dirty="0" err="1"/>
              <a:t>part</a:t>
            </a:r>
            <a:r>
              <a:rPr lang="de-DE" sz="3600" dirty="0"/>
              <a:t> </a:t>
            </a:r>
            <a:r>
              <a:rPr lang="de-DE" sz="3600" dirty="0" err="1"/>
              <a:t>of</a:t>
            </a:r>
            <a:r>
              <a:rPr lang="de-DE" sz="3600" dirty="0"/>
              <a:t> </a:t>
            </a:r>
            <a:r>
              <a:rPr lang="de-DE" sz="3600" dirty="0" err="1"/>
              <a:t>Alemannic</a:t>
            </a:r>
            <a:r>
              <a:rPr lang="de-DE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9386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Semanto-Syntactic</a:t>
            </a:r>
            <a:r>
              <a:rPr lang="de-DE" dirty="0"/>
              <a:t> Background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20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38200" y="1690688"/>
            <a:ext cx="104769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The </a:t>
            </a:r>
            <a:r>
              <a:rPr lang="de-DE" sz="2800" dirty="0" err="1"/>
              <a:t>proposal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based</a:t>
            </a:r>
            <a:r>
              <a:rPr lang="de-DE" sz="2800" dirty="0"/>
              <a:t> on </a:t>
            </a:r>
            <a:r>
              <a:rPr lang="de-DE" sz="2800" dirty="0" err="1"/>
              <a:t>Borer‘s</a:t>
            </a:r>
            <a:r>
              <a:rPr lang="de-DE" sz="2800" dirty="0"/>
              <a:t> (2005) </a:t>
            </a:r>
            <a:r>
              <a:rPr lang="de-DE" sz="2800" dirty="0" err="1"/>
              <a:t>exo-skeletal</a:t>
            </a:r>
            <a:r>
              <a:rPr lang="de-DE" sz="2800" dirty="0"/>
              <a:t> </a:t>
            </a:r>
            <a:r>
              <a:rPr lang="de-DE" sz="2800" dirty="0" err="1"/>
              <a:t>approach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further</a:t>
            </a:r>
            <a:r>
              <a:rPr lang="de-DE" sz="2800" dirty="0"/>
              <a:t> </a:t>
            </a:r>
            <a:r>
              <a:rPr lang="de-DE" sz="2800" dirty="0" err="1"/>
              <a:t>refinements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using</a:t>
            </a:r>
            <a:r>
              <a:rPr lang="de-DE" sz="2800" dirty="0"/>
              <a:t> a nano-</a:t>
            </a:r>
            <a:r>
              <a:rPr lang="de-DE" sz="2800" dirty="0" err="1"/>
              <a:t>syntactic</a:t>
            </a:r>
            <a:r>
              <a:rPr lang="de-DE" sz="2800" dirty="0"/>
              <a:t> f(</a:t>
            </a:r>
            <a:r>
              <a:rPr lang="de-DE" sz="2800" dirty="0" err="1"/>
              <a:t>unctional</a:t>
            </a:r>
            <a:r>
              <a:rPr lang="de-DE" sz="2800" dirty="0"/>
              <a:t>) </a:t>
            </a:r>
            <a:r>
              <a:rPr lang="de-DE" sz="2800" dirty="0" err="1"/>
              <a:t>sequence</a:t>
            </a:r>
            <a:r>
              <a:rPr lang="de-DE" sz="2800" dirty="0"/>
              <a:t>, Starke (2010), </a:t>
            </a:r>
            <a:r>
              <a:rPr lang="de-DE" sz="2800" dirty="0" err="1"/>
              <a:t>among</a:t>
            </a:r>
            <a:r>
              <a:rPr lang="de-DE" sz="2800" dirty="0"/>
              <a:t> </a:t>
            </a:r>
            <a:r>
              <a:rPr lang="de-DE" sz="2800" dirty="0" err="1"/>
              <a:t>others</a:t>
            </a:r>
            <a:br>
              <a:rPr lang="de-DE" sz="2800" dirty="0"/>
            </a:br>
            <a:r>
              <a:rPr lang="de-DE" sz="2800" dirty="0"/>
              <a:t>Bare nominal: </a:t>
            </a:r>
            <a:r>
              <a:rPr lang="de-DE" sz="2800" dirty="0" err="1"/>
              <a:t>the</a:t>
            </a:r>
            <a:r>
              <a:rPr lang="de-DE" sz="2800" dirty="0"/>
              <a:t> "</a:t>
            </a:r>
            <a:r>
              <a:rPr lang="de-DE" sz="2800" dirty="0" err="1"/>
              <a:t>starting</a:t>
            </a:r>
            <a:r>
              <a:rPr lang="de-DE" sz="2800" dirty="0"/>
              <a:t> </a:t>
            </a:r>
            <a:r>
              <a:rPr lang="de-DE" sz="2800" dirty="0" err="1"/>
              <a:t>point</a:t>
            </a:r>
            <a:r>
              <a:rPr lang="de-DE" sz="2800" dirty="0"/>
              <a:t>"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always</a:t>
            </a:r>
            <a:r>
              <a:rPr lang="de-DE" sz="2800" dirty="0"/>
              <a:t> </a:t>
            </a:r>
            <a:r>
              <a:rPr lang="de-DE" sz="2800" dirty="0" err="1"/>
              <a:t>mass</a:t>
            </a:r>
            <a:r>
              <a:rPr lang="de-DE" sz="2800" dirty="0"/>
              <a:t>;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respective</a:t>
            </a:r>
            <a:r>
              <a:rPr lang="de-DE" sz="2800" dirty="0"/>
              <a:t> </a:t>
            </a:r>
            <a:r>
              <a:rPr lang="de-DE" sz="2800" dirty="0" err="1"/>
              <a:t>reading</a:t>
            </a:r>
            <a:r>
              <a:rPr lang="de-DE" sz="2800" dirty="0"/>
              <a:t> </a:t>
            </a:r>
            <a:r>
              <a:rPr lang="de-DE" sz="2800" dirty="0" err="1"/>
              <a:t>evolves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course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derivation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</a:t>
            </a:r>
            <a:r>
              <a:rPr lang="de-DE" sz="2800" dirty="0" err="1"/>
              <a:t>adding</a:t>
            </a:r>
            <a:r>
              <a:rPr lang="de-DE" sz="2800" dirty="0"/>
              <a:t> </a:t>
            </a:r>
            <a:r>
              <a:rPr lang="de-DE" sz="2800" dirty="0" err="1"/>
              <a:t>functional</a:t>
            </a:r>
            <a:r>
              <a:rPr lang="de-DE" sz="2800" dirty="0"/>
              <a:t> material:</a:t>
            </a:r>
          </a:p>
          <a:p>
            <a:r>
              <a:rPr lang="de-DE" sz="2800" dirty="0"/>
              <a:t>The </a:t>
            </a:r>
            <a:r>
              <a:rPr lang="de-DE" sz="2800" dirty="0" err="1"/>
              <a:t>lowest</a:t>
            </a:r>
            <a:r>
              <a:rPr lang="de-DE" sz="2800" dirty="0"/>
              <a:t> </a:t>
            </a:r>
            <a:r>
              <a:rPr lang="de-DE" sz="2800" dirty="0" err="1"/>
              <a:t>functional</a:t>
            </a:r>
            <a:r>
              <a:rPr lang="de-DE" sz="2800" dirty="0"/>
              <a:t> </a:t>
            </a:r>
            <a:r>
              <a:rPr lang="de-DE" sz="2800" dirty="0" err="1"/>
              <a:t>head</a:t>
            </a:r>
            <a:r>
              <a:rPr lang="de-DE" sz="2800" dirty="0"/>
              <a:t> </a:t>
            </a:r>
            <a:r>
              <a:rPr lang="de-DE" sz="2800" dirty="0" err="1"/>
              <a:t>provides</a:t>
            </a:r>
            <a:r>
              <a:rPr lang="de-DE" sz="2800" dirty="0"/>
              <a:t> a (proper) </a:t>
            </a:r>
            <a:r>
              <a:rPr lang="de-DE" sz="2800" dirty="0" err="1"/>
              <a:t>subset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same </a:t>
            </a:r>
            <a:r>
              <a:rPr lang="de-DE" sz="2800" dirty="0" err="1"/>
              <a:t>substance</a:t>
            </a:r>
            <a:r>
              <a:rPr lang="de-DE" sz="2800" dirty="0"/>
              <a:t> (= </a:t>
            </a:r>
            <a:r>
              <a:rPr lang="de-DE" sz="2800" dirty="0" err="1"/>
              <a:t>bounded</a:t>
            </a:r>
            <a:r>
              <a:rPr lang="de-DE" sz="2800" dirty="0"/>
              <a:t> </a:t>
            </a:r>
            <a:r>
              <a:rPr lang="de-DE" sz="2800" dirty="0" err="1"/>
              <a:t>mass</a:t>
            </a:r>
            <a:r>
              <a:rPr lang="de-DE" sz="2800" dirty="0"/>
              <a:t>)</a:t>
            </a:r>
          </a:p>
          <a:p>
            <a:r>
              <a:rPr lang="de-DE" sz="2800" dirty="0"/>
              <a:t>The ‚</a:t>
            </a:r>
            <a:r>
              <a:rPr lang="de-DE" sz="2800" dirty="0" err="1"/>
              <a:t>higher</a:t>
            </a:r>
            <a:r>
              <a:rPr lang="de-DE" sz="2800" dirty="0"/>
              <a:t>‘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go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more</a:t>
            </a:r>
            <a:r>
              <a:rPr lang="de-DE" sz="2800" dirty="0"/>
              <a:t> </a:t>
            </a:r>
            <a:r>
              <a:rPr lang="de-DE" sz="2800" dirty="0" err="1"/>
              <a:t>distinctions</a:t>
            </a:r>
            <a:r>
              <a:rPr lang="de-DE" sz="2800" dirty="0"/>
              <a:t>/</a:t>
            </a:r>
            <a:r>
              <a:rPr lang="de-DE" sz="2800" dirty="0" err="1"/>
              <a:t>differentiations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made</a:t>
            </a:r>
            <a:r>
              <a:rPr lang="de-DE" sz="2800" dirty="0"/>
              <a:t>,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 err="1"/>
              <a:t>conceptual</a:t>
            </a:r>
            <a:r>
              <a:rPr lang="de-DE" sz="2800" dirty="0"/>
              <a:t>) </a:t>
            </a:r>
            <a:r>
              <a:rPr lang="de-DE" sz="2800" dirty="0" err="1"/>
              <a:t>entailments</a:t>
            </a:r>
            <a:r>
              <a:rPr lang="de-DE" sz="2800" dirty="0"/>
              <a:t> </a:t>
            </a:r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dirty="0" err="1">
                <a:sym typeface="Wingdings" panose="05000000000000000000" pitchFamily="2" charset="2"/>
              </a:rPr>
              <a:t>adjacent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nodes</a:t>
            </a:r>
            <a:r>
              <a:rPr lang="de-DE" sz="2800" dirty="0">
                <a:sym typeface="Wingdings" panose="05000000000000000000" pitchFamily="2" charset="2"/>
              </a:rPr>
              <a:t>  </a:t>
            </a:r>
            <a:r>
              <a:rPr lang="de-DE" sz="2800" dirty="0" err="1">
                <a:sym typeface="Wingdings" panose="05000000000000000000" pitchFamily="2" charset="2"/>
              </a:rPr>
              <a:t>syncretism</a:t>
            </a:r>
            <a:endParaRPr lang="de-DE" sz="2800" dirty="0"/>
          </a:p>
          <a:p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092698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Syntactic</a:t>
            </a:r>
            <a:r>
              <a:rPr lang="de-DE" dirty="0"/>
              <a:t> Background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763772" y="1434942"/>
            <a:ext cx="1098890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r>
              <a:rPr lang="de-DE" sz="3600" dirty="0" err="1"/>
              <a:t>fseq</a:t>
            </a:r>
            <a:r>
              <a:rPr lang="de-DE" sz="3600" dirty="0"/>
              <a:t> </a:t>
            </a:r>
            <a:r>
              <a:rPr lang="de-DE" sz="3600" dirty="0" err="1"/>
              <a:t>above</a:t>
            </a:r>
            <a:r>
              <a:rPr lang="de-DE" sz="3600" dirty="0"/>
              <a:t> </a:t>
            </a:r>
            <a:r>
              <a:rPr lang="de-DE" sz="3600" dirty="0" err="1"/>
              <a:t>the</a:t>
            </a:r>
            <a:r>
              <a:rPr lang="de-DE" sz="3600" dirty="0"/>
              <a:t> </a:t>
            </a:r>
            <a:r>
              <a:rPr lang="de-DE" sz="3600" dirty="0" err="1"/>
              <a:t>noun</a:t>
            </a:r>
            <a:r>
              <a:rPr lang="de-DE" sz="2800" dirty="0"/>
              <a:t> </a:t>
            </a:r>
          </a:p>
          <a:p>
            <a:r>
              <a:rPr lang="de-DE" sz="2800" dirty="0" err="1"/>
              <a:t>see</a:t>
            </a:r>
            <a:r>
              <a:rPr lang="de-DE" sz="2800" dirty="0"/>
              <a:t> </a:t>
            </a:r>
            <a:r>
              <a:rPr lang="de-DE" sz="2800" dirty="0" err="1"/>
              <a:t>Hachem</a:t>
            </a:r>
            <a:r>
              <a:rPr lang="de-DE" sz="2800" dirty="0"/>
              <a:t> (2015) </a:t>
            </a:r>
            <a:r>
              <a:rPr lang="de-DE" sz="2800" dirty="0" err="1"/>
              <a:t>and</a:t>
            </a:r>
            <a:r>
              <a:rPr lang="de-DE" sz="2800" dirty="0"/>
              <a:t> Rehn (2018), also Grimm (2012) :</a:t>
            </a:r>
          </a:p>
          <a:p>
            <a:endParaRPr lang="de-DE" dirty="0"/>
          </a:p>
          <a:p>
            <a:r>
              <a:rPr lang="de-DE" dirty="0"/>
              <a:t> </a:t>
            </a:r>
            <a:r>
              <a:rPr lang="de-DE" sz="2400" dirty="0"/>
              <a:t>D	</a:t>
            </a:r>
            <a:r>
              <a:rPr lang="de-DE" sz="2400" dirty="0" err="1"/>
              <a:t>Number</a:t>
            </a:r>
            <a:r>
              <a:rPr lang="de-DE" sz="2400" dirty="0"/>
              <a:t>(</a:t>
            </a:r>
            <a:r>
              <a:rPr lang="de-DE" sz="2400" dirty="0" err="1"/>
              <a:t>plural,Q</a:t>
            </a:r>
            <a:r>
              <a:rPr lang="de-DE" sz="2400" dirty="0"/>
              <a:t>)	</a:t>
            </a:r>
            <a:r>
              <a:rPr lang="de-DE" sz="2400" dirty="0" err="1"/>
              <a:t>collective</a:t>
            </a:r>
            <a:r>
              <a:rPr lang="de-DE" sz="2400" dirty="0"/>
              <a:t>	individual	</a:t>
            </a:r>
            <a:r>
              <a:rPr lang="de-DE" sz="2400" dirty="0" err="1"/>
              <a:t>bounded</a:t>
            </a:r>
            <a:r>
              <a:rPr lang="de-DE" sz="2400" dirty="0"/>
              <a:t> </a:t>
            </a:r>
            <a:r>
              <a:rPr lang="de-DE" sz="2400" dirty="0" err="1"/>
              <a:t>mass</a:t>
            </a:r>
            <a:r>
              <a:rPr lang="de-DE" sz="2400" dirty="0"/>
              <a:t>		</a:t>
            </a:r>
            <a:r>
              <a:rPr lang="de-DE" sz="2400" dirty="0" err="1"/>
              <a:t>noun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     		 </a:t>
            </a:r>
          </a:p>
        </p:txBody>
      </p:sp>
      <p:sp>
        <p:nvSpPr>
          <p:cNvPr id="6" name="Geschweifte Klammer links 5"/>
          <p:cNvSpPr/>
          <p:nvPr/>
        </p:nvSpPr>
        <p:spPr>
          <a:xfrm rot="16200000">
            <a:off x="7138407" y="604306"/>
            <a:ext cx="511490" cy="6071190"/>
          </a:xfrm>
          <a:prstGeom prst="leftBrac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853034" y="4048026"/>
            <a:ext cx="683847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different </a:t>
            </a:r>
            <a:r>
              <a:rPr lang="de-DE" sz="2400" dirty="0" err="1"/>
              <a:t>morpho-syntactic</a:t>
            </a:r>
            <a:r>
              <a:rPr lang="de-DE" sz="2400" dirty="0"/>
              <a:t> </a:t>
            </a:r>
            <a:r>
              <a:rPr lang="de-DE" sz="2400" dirty="0" err="1"/>
              <a:t>realizations</a:t>
            </a:r>
            <a:r>
              <a:rPr lang="de-DE" sz="2400" dirty="0"/>
              <a:t>,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them</a:t>
            </a:r>
            <a:r>
              <a:rPr lang="de-DE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gender</a:t>
            </a:r>
            <a:r>
              <a:rPr lang="de-DE" sz="2400" dirty="0"/>
              <a:t>, </a:t>
            </a:r>
            <a:r>
              <a:rPr lang="de-DE" sz="2400" dirty="0" err="1"/>
              <a:t>see</a:t>
            </a:r>
            <a:r>
              <a:rPr lang="de-DE" sz="2400" dirty="0"/>
              <a:t> </a:t>
            </a:r>
            <a:r>
              <a:rPr lang="de-DE" sz="2400" dirty="0" err="1"/>
              <a:t>Hachem</a:t>
            </a:r>
            <a:r>
              <a:rPr lang="de-DE" sz="2400" dirty="0"/>
              <a:t>, 2015, </a:t>
            </a:r>
            <a:r>
              <a:rPr lang="de-DE" sz="2400" dirty="0" err="1"/>
              <a:t>based</a:t>
            </a:r>
            <a:r>
              <a:rPr lang="de-DE" sz="2400" dirty="0"/>
              <a:t> on </a:t>
            </a:r>
            <a:r>
              <a:rPr lang="de-DE" sz="2400" dirty="0" err="1"/>
              <a:t>Leiss</a:t>
            </a:r>
            <a:r>
              <a:rPr lang="de-DE" sz="2400" dirty="0"/>
              <a:t> (2000)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case</a:t>
            </a:r>
            <a:r>
              <a:rPr lang="de-DE" sz="2400" dirty="0"/>
              <a:t> (</a:t>
            </a:r>
            <a:r>
              <a:rPr lang="de-DE" sz="2400" dirty="0" err="1"/>
              <a:t>genitive</a:t>
            </a:r>
            <a:r>
              <a:rPr lang="de-DE" sz="2400" dirty="0"/>
              <a:t>) - </a:t>
            </a:r>
            <a:r>
              <a:rPr lang="de-DE" sz="2400" dirty="0" err="1"/>
              <a:t>older</a:t>
            </a:r>
            <a:r>
              <a:rPr lang="de-DE" sz="2400" dirty="0"/>
              <a:t> </a:t>
            </a:r>
            <a:r>
              <a:rPr lang="de-DE" sz="2400" dirty="0" err="1"/>
              <a:t>stages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German(</a:t>
            </a:r>
            <a:r>
              <a:rPr lang="de-DE" sz="2400" dirty="0" err="1"/>
              <a:t>ic</a:t>
            </a:r>
            <a:r>
              <a:rPr lang="de-DE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/>
              <a:t>Prepositions</a:t>
            </a:r>
            <a:r>
              <a:rPr lang="de-DE" sz="2400" dirty="0"/>
              <a:t> - </a:t>
            </a:r>
            <a:r>
              <a:rPr lang="de-DE" sz="2400" i="1" dirty="0"/>
              <a:t>an/von</a:t>
            </a:r>
            <a:r>
              <a:rPr lang="de-DE" sz="2400" dirty="0"/>
              <a:t>   (partitive)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b="1" dirty="0"/>
              <a:t>indefinite </a:t>
            </a:r>
            <a:r>
              <a:rPr lang="de-DE" sz="2400" b="1" dirty="0" err="1"/>
              <a:t>determiner</a:t>
            </a:r>
            <a:r>
              <a:rPr lang="de-DE" sz="2400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/>
              <a:t>"</a:t>
            </a:r>
            <a:r>
              <a:rPr lang="de-DE" sz="2400" dirty="0" err="1"/>
              <a:t>classical</a:t>
            </a:r>
            <a:r>
              <a:rPr lang="de-DE" sz="2400" dirty="0"/>
              <a:t>" Chinese </a:t>
            </a:r>
            <a:r>
              <a:rPr lang="de-DE" sz="2400" dirty="0" err="1"/>
              <a:t>classifiers</a:t>
            </a:r>
            <a:r>
              <a:rPr lang="de-DE" sz="2400" dirty="0"/>
              <a:t>, </a:t>
            </a:r>
            <a:r>
              <a:rPr lang="de-DE" sz="2400" dirty="0" err="1"/>
              <a:t>see</a:t>
            </a:r>
            <a:r>
              <a:rPr lang="de-DE" sz="2400" dirty="0"/>
              <a:t> e.g. Zhang (2013)</a:t>
            </a:r>
          </a:p>
        </p:txBody>
      </p:sp>
      <p:sp>
        <p:nvSpPr>
          <p:cNvPr id="8" name="Geschweifte Klammer links 7"/>
          <p:cNvSpPr/>
          <p:nvPr/>
        </p:nvSpPr>
        <p:spPr>
          <a:xfrm rot="16200000">
            <a:off x="2181952" y="2015027"/>
            <a:ext cx="511490" cy="3198994"/>
          </a:xfrm>
          <a:prstGeom prst="leftBrace">
            <a:avLst/>
          </a:prstGeom>
          <a:ln w="95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5762053" y="2807984"/>
            <a:ext cx="4667694" cy="11015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641912" y="147872"/>
            <a:ext cx="391132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BM = real </a:t>
            </a:r>
            <a:r>
              <a:rPr lang="de-DE" dirty="0" err="1"/>
              <a:t>subset</a:t>
            </a:r>
            <a:r>
              <a:rPr lang="de-DE" dirty="0"/>
              <a:t> </a:t>
            </a:r>
            <a:r>
              <a:rPr lang="de-DE" dirty="0" err="1"/>
              <a:t>relation</a:t>
            </a:r>
            <a:r>
              <a:rPr lang="de-DE" dirty="0"/>
              <a:t>, (Barker 1998)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86673" y="4175029"/>
            <a:ext cx="4266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link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discourse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definite </a:t>
            </a:r>
            <a:r>
              <a:rPr lang="de-DE" sz="2400" dirty="0" err="1"/>
              <a:t>article</a:t>
            </a:r>
            <a:r>
              <a:rPr lang="de-DE" sz="2400" dirty="0"/>
              <a:t> (</a:t>
            </a:r>
            <a:r>
              <a:rPr lang="de-DE" sz="2400" dirty="0" err="1"/>
              <a:t>iota</a:t>
            </a:r>
            <a:r>
              <a:rPr lang="de-DE" sz="2400" dirty="0"/>
              <a:t>-operator)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strong </a:t>
            </a:r>
            <a:r>
              <a:rPr lang="de-DE" sz="2400" dirty="0" err="1"/>
              <a:t>quantifiers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21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351" y="381918"/>
            <a:ext cx="10515600" cy="1325563"/>
          </a:xfrm>
        </p:spPr>
        <p:txBody>
          <a:bodyPr/>
          <a:lstStyle/>
          <a:p>
            <a:r>
              <a:rPr lang="de-DE" dirty="0"/>
              <a:t>ein- </a:t>
            </a:r>
            <a:r>
              <a:rPr lang="de-DE" dirty="0" err="1"/>
              <a:t>realizes</a:t>
            </a:r>
            <a:r>
              <a:rPr lang="de-DE" dirty="0"/>
              <a:t> BM - </a:t>
            </a:r>
            <a:r>
              <a:rPr lang="de-DE" dirty="0" err="1"/>
              <a:t>diachronic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22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968471" y="1375531"/>
            <a:ext cx="8876533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u="sng" dirty="0" err="1"/>
              <a:t>Middle</a:t>
            </a:r>
            <a:r>
              <a:rPr lang="de-DE" sz="2800" u="sng" dirty="0"/>
              <a:t> High German</a:t>
            </a:r>
            <a:r>
              <a:rPr lang="de-DE" sz="2800" dirty="0"/>
              <a:t>:</a:t>
            </a:r>
          </a:p>
          <a:p>
            <a:r>
              <a:rPr lang="de-DE" sz="2800" dirty="0"/>
              <a:t>(4) </a:t>
            </a:r>
            <a:r>
              <a:rPr lang="de-DE" sz="2800" i="1" dirty="0" err="1"/>
              <a:t>dâ</a:t>
            </a:r>
            <a:r>
              <a:rPr lang="de-DE" sz="2800" i="1" dirty="0"/>
              <a:t> legen uns an </a:t>
            </a:r>
            <a:r>
              <a:rPr lang="de-DE" sz="2800" b="1" i="1" dirty="0"/>
              <a:t>ein</a:t>
            </a:r>
            <a:r>
              <a:rPr lang="de-DE" sz="2800" i="1" dirty="0"/>
              <a:t> gras </a:t>
            </a:r>
            <a:r>
              <a:rPr lang="de-DE" sz="2800" dirty="0"/>
              <a:t>NL 1623,3</a:t>
            </a:r>
            <a:br>
              <a:rPr lang="de-DE" sz="2800" dirty="0"/>
            </a:br>
            <a:r>
              <a:rPr lang="de-DE" sz="2800" dirty="0"/>
              <a:t>      </a:t>
            </a: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lay</a:t>
            </a:r>
            <a:r>
              <a:rPr lang="de-DE" sz="2800" dirty="0"/>
              <a:t>-down </a:t>
            </a:r>
            <a:r>
              <a:rPr lang="de-DE" sz="2800" dirty="0" err="1"/>
              <a:t>us</a:t>
            </a:r>
            <a:r>
              <a:rPr lang="de-DE" sz="2800" dirty="0"/>
              <a:t> at a </a:t>
            </a:r>
            <a:r>
              <a:rPr lang="de-DE" sz="2800" dirty="0" err="1"/>
              <a:t>grass</a:t>
            </a:r>
            <a:r>
              <a:rPr lang="de-DE" sz="2800" dirty="0"/>
              <a:t> </a:t>
            </a:r>
          </a:p>
          <a:p>
            <a:endParaRPr lang="de-DE" sz="2800" i="1" dirty="0"/>
          </a:p>
          <a:p>
            <a:r>
              <a:rPr lang="de-DE" sz="2800" dirty="0"/>
              <a:t>(5)  </a:t>
            </a:r>
            <a:r>
              <a:rPr lang="de-DE" sz="2800" i="1" dirty="0" err="1"/>
              <a:t>dô</a:t>
            </a:r>
            <a:r>
              <a:rPr lang="de-DE" sz="2800" i="1" dirty="0"/>
              <a:t> was </a:t>
            </a:r>
            <a:r>
              <a:rPr lang="de-DE" sz="2800" b="1" i="1" dirty="0"/>
              <a:t>ein</a:t>
            </a:r>
            <a:r>
              <a:rPr lang="de-DE" sz="2800" i="1" dirty="0"/>
              <a:t> </a:t>
            </a:r>
            <a:r>
              <a:rPr lang="de-DE" sz="2800" i="1" dirty="0" err="1"/>
              <a:t>snê</a:t>
            </a:r>
            <a:r>
              <a:rPr lang="de-DE" sz="2800" i="1" dirty="0"/>
              <a:t> </a:t>
            </a:r>
            <a:r>
              <a:rPr lang="de-DE" sz="2800" i="1" dirty="0" err="1"/>
              <a:t>gevallen</a:t>
            </a:r>
            <a:r>
              <a:rPr lang="de-DE" sz="2800" i="1" dirty="0"/>
              <a:t> </a:t>
            </a:r>
            <a:r>
              <a:rPr lang="de-DE" sz="2800" dirty="0"/>
              <a:t>GL 1196,4</a:t>
            </a:r>
            <a:br>
              <a:rPr lang="de-DE" sz="2800" dirty="0"/>
            </a:br>
            <a:r>
              <a:rPr lang="de-DE" sz="2800" dirty="0"/>
              <a:t>       </a:t>
            </a:r>
            <a:r>
              <a:rPr lang="de-DE" sz="2800" dirty="0" err="1"/>
              <a:t>there</a:t>
            </a:r>
            <a:r>
              <a:rPr lang="de-DE" sz="2800" dirty="0"/>
              <a:t> was a </a:t>
            </a:r>
            <a:r>
              <a:rPr lang="de-DE" sz="2800" dirty="0" err="1"/>
              <a:t>snow</a:t>
            </a:r>
            <a:r>
              <a:rPr lang="de-DE" sz="2800" dirty="0"/>
              <a:t> fallen</a:t>
            </a:r>
            <a:br>
              <a:rPr lang="de-DE" sz="2800" dirty="0"/>
            </a:br>
            <a:r>
              <a:rPr lang="de-DE" sz="2800" dirty="0"/>
              <a:t>             		</a:t>
            </a:r>
            <a:r>
              <a:rPr lang="de-DE" sz="2000" dirty="0"/>
              <a:t>(</a:t>
            </a:r>
            <a:r>
              <a:rPr lang="de-DE" sz="2000" dirty="0" err="1"/>
              <a:t>cited</a:t>
            </a:r>
            <a:r>
              <a:rPr lang="de-DE" sz="2000" dirty="0"/>
              <a:t> after Paul et al 1998</a:t>
            </a:r>
            <a:r>
              <a:rPr lang="de-DE" sz="2000" baseline="30000" dirty="0"/>
              <a:t>24</a:t>
            </a:r>
            <a:r>
              <a:rPr lang="de-DE" sz="2000" dirty="0"/>
              <a:t>:387), s. also </a:t>
            </a:r>
            <a:r>
              <a:rPr lang="de-DE" sz="2000" dirty="0" err="1"/>
              <a:t>Presslich</a:t>
            </a:r>
            <a:r>
              <a:rPr lang="de-DE" sz="2000" dirty="0"/>
              <a:t> (2000)</a:t>
            </a:r>
          </a:p>
          <a:p>
            <a:r>
              <a:rPr lang="de-DE" sz="2800" dirty="0" err="1"/>
              <a:t>even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plural: </a:t>
            </a:r>
            <a:br>
              <a:rPr lang="de-DE" sz="2800" dirty="0"/>
            </a:br>
            <a:r>
              <a:rPr lang="de-DE" sz="2800" dirty="0"/>
              <a:t>(6) so </a:t>
            </a:r>
            <a:r>
              <a:rPr lang="de-DE" sz="2800" dirty="0" err="1"/>
              <a:t>sint</a:t>
            </a:r>
            <a:r>
              <a:rPr lang="de-DE" sz="2800" dirty="0"/>
              <a:t> </a:t>
            </a:r>
            <a:r>
              <a:rPr lang="de-DE" sz="2800" b="1" dirty="0" err="1"/>
              <a:t>einu</a:t>
            </a:r>
            <a:r>
              <a:rPr lang="de-DE" sz="2800" dirty="0"/>
              <a:t>      </a:t>
            </a:r>
            <a:r>
              <a:rPr lang="de-DE" sz="2800" dirty="0" err="1"/>
              <a:t>liute</a:t>
            </a:r>
            <a:r>
              <a:rPr lang="de-DE" sz="2800" dirty="0"/>
              <a:t>    </a:t>
            </a:r>
            <a:r>
              <a:rPr lang="de-DE" sz="2800" dirty="0" err="1"/>
              <a:t>dabi</a:t>
            </a:r>
            <a:r>
              <a:rPr lang="de-DE" sz="2800" dirty="0"/>
              <a:t>,             </a:t>
            </a:r>
            <a:r>
              <a:rPr lang="de-DE" sz="2800" dirty="0" err="1"/>
              <a:t>haizent</a:t>
            </a:r>
            <a:r>
              <a:rPr lang="de-DE" sz="2800" dirty="0"/>
              <a:t> </a:t>
            </a:r>
            <a:r>
              <a:rPr lang="de-DE" sz="2800" dirty="0" err="1"/>
              <a:t>Arimaspi</a:t>
            </a:r>
            <a:br>
              <a:rPr lang="de-DE" sz="2800" dirty="0"/>
            </a:br>
            <a:r>
              <a:rPr lang="de-DE" sz="2800" dirty="0"/>
              <a:t>       </a:t>
            </a:r>
            <a:r>
              <a:rPr lang="de-DE" sz="2800" dirty="0" err="1"/>
              <a:t>thus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ID-</a:t>
            </a:r>
            <a:r>
              <a:rPr lang="de-DE" sz="2800" dirty="0" err="1"/>
              <a:t>pl</a:t>
            </a:r>
            <a:r>
              <a:rPr lang="de-DE" sz="2800" dirty="0"/>
              <a:t>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there-with</a:t>
            </a:r>
            <a:r>
              <a:rPr lang="de-DE" sz="2800" dirty="0"/>
              <a:t>, </a:t>
            </a:r>
            <a:r>
              <a:rPr lang="de-DE" sz="2800" dirty="0" err="1"/>
              <a:t>named</a:t>
            </a:r>
            <a:r>
              <a:rPr lang="de-DE" sz="2800" dirty="0"/>
              <a:t> A. </a:t>
            </a:r>
            <a:br>
              <a:rPr lang="de-DE" sz="2800" dirty="0"/>
            </a:br>
            <a:r>
              <a:rPr lang="de-DE" sz="2800" dirty="0"/>
              <a:t> 		 	</a:t>
            </a:r>
            <a:r>
              <a:rPr lang="de-DE" sz="2000" dirty="0"/>
              <a:t>(</a:t>
            </a:r>
            <a:r>
              <a:rPr lang="de-DE" sz="2000" dirty="0" err="1"/>
              <a:t>cited</a:t>
            </a:r>
            <a:r>
              <a:rPr lang="de-DE" sz="2000" dirty="0"/>
              <a:t> after Paul et al 1998</a:t>
            </a:r>
            <a:r>
              <a:rPr lang="de-DE" sz="2000" baseline="30000" dirty="0"/>
              <a:t>24</a:t>
            </a:r>
            <a:r>
              <a:rPr lang="de-DE" sz="2000" dirty="0"/>
              <a:t>:388) 	</a:t>
            </a:r>
          </a:p>
        </p:txBody>
      </p:sp>
    </p:spTree>
    <p:extLst>
      <p:ext uri="{BB962C8B-B14F-4D97-AF65-F5344CB8AC3E}">
        <p14:creationId xmlns:p14="http://schemas.microsoft.com/office/powerpoint/2010/main" val="382607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351" y="381918"/>
            <a:ext cx="10515600" cy="1325563"/>
          </a:xfrm>
        </p:spPr>
        <p:txBody>
          <a:bodyPr/>
          <a:lstStyle/>
          <a:p>
            <a:r>
              <a:rPr lang="de-DE" dirty="0"/>
              <a:t>BM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genitive</a:t>
            </a:r>
            <a:r>
              <a:rPr lang="de-DE" dirty="0"/>
              <a:t>- </a:t>
            </a:r>
            <a:r>
              <a:rPr lang="de-DE" dirty="0" err="1"/>
              <a:t>diachronic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23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893657" y="1445871"/>
            <a:ext cx="10674845" cy="224676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dirty="0"/>
              <a:t>More </a:t>
            </a:r>
            <a:r>
              <a:rPr lang="de-DE" sz="2800" dirty="0" err="1"/>
              <a:t>typical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genitive</a:t>
            </a:r>
            <a:r>
              <a:rPr lang="de-DE" sz="2800" dirty="0"/>
              <a:t>:</a:t>
            </a:r>
          </a:p>
          <a:p>
            <a:r>
              <a:rPr lang="de-DE" sz="2800" dirty="0"/>
              <a:t>(7)   </a:t>
            </a:r>
            <a:r>
              <a:rPr lang="de-DE" sz="2800" i="1" dirty="0" err="1"/>
              <a:t>jâ</a:t>
            </a:r>
            <a:r>
              <a:rPr lang="de-DE" sz="2800" i="1" dirty="0"/>
              <a:t> sah er    </a:t>
            </a:r>
            <a:r>
              <a:rPr lang="de-DE" sz="2800" i="1" dirty="0" err="1"/>
              <a:t>ligen</a:t>
            </a:r>
            <a:r>
              <a:rPr lang="de-DE" sz="2800" i="1" dirty="0"/>
              <a:t> </a:t>
            </a:r>
            <a:r>
              <a:rPr lang="de-DE" sz="2800" i="1" dirty="0" err="1"/>
              <a:t>umbe</a:t>
            </a:r>
            <a:r>
              <a:rPr lang="de-DE" sz="2800" i="1" dirty="0"/>
              <a:t> sich  </a:t>
            </a:r>
            <a:r>
              <a:rPr lang="de-DE" sz="2800" b="1" i="1" dirty="0"/>
              <a:t>der</a:t>
            </a:r>
            <a:r>
              <a:rPr lang="de-DE" sz="2800" i="1" dirty="0"/>
              <a:t>     </a:t>
            </a:r>
            <a:r>
              <a:rPr lang="de-DE" sz="2800" i="1" dirty="0" err="1"/>
              <a:t>liute</a:t>
            </a:r>
            <a:r>
              <a:rPr lang="de-DE" sz="2800" i="1" dirty="0"/>
              <a:t>         sam         </a:t>
            </a:r>
            <a:r>
              <a:rPr lang="de-DE" sz="2800" b="1" i="1" dirty="0"/>
              <a:t>der</a:t>
            </a:r>
            <a:r>
              <a:rPr lang="de-DE" sz="2800" i="1" dirty="0"/>
              <a:t> steine</a:t>
            </a:r>
            <a:br>
              <a:rPr lang="de-DE" sz="2800" dirty="0"/>
            </a:br>
            <a:r>
              <a:rPr lang="de-DE" sz="2800" dirty="0"/>
              <a:t>       </a:t>
            </a:r>
            <a:r>
              <a:rPr lang="de-DE" sz="2800" dirty="0" err="1"/>
              <a:t>Prt</a:t>
            </a:r>
            <a:r>
              <a:rPr lang="de-DE" sz="2800" dirty="0"/>
              <a:t> </a:t>
            </a:r>
            <a:r>
              <a:rPr lang="de-DE" sz="2800" dirty="0" err="1"/>
              <a:t>saw</a:t>
            </a:r>
            <a:r>
              <a:rPr lang="de-DE" sz="2800" dirty="0"/>
              <a:t> he </a:t>
            </a:r>
            <a:r>
              <a:rPr lang="de-DE" sz="2800" dirty="0" err="1"/>
              <a:t>lay</a:t>
            </a:r>
            <a:r>
              <a:rPr lang="de-DE" sz="2800" dirty="0"/>
              <a:t>    </a:t>
            </a:r>
            <a:r>
              <a:rPr lang="de-DE" sz="2800" dirty="0" err="1"/>
              <a:t>around</a:t>
            </a:r>
            <a:r>
              <a:rPr lang="de-DE" sz="2800" dirty="0"/>
              <a:t> </a:t>
            </a:r>
            <a:r>
              <a:rPr lang="de-DE" sz="2800" dirty="0" err="1"/>
              <a:t>him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-gen </a:t>
            </a:r>
            <a:r>
              <a:rPr lang="de-DE" sz="2800" dirty="0" err="1"/>
              <a:t>people</a:t>
            </a:r>
            <a:r>
              <a:rPr lang="de-DE" sz="2800" dirty="0"/>
              <a:t> </a:t>
            </a:r>
            <a:r>
              <a:rPr lang="de-DE" sz="2800" dirty="0" err="1"/>
              <a:t>together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-gen </a:t>
            </a:r>
            <a:r>
              <a:rPr lang="de-DE" sz="2800" dirty="0" err="1"/>
              <a:t>stones</a:t>
            </a:r>
            <a:br>
              <a:rPr lang="de-DE" sz="2800" dirty="0"/>
            </a:br>
            <a:r>
              <a:rPr lang="de-DE" sz="2800" dirty="0"/>
              <a:t>                                                                            </a:t>
            </a:r>
            <a:r>
              <a:rPr lang="de-DE" sz="2000" dirty="0"/>
              <a:t>(</a:t>
            </a:r>
            <a:r>
              <a:rPr lang="de-DE" sz="2000" dirty="0" err="1"/>
              <a:t>cited</a:t>
            </a:r>
            <a:r>
              <a:rPr lang="de-DE" sz="2000" dirty="0"/>
              <a:t> after Paul et al 1998</a:t>
            </a:r>
            <a:r>
              <a:rPr lang="de-DE" sz="2000" baseline="30000" dirty="0"/>
              <a:t>24</a:t>
            </a:r>
            <a:r>
              <a:rPr lang="de-DE" sz="2000" dirty="0"/>
              <a:t>:341)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763386" y="3463250"/>
            <a:ext cx="11165378" cy="18158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dirty="0"/>
              <a:t>Even '</a:t>
            </a:r>
            <a:r>
              <a:rPr lang="de-DE" sz="2800" dirty="0" err="1"/>
              <a:t>combination</a:t>
            </a:r>
            <a:r>
              <a:rPr lang="de-DE" sz="2800" dirty="0"/>
              <a:t>'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genitive-marking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ID: </a:t>
            </a:r>
          </a:p>
          <a:p>
            <a:r>
              <a:rPr lang="de-DE" sz="2800" dirty="0"/>
              <a:t>(8)</a:t>
            </a:r>
            <a:r>
              <a:rPr lang="de-DE" sz="2800" i="1" dirty="0"/>
              <a:t>   er </a:t>
            </a:r>
            <a:r>
              <a:rPr lang="de-DE" sz="2800" i="1" dirty="0" err="1"/>
              <a:t>âz</a:t>
            </a:r>
            <a:r>
              <a:rPr lang="de-DE" sz="2800" i="1" dirty="0"/>
              <a:t>   </a:t>
            </a:r>
            <a:r>
              <a:rPr lang="de-DE" sz="2800" i="1" dirty="0" err="1"/>
              <a:t>daz</a:t>
            </a:r>
            <a:r>
              <a:rPr lang="de-DE" sz="2800" i="1" dirty="0"/>
              <a:t>  </a:t>
            </a:r>
            <a:r>
              <a:rPr lang="de-DE" sz="2800" i="1" dirty="0" err="1"/>
              <a:t>brôt</a:t>
            </a:r>
            <a:r>
              <a:rPr lang="de-DE" sz="2800" i="1" dirty="0"/>
              <a:t>     und </a:t>
            </a:r>
            <a:r>
              <a:rPr lang="de-DE" sz="2800" i="1" dirty="0" err="1"/>
              <a:t>tranc</a:t>
            </a:r>
            <a:r>
              <a:rPr lang="de-DE" sz="2800" i="1" dirty="0"/>
              <a:t> </a:t>
            </a:r>
            <a:r>
              <a:rPr lang="de-DE" sz="2800" i="1" dirty="0" err="1"/>
              <a:t>dâ</a:t>
            </a:r>
            <a:r>
              <a:rPr lang="de-DE" sz="2800" i="1" dirty="0"/>
              <a:t> </a:t>
            </a:r>
            <a:r>
              <a:rPr lang="de-DE" sz="2800" i="1" dirty="0" err="1"/>
              <a:t>zuo</a:t>
            </a:r>
            <a:r>
              <a:rPr lang="de-DE" sz="2800" i="1" dirty="0"/>
              <a:t>        </a:t>
            </a:r>
            <a:r>
              <a:rPr lang="de-DE" sz="2800" b="1" i="1" dirty="0"/>
              <a:t>eines  </a:t>
            </a:r>
            <a:r>
              <a:rPr lang="de-DE" sz="2800" b="1" i="1" dirty="0" err="1"/>
              <a:t>wazzers</a:t>
            </a:r>
            <a:r>
              <a:rPr lang="de-DE" sz="2800" b="1" i="1" dirty="0"/>
              <a:t>      </a:t>
            </a:r>
            <a:r>
              <a:rPr lang="de-DE" sz="2800" i="1" dirty="0" err="1"/>
              <a:t>daz</a:t>
            </a:r>
            <a:r>
              <a:rPr lang="de-DE" sz="2800" i="1" dirty="0"/>
              <a:t> er </a:t>
            </a:r>
            <a:r>
              <a:rPr lang="de-DE" sz="2800" i="1" dirty="0" err="1"/>
              <a:t>vant</a:t>
            </a:r>
            <a:r>
              <a:rPr lang="de-DE" sz="2800" i="1" dirty="0"/>
              <a:t> </a:t>
            </a:r>
            <a:br>
              <a:rPr lang="de-DE" sz="2800" i="1" dirty="0"/>
            </a:br>
            <a:r>
              <a:rPr lang="de-DE" sz="2800" i="1" dirty="0"/>
              <a:t>        </a:t>
            </a:r>
            <a:r>
              <a:rPr lang="de-DE" sz="2800" dirty="0"/>
              <a:t>he </a:t>
            </a:r>
            <a:r>
              <a:rPr lang="de-DE" sz="2800" i="1" dirty="0"/>
              <a:t> </a:t>
            </a:r>
            <a:r>
              <a:rPr lang="de-DE" sz="2800" dirty="0" err="1"/>
              <a:t>ate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bread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drank</a:t>
            </a:r>
            <a:r>
              <a:rPr lang="de-DE" sz="2800" dirty="0"/>
              <a:t> </a:t>
            </a:r>
            <a:r>
              <a:rPr lang="de-DE" sz="2800" dirty="0" err="1"/>
              <a:t>there-with</a:t>
            </a:r>
            <a:r>
              <a:rPr lang="de-DE" sz="2800" dirty="0"/>
              <a:t> ID-gen </a:t>
            </a:r>
            <a:r>
              <a:rPr lang="de-DE" sz="2800" dirty="0" err="1"/>
              <a:t>water</a:t>
            </a:r>
            <a:r>
              <a:rPr lang="de-DE" sz="2800" dirty="0"/>
              <a:t>-gen </a:t>
            </a:r>
            <a:r>
              <a:rPr lang="de-DE" sz="2800" dirty="0" err="1"/>
              <a:t>that</a:t>
            </a:r>
            <a:r>
              <a:rPr lang="de-DE" sz="2800" dirty="0"/>
              <a:t> he </a:t>
            </a:r>
            <a:r>
              <a:rPr lang="de-DE" sz="2800" dirty="0" err="1"/>
              <a:t>found</a:t>
            </a:r>
            <a:br>
              <a:rPr lang="de-DE" sz="2800" dirty="0"/>
            </a:br>
            <a:r>
              <a:rPr lang="de-DE" sz="2800" dirty="0"/>
              <a:t>								</a:t>
            </a:r>
            <a:r>
              <a:rPr lang="de-DE" sz="2000" dirty="0"/>
              <a:t>(</a:t>
            </a:r>
            <a:r>
              <a:rPr lang="de-DE" sz="2000" dirty="0" err="1"/>
              <a:t>Iw</a:t>
            </a:r>
            <a:r>
              <a:rPr lang="de-DE" sz="2000" dirty="0"/>
              <a:t>, V. 3310 – 3311)</a:t>
            </a:r>
          </a:p>
        </p:txBody>
      </p:sp>
    </p:spTree>
    <p:extLst>
      <p:ext uri="{BB962C8B-B14F-4D97-AF65-F5344CB8AC3E}">
        <p14:creationId xmlns:p14="http://schemas.microsoft.com/office/powerpoint/2010/main" val="566488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1351" y="381918"/>
            <a:ext cx="10515600" cy="1325563"/>
          </a:xfrm>
        </p:spPr>
        <p:txBody>
          <a:bodyPr/>
          <a:lstStyle/>
          <a:p>
            <a:r>
              <a:rPr lang="de-DE" dirty="0"/>
              <a:t>BM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genitive</a:t>
            </a:r>
            <a:r>
              <a:rPr lang="de-DE" dirty="0"/>
              <a:t>- </a:t>
            </a:r>
            <a:r>
              <a:rPr lang="de-DE" dirty="0" err="1"/>
              <a:t>diachronic</a:t>
            </a:r>
            <a:r>
              <a:rPr lang="de-DE" dirty="0"/>
              <a:t> </a:t>
            </a:r>
            <a:r>
              <a:rPr lang="de-DE" dirty="0" err="1"/>
              <a:t>evidence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24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151351" y="1575783"/>
            <a:ext cx="1048152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weak</a:t>
            </a:r>
            <a:r>
              <a:rPr lang="de-DE" sz="2400" dirty="0"/>
              <a:t> </a:t>
            </a:r>
            <a:r>
              <a:rPr lang="de-DE" sz="2400" dirty="0" err="1"/>
              <a:t>quantifiers</a:t>
            </a:r>
            <a:r>
              <a:rPr lang="de-DE" sz="2400" dirty="0"/>
              <a:t>:</a:t>
            </a:r>
            <a:endParaRPr lang="de-DE" sz="2400" i="1" dirty="0"/>
          </a:p>
          <a:p>
            <a:r>
              <a:rPr lang="de-DE" sz="2400" dirty="0"/>
              <a:t>(9) </a:t>
            </a:r>
            <a:r>
              <a:rPr lang="de-DE" sz="2400" i="1" dirty="0"/>
              <a:t>	a. ich </a:t>
            </a:r>
            <a:r>
              <a:rPr lang="de-DE" sz="2400" i="1" dirty="0" err="1"/>
              <a:t>han</a:t>
            </a:r>
            <a:r>
              <a:rPr lang="de-DE" sz="2400" i="1" dirty="0"/>
              <a:t> </a:t>
            </a:r>
            <a:r>
              <a:rPr lang="de-DE" sz="2400" b="1" i="1" dirty="0"/>
              <a:t>ein </a:t>
            </a:r>
            <a:r>
              <a:rPr lang="de-DE" sz="2400" b="1" i="1" dirty="0" err="1"/>
              <a:t>wening</a:t>
            </a:r>
            <a:r>
              <a:rPr lang="de-DE" sz="2400" b="1" i="1" dirty="0"/>
              <a:t> öl-s</a:t>
            </a:r>
            <a:br>
              <a:rPr lang="de-DE" sz="2400" b="1" i="1" dirty="0"/>
            </a:br>
            <a:r>
              <a:rPr lang="de-DE" sz="2400" i="1" dirty="0"/>
              <a:t>     	I    </a:t>
            </a:r>
            <a:r>
              <a:rPr lang="de-DE" sz="2400" i="1" dirty="0" err="1"/>
              <a:t>have</a:t>
            </a:r>
            <a:r>
              <a:rPr lang="de-DE" sz="2400" i="1" dirty="0"/>
              <a:t> a   </a:t>
            </a:r>
            <a:r>
              <a:rPr lang="de-DE" sz="2400" i="1" dirty="0" err="1"/>
              <a:t>bit</a:t>
            </a:r>
            <a:r>
              <a:rPr lang="de-DE" sz="2400" i="1" dirty="0"/>
              <a:t>         </a:t>
            </a:r>
            <a:r>
              <a:rPr lang="de-DE" sz="2400" i="1" dirty="0" err="1"/>
              <a:t>oil</a:t>
            </a:r>
            <a:r>
              <a:rPr lang="de-DE" sz="2400" i="1" dirty="0"/>
              <a:t>-gen</a:t>
            </a:r>
            <a:br>
              <a:rPr lang="de-DE" sz="2400" i="1" dirty="0"/>
            </a:br>
            <a:r>
              <a:rPr lang="de-DE" sz="2400" i="1" dirty="0"/>
              <a:t>	b. mit ein-</a:t>
            </a:r>
            <a:r>
              <a:rPr lang="de-DE" sz="2400" i="1" dirty="0" err="1"/>
              <a:t>em</a:t>
            </a:r>
            <a:r>
              <a:rPr lang="de-DE" sz="2400" i="1" dirty="0"/>
              <a:t> </a:t>
            </a:r>
            <a:r>
              <a:rPr lang="de-DE" sz="2400" b="1" i="1" dirty="0"/>
              <a:t>wenig rosenwasser-s</a:t>
            </a:r>
            <a:r>
              <a:rPr lang="de-DE" sz="2400" dirty="0"/>
              <a:t>,…</a:t>
            </a:r>
            <a:br>
              <a:rPr lang="de-DE" sz="2400" dirty="0"/>
            </a:br>
            <a:r>
              <a:rPr lang="de-DE" sz="2400" dirty="0"/>
              <a:t>     	</a:t>
            </a:r>
            <a:r>
              <a:rPr lang="de-DE" sz="2400" dirty="0" err="1"/>
              <a:t>with</a:t>
            </a:r>
            <a:r>
              <a:rPr lang="de-DE" sz="2400" dirty="0"/>
              <a:t> a-</a:t>
            </a:r>
            <a:r>
              <a:rPr lang="de-DE" sz="2400" dirty="0" err="1"/>
              <a:t>dat</a:t>
            </a:r>
            <a:r>
              <a:rPr lang="de-DE" sz="2400" dirty="0"/>
              <a:t>  </a:t>
            </a:r>
            <a:r>
              <a:rPr lang="de-DE" sz="2400" dirty="0" err="1"/>
              <a:t>bit</a:t>
            </a:r>
            <a:r>
              <a:rPr lang="de-DE" sz="2400" dirty="0"/>
              <a:t>     </a:t>
            </a:r>
            <a:r>
              <a:rPr lang="de-DE" sz="2400" dirty="0" err="1"/>
              <a:t>rosewater</a:t>
            </a:r>
            <a:r>
              <a:rPr lang="de-DE" sz="2400" dirty="0"/>
              <a:t>-gen 			(</a:t>
            </a:r>
            <a:r>
              <a:rPr lang="de-DE" sz="2400" dirty="0" err="1"/>
              <a:t>from</a:t>
            </a:r>
            <a:r>
              <a:rPr lang="de-DE" sz="2400" dirty="0"/>
              <a:t> DWB:BD 29,1)</a:t>
            </a:r>
          </a:p>
          <a:p>
            <a:endParaRPr lang="de-DE" sz="2400" dirty="0"/>
          </a:p>
          <a:p>
            <a:r>
              <a:rPr lang="de-DE" sz="2400" dirty="0"/>
              <a:t>The same </a:t>
            </a:r>
            <a:r>
              <a:rPr lang="de-DE" sz="2400" dirty="0" err="1"/>
              <a:t>holds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other</a:t>
            </a:r>
            <a:r>
              <a:rPr lang="de-DE" sz="2400" dirty="0"/>
              <a:t> </a:t>
            </a:r>
            <a:r>
              <a:rPr lang="de-DE" sz="2400" dirty="0" err="1"/>
              <a:t>weak</a:t>
            </a:r>
            <a:r>
              <a:rPr lang="de-DE" sz="2400" dirty="0"/>
              <a:t> </a:t>
            </a:r>
            <a:r>
              <a:rPr lang="de-DE" sz="2400" dirty="0" err="1"/>
              <a:t>quantifiers</a:t>
            </a:r>
            <a:r>
              <a:rPr lang="de-DE" sz="2400" dirty="0"/>
              <a:t> like:</a:t>
            </a:r>
            <a:br>
              <a:rPr lang="de-DE" sz="2400" dirty="0"/>
            </a:br>
            <a:r>
              <a:rPr lang="de-DE" sz="2400" i="1" dirty="0" err="1"/>
              <a:t>vil</a:t>
            </a:r>
            <a:r>
              <a:rPr lang="de-DE" sz="2400" dirty="0"/>
              <a:t> (</a:t>
            </a:r>
            <a:r>
              <a:rPr lang="de-DE" sz="2400" dirty="0" err="1"/>
              <a:t>much</a:t>
            </a:r>
            <a:r>
              <a:rPr lang="de-DE" sz="2400" dirty="0"/>
              <a:t>/</a:t>
            </a:r>
            <a:r>
              <a:rPr lang="de-DE" sz="2400" dirty="0" err="1"/>
              <a:t>many</a:t>
            </a:r>
            <a:r>
              <a:rPr lang="de-DE" sz="2400" dirty="0"/>
              <a:t>), </a:t>
            </a:r>
            <a:r>
              <a:rPr lang="de-DE" sz="2400" i="1" dirty="0"/>
              <a:t>genug</a:t>
            </a:r>
            <a:r>
              <a:rPr lang="de-DE" sz="2400" dirty="0"/>
              <a:t> (</a:t>
            </a:r>
            <a:r>
              <a:rPr lang="de-DE" sz="2400" dirty="0" err="1"/>
              <a:t>enough</a:t>
            </a:r>
            <a:r>
              <a:rPr lang="de-DE" sz="2400" dirty="0"/>
              <a:t>), </a:t>
            </a:r>
            <a:r>
              <a:rPr lang="de-DE" sz="2400" i="1" dirty="0" err="1"/>
              <a:t>mêre</a:t>
            </a:r>
            <a:r>
              <a:rPr lang="de-DE" sz="2400" dirty="0"/>
              <a:t> (</a:t>
            </a:r>
            <a:r>
              <a:rPr lang="de-DE" sz="2400" dirty="0" err="1"/>
              <a:t>more</a:t>
            </a:r>
            <a:r>
              <a:rPr lang="de-DE" sz="2400" dirty="0"/>
              <a:t>), </a:t>
            </a:r>
            <a:r>
              <a:rPr lang="de-DE" sz="2400" i="1" dirty="0" err="1"/>
              <a:t>minner</a:t>
            </a:r>
            <a:r>
              <a:rPr lang="de-DE" sz="2400" dirty="0"/>
              <a:t> (</a:t>
            </a:r>
            <a:r>
              <a:rPr lang="de-DE" sz="2400" dirty="0" err="1"/>
              <a:t>less</a:t>
            </a:r>
            <a:r>
              <a:rPr lang="de-DE" sz="2400" dirty="0"/>
              <a:t>), </a:t>
            </a:r>
            <a:r>
              <a:rPr lang="de-DE" sz="2400" i="1" dirty="0" err="1"/>
              <a:t>lützel</a:t>
            </a:r>
            <a:r>
              <a:rPr lang="de-DE" sz="2400" dirty="0"/>
              <a:t> (</a:t>
            </a:r>
            <a:r>
              <a:rPr lang="de-DE" sz="2400" dirty="0" err="1"/>
              <a:t>little</a:t>
            </a:r>
            <a:r>
              <a:rPr lang="de-DE" sz="2400" dirty="0"/>
              <a:t>)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(10)   </a:t>
            </a:r>
            <a:r>
              <a:rPr lang="de-DE" sz="2400" i="1" dirty="0"/>
              <a:t>da           er …    ziemlich </a:t>
            </a:r>
            <a:r>
              <a:rPr lang="de-DE" sz="2400" b="1" i="1" dirty="0"/>
              <a:t>viel    d-es        stark-en     Wein-s        </a:t>
            </a:r>
            <a:r>
              <a:rPr lang="de-DE" sz="2400" i="1" dirty="0"/>
              <a:t>genossen hatte</a:t>
            </a:r>
            <a:br>
              <a:rPr lang="de-DE" sz="2400" dirty="0"/>
            </a:br>
            <a:r>
              <a:rPr lang="de-DE" sz="2400" dirty="0"/>
              <a:t>           </a:t>
            </a:r>
            <a:r>
              <a:rPr lang="de-DE" sz="2400" dirty="0" err="1"/>
              <a:t>because</a:t>
            </a:r>
            <a:r>
              <a:rPr lang="de-DE" sz="2400" dirty="0"/>
              <a:t> he …    </a:t>
            </a:r>
            <a:r>
              <a:rPr lang="de-DE" sz="2400" dirty="0" err="1"/>
              <a:t>quite</a:t>
            </a:r>
            <a:r>
              <a:rPr lang="de-DE" sz="2400" dirty="0"/>
              <a:t>    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-gen strong-</a:t>
            </a:r>
            <a:r>
              <a:rPr lang="de-DE" sz="2400" dirty="0" err="1"/>
              <a:t>wk</a:t>
            </a:r>
            <a:r>
              <a:rPr lang="de-DE" sz="2400" dirty="0"/>
              <a:t>   </a:t>
            </a:r>
            <a:r>
              <a:rPr lang="de-DE" sz="2400" dirty="0" err="1"/>
              <a:t>wine</a:t>
            </a:r>
            <a:r>
              <a:rPr lang="de-DE" sz="2400" dirty="0"/>
              <a:t>-gen   </a:t>
            </a:r>
            <a:r>
              <a:rPr lang="de-DE" sz="2400" dirty="0" err="1"/>
              <a:t>enjoyed</a:t>
            </a:r>
            <a:r>
              <a:rPr lang="de-DE" sz="2400" dirty="0"/>
              <a:t>    </a:t>
            </a:r>
            <a:r>
              <a:rPr lang="de-DE" sz="2400" dirty="0" err="1"/>
              <a:t>had</a:t>
            </a:r>
            <a:r>
              <a:rPr lang="de-DE" sz="2400" dirty="0"/>
              <a:t>    </a:t>
            </a:r>
            <a:br>
              <a:rPr lang="de-DE" sz="2400" dirty="0"/>
            </a:br>
            <a:r>
              <a:rPr lang="de-DE" sz="2400" dirty="0"/>
              <a:t>(11)    </a:t>
            </a:r>
            <a:r>
              <a:rPr lang="de-DE" sz="2400" i="1" dirty="0" err="1"/>
              <a:t>daƺ</a:t>
            </a:r>
            <a:r>
              <a:rPr lang="de-DE" sz="2400" i="1" dirty="0"/>
              <a:t>  ist </a:t>
            </a:r>
            <a:r>
              <a:rPr lang="de-DE" sz="2400" i="1" dirty="0" err="1"/>
              <a:t>vil</a:t>
            </a:r>
            <a:r>
              <a:rPr lang="de-DE" sz="2400" i="1" dirty="0"/>
              <a:t>        </a:t>
            </a:r>
            <a:r>
              <a:rPr lang="de-DE" sz="2400" i="1" dirty="0" err="1"/>
              <a:t>koufleut</a:t>
            </a:r>
            <a:r>
              <a:rPr lang="de-DE" sz="2400" b="1" i="1" dirty="0"/>
              <a:t>-e </a:t>
            </a:r>
            <a:r>
              <a:rPr lang="de-DE" sz="2400" i="1" dirty="0"/>
              <a:t>          </a:t>
            </a:r>
            <a:r>
              <a:rPr lang="de-DE" sz="2400" i="1" dirty="0" err="1"/>
              <a:t>site</a:t>
            </a:r>
            <a:br>
              <a:rPr lang="de-DE" sz="2400" dirty="0"/>
            </a:br>
            <a:r>
              <a:rPr lang="de-DE" sz="2400" dirty="0"/>
              <a:t>            </a:t>
            </a:r>
            <a:r>
              <a:rPr lang="de-DE" sz="2400" dirty="0" err="1"/>
              <a:t>that</a:t>
            </a:r>
            <a:r>
              <a:rPr lang="de-DE" sz="2400" dirty="0"/>
              <a:t>  </a:t>
            </a:r>
            <a:r>
              <a:rPr lang="de-DE" sz="2400" dirty="0" err="1"/>
              <a:t>is</a:t>
            </a:r>
            <a:r>
              <a:rPr lang="de-DE" sz="2400" dirty="0"/>
              <a:t>   </a:t>
            </a:r>
            <a:r>
              <a:rPr lang="de-DE" sz="2400" dirty="0" err="1"/>
              <a:t>many</a:t>
            </a:r>
            <a:r>
              <a:rPr lang="de-DE" sz="2400" dirty="0"/>
              <a:t> </a:t>
            </a:r>
            <a:r>
              <a:rPr lang="de-DE" sz="2400" dirty="0" err="1"/>
              <a:t>trader-syncr</a:t>
            </a:r>
            <a:r>
              <a:rPr lang="de-DE" sz="2400" dirty="0"/>
              <a:t>.       </a:t>
            </a:r>
            <a:r>
              <a:rPr lang="de-DE" sz="2400" dirty="0" err="1"/>
              <a:t>custom</a:t>
            </a:r>
            <a:r>
              <a:rPr lang="de-DE" sz="2400" dirty="0"/>
              <a:t>			(Paul 1919:297)</a:t>
            </a:r>
          </a:p>
        </p:txBody>
      </p:sp>
    </p:spTree>
    <p:extLst>
      <p:ext uri="{BB962C8B-B14F-4D97-AF65-F5344CB8AC3E}">
        <p14:creationId xmlns:p14="http://schemas.microsoft.com/office/powerpoint/2010/main" val="2984628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59241" y="104473"/>
            <a:ext cx="10515600" cy="1325563"/>
          </a:xfrm>
        </p:spPr>
        <p:txBody>
          <a:bodyPr/>
          <a:lstStyle/>
          <a:p>
            <a:r>
              <a:rPr lang="de-DE" dirty="0" err="1"/>
              <a:t>Replacement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genitive</a:t>
            </a:r>
            <a:r>
              <a:rPr lang="de-DE" dirty="0"/>
              <a:t> - </a:t>
            </a:r>
            <a:r>
              <a:rPr lang="de-DE" dirty="0" err="1"/>
              <a:t>prepositions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25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5646359" y="1430036"/>
            <a:ext cx="5928482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800" b="1" i="1" u="sng" dirty="0"/>
              <a:t>Von</a:t>
            </a:r>
            <a:r>
              <a:rPr lang="de-DE" sz="2800" u="sng" dirty="0"/>
              <a:t> </a:t>
            </a:r>
            <a:r>
              <a:rPr lang="de-DE" sz="2800" u="sng" dirty="0" err="1"/>
              <a:t>with</a:t>
            </a:r>
            <a:r>
              <a:rPr lang="de-DE" sz="2800" u="sng" dirty="0"/>
              <a:t> „real“ partitive:</a:t>
            </a:r>
          </a:p>
          <a:p>
            <a:r>
              <a:rPr lang="de-DE" sz="2800" i="1" dirty="0"/>
              <a:t>ein Teil…   </a:t>
            </a:r>
            <a:r>
              <a:rPr lang="de-DE" sz="2800" dirty="0"/>
              <a:t>(= </a:t>
            </a:r>
            <a:r>
              <a:rPr lang="de-DE" sz="2800" dirty="0" err="1"/>
              <a:t>part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)</a:t>
            </a:r>
          </a:p>
          <a:p>
            <a:endParaRPr lang="de-DE" sz="2800" dirty="0"/>
          </a:p>
          <a:p>
            <a:r>
              <a:rPr lang="de-DE" sz="2800" dirty="0"/>
              <a:t>…*</a:t>
            </a:r>
            <a:r>
              <a:rPr lang="de-DE" sz="2800" i="1" dirty="0"/>
              <a:t>von Wasser</a:t>
            </a:r>
          </a:p>
          <a:p>
            <a:r>
              <a:rPr lang="de-DE" sz="2800" dirty="0"/>
              <a:t>…</a:t>
            </a:r>
            <a:r>
              <a:rPr lang="de-DE" sz="2800" i="1" dirty="0"/>
              <a:t>von dem Wasser</a:t>
            </a:r>
            <a:br>
              <a:rPr lang="de-DE" sz="2800" dirty="0"/>
            </a:br>
            <a:endParaRPr lang="de-DE" sz="2800" dirty="0"/>
          </a:p>
          <a:p>
            <a:r>
              <a:rPr lang="de-DE" sz="2800" i="1" dirty="0"/>
              <a:t>…*von Aufmerksamkeit         </a:t>
            </a:r>
          </a:p>
          <a:p>
            <a:r>
              <a:rPr lang="de-DE" sz="2800" dirty="0"/>
              <a:t>… </a:t>
            </a:r>
            <a:r>
              <a:rPr lang="de-DE" sz="2800" i="1" dirty="0"/>
              <a:t>von deiner Aufmerksamkeit </a:t>
            </a:r>
          </a:p>
          <a:p>
            <a:endParaRPr lang="de-DE" sz="2800" dirty="0"/>
          </a:p>
          <a:p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b="1" dirty="0" err="1">
                <a:sym typeface="Wingdings" panose="05000000000000000000" pitchFamily="2" charset="2"/>
              </a:rPr>
              <a:t>Two</a:t>
            </a:r>
            <a:r>
              <a:rPr lang="de-DE" sz="2800" b="1" dirty="0">
                <a:sym typeface="Wingdings" panose="05000000000000000000" pitchFamily="2" charset="2"/>
              </a:rPr>
              <a:t> DPs </a:t>
            </a:r>
            <a:r>
              <a:rPr lang="de-DE" sz="2800" dirty="0" err="1">
                <a:sym typeface="Wingdings" panose="05000000000000000000" pitchFamily="2" charset="2"/>
              </a:rPr>
              <a:t>with</a:t>
            </a:r>
            <a:r>
              <a:rPr lang="de-DE" sz="2800" dirty="0">
                <a:sym typeface="Wingdings" panose="05000000000000000000" pitchFamily="2" charset="2"/>
              </a:rPr>
              <a:t> a </a:t>
            </a:r>
            <a:r>
              <a:rPr lang="de-DE" sz="2800" dirty="0" err="1">
                <a:sym typeface="Wingdings" panose="05000000000000000000" pitchFamily="2" charset="2"/>
              </a:rPr>
              <a:t>complete</a:t>
            </a:r>
            <a:r>
              <a:rPr lang="de-DE" sz="2800" dirty="0">
                <a:sym typeface="Wingdings" panose="05000000000000000000" pitchFamily="2" charset="2"/>
              </a:rPr>
              <a:t> D-</a:t>
            </a:r>
            <a:r>
              <a:rPr lang="de-DE" sz="2800" dirty="0" err="1">
                <a:sym typeface="Wingdings" panose="05000000000000000000" pitchFamily="2" charset="2"/>
              </a:rPr>
              <a:t>layer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for</a:t>
            </a:r>
            <a:br>
              <a:rPr lang="de-DE" sz="2800" dirty="0">
                <a:sym typeface="Wingdings" panose="05000000000000000000" pitchFamily="2" charset="2"/>
              </a:rPr>
            </a:br>
            <a:r>
              <a:rPr lang="de-DE" sz="2800" dirty="0">
                <a:sym typeface="Wingdings" panose="05000000000000000000" pitchFamily="2" charset="2"/>
              </a:rPr>
              <a:t>     </a:t>
            </a:r>
            <a:r>
              <a:rPr lang="de-DE" sz="2800" dirty="0" err="1">
                <a:sym typeface="Wingdings" panose="05000000000000000000" pitchFamily="2" charset="2"/>
              </a:rPr>
              <a:t>each</a:t>
            </a:r>
            <a:r>
              <a:rPr lang="de-DE" sz="2800" dirty="0">
                <a:sym typeface="Wingdings" panose="05000000000000000000" pitchFamily="2" charset="2"/>
              </a:rPr>
              <a:t>, cf. </a:t>
            </a:r>
            <a:r>
              <a:rPr lang="de-DE" sz="2800" dirty="0" err="1">
                <a:sym typeface="Wingdings" panose="05000000000000000000" pitchFamily="2" charset="2"/>
              </a:rPr>
              <a:t>the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determiners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endParaRPr lang="de-DE" sz="2800" dirty="0"/>
          </a:p>
        </p:txBody>
      </p:sp>
      <p:sp>
        <p:nvSpPr>
          <p:cNvPr id="7" name="Textfeld 6"/>
          <p:cNvSpPr txBox="1"/>
          <p:nvPr/>
        </p:nvSpPr>
        <p:spPr>
          <a:xfrm>
            <a:off x="444769" y="1430036"/>
            <a:ext cx="5091507" cy="48320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800" b="1" i="1" u="sng" dirty="0"/>
              <a:t>An</a:t>
            </a:r>
            <a:r>
              <a:rPr lang="de-DE" sz="2800" u="sng" dirty="0"/>
              <a:t> </a:t>
            </a:r>
            <a:r>
              <a:rPr lang="de-DE" sz="2800" u="sng" dirty="0" err="1"/>
              <a:t>with</a:t>
            </a:r>
            <a:r>
              <a:rPr lang="de-DE" sz="2800" u="sng" dirty="0"/>
              <a:t> </a:t>
            </a:r>
            <a:r>
              <a:rPr lang="de-DE" sz="2800" u="sng" dirty="0" err="1"/>
              <a:t>bounded</a:t>
            </a:r>
            <a:r>
              <a:rPr lang="de-DE" sz="2800" u="sng" dirty="0"/>
              <a:t> </a:t>
            </a:r>
            <a:r>
              <a:rPr lang="de-DE" sz="2800" u="sng" dirty="0" err="1"/>
              <a:t>mass</a:t>
            </a:r>
            <a:r>
              <a:rPr lang="de-DE" sz="2800" dirty="0"/>
              <a:t>:</a:t>
            </a:r>
            <a:br>
              <a:rPr lang="de-DE" sz="2800" dirty="0"/>
            </a:br>
            <a:r>
              <a:rPr lang="de-DE" sz="2800" i="1" dirty="0"/>
              <a:t>genug/viel/wenig/mehr…</a:t>
            </a:r>
            <a:br>
              <a:rPr lang="de-DE" sz="2800" dirty="0"/>
            </a:br>
            <a:endParaRPr lang="de-DE" sz="2800" dirty="0"/>
          </a:p>
          <a:p>
            <a:r>
              <a:rPr lang="de-DE" sz="2800" dirty="0"/>
              <a:t>… </a:t>
            </a:r>
            <a:r>
              <a:rPr lang="de-DE" sz="2800" i="1" dirty="0"/>
              <a:t>an Wasser    (</a:t>
            </a:r>
            <a:r>
              <a:rPr lang="de-DE" sz="2800" i="1" dirty="0" err="1"/>
              <a:t>water</a:t>
            </a:r>
            <a:r>
              <a:rPr lang="de-DE" sz="2800" i="1" dirty="0"/>
              <a:t>)</a:t>
            </a:r>
          </a:p>
          <a:p>
            <a:r>
              <a:rPr lang="de-DE" sz="2800" i="1" dirty="0"/>
              <a:t>…*an dem Wasser</a:t>
            </a:r>
          </a:p>
          <a:p>
            <a:endParaRPr lang="de-DE" sz="2800" dirty="0"/>
          </a:p>
          <a:p>
            <a:r>
              <a:rPr lang="de-DE" sz="2800" dirty="0"/>
              <a:t>…</a:t>
            </a:r>
            <a:r>
              <a:rPr lang="de-DE" sz="2800" i="1" dirty="0"/>
              <a:t>an Aufmerksamkeit (</a:t>
            </a:r>
            <a:r>
              <a:rPr lang="de-DE" sz="2800" i="1" dirty="0" err="1"/>
              <a:t>attention</a:t>
            </a:r>
            <a:r>
              <a:rPr lang="de-DE" sz="2800" i="1" dirty="0"/>
              <a:t>)</a:t>
            </a:r>
          </a:p>
          <a:p>
            <a:r>
              <a:rPr lang="de-DE" sz="2800" i="1" dirty="0"/>
              <a:t>…*an deiner Aufmerksamkeit</a:t>
            </a:r>
          </a:p>
          <a:p>
            <a:endParaRPr lang="de-DE" sz="2800" dirty="0"/>
          </a:p>
          <a:p>
            <a:r>
              <a:rPr lang="de-DE" sz="2800" dirty="0">
                <a:sym typeface="Wingdings" panose="05000000000000000000" pitchFamily="2" charset="2"/>
              </a:rPr>
              <a:t></a:t>
            </a:r>
            <a:r>
              <a:rPr lang="de-DE" sz="2800" i="1" dirty="0"/>
              <a:t>an</a:t>
            </a:r>
            <a:r>
              <a:rPr lang="de-DE" sz="2800" dirty="0"/>
              <a:t> </a:t>
            </a:r>
            <a:r>
              <a:rPr lang="de-DE" sz="2800" dirty="0" err="1"/>
              <a:t>occupies</a:t>
            </a:r>
            <a:r>
              <a:rPr lang="de-DE" sz="2800" dirty="0"/>
              <a:t> a </a:t>
            </a:r>
            <a:r>
              <a:rPr lang="de-DE" sz="2800" dirty="0" err="1"/>
              <a:t>functional</a:t>
            </a:r>
            <a:r>
              <a:rPr lang="de-DE" sz="2800" dirty="0"/>
              <a:t> </a:t>
            </a:r>
            <a:r>
              <a:rPr lang="de-DE" sz="2800" dirty="0" err="1"/>
              <a:t>head</a:t>
            </a:r>
            <a:br>
              <a:rPr lang="de-DE" sz="2800" dirty="0"/>
            </a:br>
            <a:r>
              <a:rPr lang="de-DE" sz="2800" dirty="0"/>
              <a:t>    </a:t>
            </a:r>
            <a:r>
              <a:rPr lang="de-DE" sz="2800" dirty="0" err="1"/>
              <a:t>within</a:t>
            </a:r>
            <a:r>
              <a:rPr lang="de-DE" sz="2800" dirty="0"/>
              <a:t> </a:t>
            </a:r>
            <a:r>
              <a:rPr lang="de-DE" sz="2800" b="1" dirty="0" err="1"/>
              <a:t>one</a:t>
            </a:r>
            <a:r>
              <a:rPr lang="de-DE" sz="2800" b="1" dirty="0"/>
              <a:t> DP</a:t>
            </a:r>
          </a:p>
        </p:txBody>
      </p:sp>
    </p:spTree>
    <p:extLst>
      <p:ext uri="{BB962C8B-B14F-4D97-AF65-F5344CB8AC3E}">
        <p14:creationId xmlns:p14="http://schemas.microsoft.com/office/powerpoint/2010/main" val="3086904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688075" y="1851617"/>
            <a:ext cx="1166377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interpretation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DP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solely</a:t>
            </a:r>
            <a:r>
              <a:rPr lang="de-DE" sz="2400" dirty="0"/>
              <a:t> </a:t>
            </a:r>
            <a:r>
              <a:rPr lang="de-DE" sz="2400" dirty="0" err="1"/>
              <a:t>dependent</a:t>
            </a:r>
            <a:r>
              <a:rPr lang="de-DE" sz="2400" dirty="0"/>
              <a:t> on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morpho-syntactic</a:t>
            </a:r>
            <a:r>
              <a:rPr lang="de-DE" sz="2400" dirty="0"/>
              <a:t> </a:t>
            </a:r>
            <a:r>
              <a:rPr lang="de-DE" sz="2400" dirty="0" err="1"/>
              <a:t>ingredients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but </a:t>
            </a:r>
            <a:r>
              <a:rPr lang="de-DE" sz="2400" dirty="0" err="1"/>
              <a:t>interacts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predicate</a:t>
            </a:r>
            <a:r>
              <a:rPr lang="de-DE" sz="2400" dirty="0"/>
              <a:t> </a:t>
            </a:r>
            <a:r>
              <a:rPr lang="de-DE" sz="2400" dirty="0" err="1"/>
              <a:t>chosen</a:t>
            </a:r>
            <a:r>
              <a:rPr lang="de-DE" sz="2400" dirty="0"/>
              <a:t>; </a:t>
            </a:r>
            <a:r>
              <a:rPr lang="de-DE" sz="2400" dirty="0" err="1"/>
              <a:t>Borik</a:t>
            </a:r>
            <a:r>
              <a:rPr lang="de-DE" sz="2400" dirty="0"/>
              <a:t> &amp; </a:t>
            </a:r>
            <a:r>
              <a:rPr lang="de-DE" sz="2400" dirty="0" err="1"/>
              <a:t>Espinal</a:t>
            </a:r>
            <a:r>
              <a:rPr lang="de-DE" sz="2400" dirty="0"/>
              <a:t> (2015) </a:t>
            </a:r>
            <a:r>
              <a:rPr lang="de-DE" sz="2400" b="1" dirty="0"/>
              <a:t>V-</a:t>
            </a:r>
            <a:r>
              <a:rPr lang="de-DE" sz="2400" b="1" dirty="0" err="1"/>
              <a:t>driven</a:t>
            </a:r>
            <a:r>
              <a:rPr lang="de-DE" sz="2400" dirty="0"/>
              <a:t> </a:t>
            </a:r>
            <a:r>
              <a:rPr lang="de-DE" sz="2400" dirty="0" err="1"/>
              <a:t>genericity</a:t>
            </a:r>
            <a:r>
              <a:rPr lang="de-DE" sz="2400" dirty="0"/>
              <a:t>: </a:t>
            </a:r>
          </a:p>
          <a:p>
            <a:endParaRPr lang="de-DE" sz="2400" dirty="0"/>
          </a:p>
          <a:p>
            <a:pPr marL="400050" indent="-400050">
              <a:buAutoNum type="romanLcParenBoth"/>
            </a:pPr>
            <a:r>
              <a:rPr lang="de-DE" sz="2400" dirty="0" err="1"/>
              <a:t>kind</a:t>
            </a:r>
            <a:r>
              <a:rPr lang="de-DE" sz="2400" dirty="0"/>
              <a:t>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dirty="0" err="1"/>
              <a:t>predicates</a:t>
            </a:r>
            <a:r>
              <a:rPr lang="de-DE" sz="2400" dirty="0"/>
              <a:t>		(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extinct</a:t>
            </a:r>
            <a:r>
              <a:rPr lang="de-DE" sz="2400" dirty="0"/>
              <a:t>,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common</a:t>
            </a:r>
            <a:r>
              <a:rPr lang="de-DE" sz="2400" dirty="0"/>
              <a:t>, …)</a:t>
            </a:r>
          </a:p>
          <a:p>
            <a:pPr marL="400050" indent="-400050">
              <a:buAutoNum type="romanLcParenBoth"/>
            </a:pPr>
            <a:r>
              <a:rPr lang="de-DE" sz="2400" dirty="0"/>
              <a:t>individual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dirty="0" err="1"/>
              <a:t>predicates</a:t>
            </a:r>
            <a:r>
              <a:rPr lang="de-DE" sz="2400" dirty="0"/>
              <a:t> 	(</a:t>
            </a:r>
            <a:r>
              <a:rPr lang="de-DE" sz="2400" dirty="0" err="1"/>
              <a:t>be</a:t>
            </a:r>
            <a:r>
              <a:rPr lang="de-DE" sz="2400" dirty="0"/>
              <a:t> intelligent, …)</a:t>
            </a:r>
          </a:p>
          <a:p>
            <a:pPr marL="400050" indent="-400050">
              <a:buAutoNum type="romanLcParenBoth"/>
            </a:pPr>
            <a:r>
              <a:rPr lang="de-DE" sz="2400" dirty="0" err="1"/>
              <a:t>stage</a:t>
            </a:r>
            <a:r>
              <a:rPr lang="de-DE" sz="2400" dirty="0"/>
              <a:t> </a:t>
            </a:r>
            <a:r>
              <a:rPr lang="de-DE" sz="2400" dirty="0" err="1"/>
              <a:t>level</a:t>
            </a:r>
            <a:r>
              <a:rPr lang="de-DE" sz="2400" dirty="0"/>
              <a:t> </a:t>
            </a:r>
            <a:r>
              <a:rPr lang="de-DE" sz="2400" dirty="0" err="1"/>
              <a:t>predicates</a:t>
            </a:r>
            <a:r>
              <a:rPr lang="de-DE" sz="2400" dirty="0"/>
              <a:t> 		(</a:t>
            </a:r>
            <a:r>
              <a:rPr lang="de-DE" sz="2400" dirty="0" err="1"/>
              <a:t>typical</a:t>
            </a:r>
            <a:r>
              <a:rPr lang="de-DE" sz="2400" dirty="0"/>
              <a:t> </a:t>
            </a:r>
            <a:r>
              <a:rPr lang="de-DE" sz="2400" dirty="0" err="1"/>
              <a:t>activity</a:t>
            </a:r>
            <a:r>
              <a:rPr lang="de-DE" sz="2400" dirty="0"/>
              <a:t> </a:t>
            </a:r>
            <a:r>
              <a:rPr lang="de-DE" sz="2400" dirty="0" err="1"/>
              <a:t>verbs</a:t>
            </a:r>
            <a:r>
              <a:rPr lang="de-DE" sz="2400" dirty="0"/>
              <a:t>: </a:t>
            </a:r>
            <a:r>
              <a:rPr lang="de-DE" sz="2400" dirty="0" err="1"/>
              <a:t>eat</a:t>
            </a:r>
            <a:r>
              <a:rPr lang="de-DE" sz="2400" dirty="0"/>
              <a:t>, </a:t>
            </a:r>
            <a:r>
              <a:rPr lang="de-DE" sz="2400" dirty="0" err="1"/>
              <a:t>drink</a:t>
            </a:r>
            <a:r>
              <a:rPr lang="de-DE" sz="2400" dirty="0"/>
              <a:t>,…)</a:t>
            </a:r>
          </a:p>
          <a:p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possibility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generic</a:t>
            </a:r>
            <a:r>
              <a:rPr lang="de-DE" sz="2400" dirty="0"/>
              <a:t> </a:t>
            </a:r>
            <a:r>
              <a:rPr lang="de-DE" sz="2400" dirty="0" err="1"/>
              <a:t>statement</a:t>
            </a:r>
            <a:r>
              <a:rPr lang="de-DE" sz="2400" dirty="0"/>
              <a:t> (</a:t>
            </a:r>
            <a:r>
              <a:rPr lang="de-DE" sz="2400" dirty="0" err="1"/>
              <a:t>kind-reading</a:t>
            </a:r>
            <a:r>
              <a:rPr lang="de-DE" sz="2400" dirty="0"/>
              <a:t>) </a:t>
            </a:r>
            <a:r>
              <a:rPr lang="de-DE" sz="2400" dirty="0" err="1"/>
              <a:t>depends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actual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aspectual</a:t>
            </a:r>
            <a:r>
              <a:rPr lang="de-DE" sz="2400" dirty="0"/>
              <a:t>-temporal </a:t>
            </a:r>
            <a:r>
              <a:rPr lang="de-DE" sz="2400" dirty="0" err="1"/>
              <a:t>interpretation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not </a:t>
            </a:r>
            <a:r>
              <a:rPr lang="de-DE" sz="2400" dirty="0" err="1"/>
              <a:t>solely</a:t>
            </a:r>
            <a:r>
              <a:rPr lang="de-DE" sz="2400" dirty="0"/>
              <a:t> on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lexical</a:t>
            </a:r>
            <a:r>
              <a:rPr lang="de-DE" sz="2400" dirty="0"/>
              <a:t> </a:t>
            </a:r>
            <a:r>
              <a:rPr lang="de-DE" sz="2400" dirty="0" err="1"/>
              <a:t>entry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predicate</a:t>
            </a:r>
            <a:r>
              <a:rPr lang="de-DE" sz="2400" dirty="0"/>
              <a:t> </a:t>
            </a:r>
            <a:r>
              <a:rPr lang="de-DE" sz="2400" dirty="0" err="1"/>
              <a:t>itself</a:t>
            </a:r>
            <a:r>
              <a:rPr lang="de-DE" sz="2400" dirty="0"/>
              <a:t>: </a:t>
            </a:r>
            <a:br>
              <a:rPr lang="de-DE" sz="2400" dirty="0"/>
            </a:br>
            <a:endParaRPr lang="de-DE" sz="2400" dirty="0"/>
          </a:p>
          <a:p>
            <a:r>
              <a:rPr lang="de-DE" sz="2400" i="1" dirty="0"/>
              <a:t>A </a:t>
            </a:r>
            <a:r>
              <a:rPr lang="de-DE" sz="2400" i="1" dirty="0" err="1"/>
              <a:t>blue</a:t>
            </a:r>
            <a:r>
              <a:rPr lang="de-DE" sz="2400" i="1" dirty="0"/>
              <a:t> </a:t>
            </a:r>
            <a:r>
              <a:rPr lang="de-DE" sz="2400" i="1" dirty="0" err="1"/>
              <a:t>whale</a:t>
            </a:r>
            <a:r>
              <a:rPr lang="de-DE" sz="2400" i="1" dirty="0"/>
              <a:t> </a:t>
            </a:r>
            <a:r>
              <a:rPr lang="de-DE" sz="2400" i="1" dirty="0" err="1"/>
              <a:t>eats</a:t>
            </a:r>
            <a:r>
              <a:rPr lang="de-DE" sz="2400" i="1" dirty="0"/>
              <a:t> an </a:t>
            </a:r>
            <a:r>
              <a:rPr lang="de-DE" sz="2400" i="1" dirty="0" err="1"/>
              <a:t>average</a:t>
            </a:r>
            <a:r>
              <a:rPr lang="de-DE" sz="2400" i="1" dirty="0"/>
              <a:t> </a:t>
            </a:r>
            <a:r>
              <a:rPr lang="de-DE" sz="2400" i="1" dirty="0" err="1"/>
              <a:t>of</a:t>
            </a:r>
            <a:r>
              <a:rPr lang="de-DE" sz="2400" i="1" dirty="0"/>
              <a:t> </a:t>
            </a:r>
            <a:r>
              <a:rPr lang="de-DE" sz="2400" i="1" dirty="0" err="1"/>
              <a:t>three</a:t>
            </a:r>
            <a:r>
              <a:rPr lang="de-DE" sz="2400" i="1" dirty="0"/>
              <a:t> </a:t>
            </a:r>
            <a:r>
              <a:rPr lang="de-DE" sz="2400" i="1" dirty="0" err="1"/>
              <a:t>tons</a:t>
            </a:r>
            <a:r>
              <a:rPr lang="de-DE" sz="2400" i="1" dirty="0"/>
              <a:t> </a:t>
            </a:r>
            <a:r>
              <a:rPr lang="de-DE" sz="2400" i="1" dirty="0" err="1"/>
              <a:t>of</a:t>
            </a:r>
            <a:r>
              <a:rPr lang="de-DE" sz="2400" i="1" dirty="0"/>
              <a:t> </a:t>
            </a:r>
            <a:r>
              <a:rPr lang="de-DE" sz="2400" i="1" dirty="0" err="1"/>
              <a:t>food</a:t>
            </a:r>
            <a:r>
              <a:rPr lang="de-DE" sz="2400" i="1" dirty="0"/>
              <a:t> a </a:t>
            </a:r>
            <a:r>
              <a:rPr lang="de-DE" sz="2400" i="1" dirty="0" err="1"/>
              <a:t>day</a:t>
            </a:r>
            <a:r>
              <a:rPr lang="de-DE" sz="2400" i="1" dirty="0"/>
              <a:t> </a:t>
            </a:r>
            <a:br>
              <a:rPr lang="de-DE" sz="2400" i="1" dirty="0"/>
            </a:br>
            <a:r>
              <a:rPr lang="de-DE" sz="2400" i="1" dirty="0"/>
              <a:t> 			</a:t>
            </a:r>
            <a:r>
              <a:rPr lang="de-DE" sz="2400" dirty="0"/>
              <a:t>(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largest</a:t>
            </a:r>
            <a:r>
              <a:rPr lang="de-DE" sz="2400" dirty="0"/>
              <a:t> </a:t>
            </a:r>
            <a:r>
              <a:rPr lang="de-DE" sz="2400" dirty="0" err="1"/>
              <a:t>mammal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world</a:t>
            </a:r>
            <a:r>
              <a:rPr lang="de-DE" sz="2400" dirty="0"/>
              <a:t>)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Differences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predicate</a:t>
            </a:r>
            <a:r>
              <a:rPr lang="de-DE" dirty="0"/>
              <a:t> </a:t>
            </a:r>
            <a:br>
              <a:rPr lang="de-DE" dirty="0"/>
            </a:br>
            <a:r>
              <a:rPr lang="de-DE" sz="2800" dirty="0"/>
              <a:t>(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actual</a:t>
            </a:r>
            <a:r>
              <a:rPr lang="de-DE" sz="2800" dirty="0"/>
              <a:t> </a:t>
            </a:r>
            <a:r>
              <a:rPr lang="de-DE" sz="2800" dirty="0" err="1"/>
              <a:t>interpretation</a:t>
            </a:r>
            <a:r>
              <a:rPr lang="de-DE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316480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296886"/>
            <a:ext cx="10515600" cy="1325563"/>
          </a:xfrm>
        </p:spPr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predicate</a:t>
            </a:r>
            <a:r>
              <a:rPr lang="de-DE" dirty="0"/>
              <a:t> </a:t>
            </a:r>
            <a:br>
              <a:rPr lang="de-DE" dirty="0"/>
            </a:br>
            <a:r>
              <a:rPr lang="de-DE" sz="2800" dirty="0"/>
              <a:t>(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actual</a:t>
            </a:r>
            <a:r>
              <a:rPr lang="de-DE" sz="2800" dirty="0"/>
              <a:t> </a:t>
            </a:r>
            <a:r>
              <a:rPr lang="de-DE" sz="2800" dirty="0" err="1"/>
              <a:t>interpretation</a:t>
            </a:r>
            <a:r>
              <a:rPr lang="de-DE" sz="2800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27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1419367"/>
            <a:ext cx="8393768" cy="543863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775510" y="1787857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 usually drink wine</a:t>
            </a:r>
            <a:r>
              <a:rPr lang="en-US" sz="2400" dirty="0"/>
              <a:t>….</a:t>
            </a:r>
          </a:p>
          <a:p>
            <a:r>
              <a:rPr lang="en-US" sz="2400" dirty="0"/>
              <a:t>Stage level </a:t>
            </a:r>
          </a:p>
          <a:p>
            <a:r>
              <a:rPr lang="en-US" sz="2400" dirty="0"/>
              <a:t>Habitual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775510" y="3792686"/>
            <a:ext cx="3535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But today I will drink water</a:t>
            </a:r>
          </a:p>
          <a:p>
            <a:r>
              <a:rPr lang="en-US" sz="2400" dirty="0"/>
              <a:t>Stage level</a:t>
            </a:r>
          </a:p>
          <a:p>
            <a:r>
              <a:rPr lang="en-US" sz="2400" dirty="0"/>
              <a:t>Actual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775510" y="5525353"/>
            <a:ext cx="3161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Otherwise, I like wine</a:t>
            </a:r>
            <a:r>
              <a:rPr lang="en-US" sz="2400" dirty="0"/>
              <a:t>….</a:t>
            </a:r>
          </a:p>
          <a:p>
            <a:r>
              <a:rPr lang="en-US" sz="2400" dirty="0"/>
              <a:t>Individual level</a:t>
            </a:r>
          </a:p>
        </p:txBody>
      </p:sp>
    </p:spTree>
    <p:extLst>
      <p:ext uri="{BB962C8B-B14F-4D97-AF65-F5344CB8AC3E}">
        <p14:creationId xmlns:p14="http://schemas.microsoft.com/office/powerpoint/2010/main" val="2764247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predicate</a:t>
            </a:r>
            <a:r>
              <a:rPr lang="de-DE" dirty="0"/>
              <a:t> </a:t>
            </a:r>
            <a:br>
              <a:rPr lang="de-DE" dirty="0"/>
            </a:br>
            <a:r>
              <a:rPr lang="de-DE" sz="2800" dirty="0"/>
              <a:t>(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actual</a:t>
            </a:r>
            <a:r>
              <a:rPr lang="de-DE" sz="2800" dirty="0"/>
              <a:t> </a:t>
            </a:r>
            <a:r>
              <a:rPr lang="de-DE" sz="2800" dirty="0" err="1"/>
              <a:t>interpretation</a:t>
            </a:r>
            <a:r>
              <a:rPr lang="de-DE" sz="2800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32" y="1371600"/>
            <a:ext cx="8393768" cy="5486400"/>
          </a:xfrm>
          <a:prstGeom prst="rect">
            <a:avLst/>
          </a:prstGeom>
        </p:spPr>
      </p:pic>
      <p:sp>
        <p:nvSpPr>
          <p:cNvPr id="7" name="Abgerundete rechteckige Legende 6"/>
          <p:cNvSpPr/>
          <p:nvPr/>
        </p:nvSpPr>
        <p:spPr>
          <a:xfrm>
            <a:off x="5909481" y="859809"/>
            <a:ext cx="6494534" cy="1346558"/>
          </a:xfrm>
          <a:prstGeom prst="wedgeRoundRectCallout">
            <a:avLst>
              <a:gd name="adj1" fmla="val -83387"/>
              <a:gd name="adj2" fmla="val 62216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stage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level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, but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pluralized</a:t>
            </a:r>
            <a:endParaRPr lang="de-DE" sz="2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episodic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generic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, (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characterizing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)</a:t>
            </a:r>
            <a:endParaRPr lang="de-DE" sz="2400" dirty="0">
              <a:solidFill>
                <a:schemeClr val="tx1"/>
              </a:solidFill>
            </a:endParaRPr>
          </a:p>
          <a:p>
            <a:r>
              <a:rPr lang="de-DE" sz="2400" u="sng" dirty="0" err="1">
                <a:solidFill>
                  <a:schemeClr val="tx1"/>
                </a:solidFill>
              </a:rPr>
              <a:t>Expectation</a:t>
            </a:r>
            <a:r>
              <a:rPr lang="de-DE" sz="2400" dirty="0">
                <a:solidFill>
                  <a:schemeClr val="tx1"/>
                </a:solidFill>
              </a:rPr>
              <a:t>: </a:t>
            </a:r>
            <a:r>
              <a:rPr lang="de-DE" sz="2400" dirty="0" err="1">
                <a:solidFill>
                  <a:schemeClr val="tx1"/>
                </a:solidFill>
              </a:rPr>
              <a:t>no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def</a:t>
            </a:r>
            <a:r>
              <a:rPr lang="de-DE" sz="2400" dirty="0">
                <a:solidFill>
                  <a:schemeClr val="tx1"/>
                </a:solidFill>
              </a:rPr>
              <a:t>. D, but ID </a:t>
            </a:r>
            <a:r>
              <a:rPr lang="de-DE" sz="2400" b="1" dirty="0" err="1">
                <a:solidFill>
                  <a:schemeClr val="tx1"/>
                </a:solidFill>
              </a:rPr>
              <a:t>possible</a:t>
            </a:r>
            <a:endParaRPr lang="de-DE" sz="2400" b="1" dirty="0">
              <a:solidFill>
                <a:schemeClr val="tx1"/>
              </a:solidFill>
            </a:endParaRPr>
          </a:p>
          <a:p>
            <a:r>
              <a:rPr lang="de-DE" sz="2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difference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between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BW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CH</a:t>
            </a:r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8" name="Abgerundete rechteckige Legende 7"/>
          <p:cNvSpPr/>
          <p:nvPr/>
        </p:nvSpPr>
        <p:spPr>
          <a:xfrm>
            <a:off x="5909481" y="2895579"/>
            <a:ext cx="6494534" cy="1515056"/>
          </a:xfrm>
          <a:prstGeom prst="wedgeRoundRectCallout">
            <a:avLst>
              <a:gd name="adj1" fmla="val -88058"/>
              <a:gd name="adj2" fmla="val 6072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 err="1">
                <a:solidFill>
                  <a:schemeClr val="tx1"/>
                </a:solidFill>
              </a:rPr>
              <a:t>stage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level</a:t>
            </a:r>
            <a:r>
              <a:rPr lang="de-DE" sz="2400" dirty="0">
                <a:solidFill>
                  <a:schemeClr val="tx1"/>
                </a:solidFill>
              </a:rPr>
              <a:t>, </a:t>
            </a:r>
            <a:r>
              <a:rPr lang="de-DE" sz="2400" dirty="0" err="1">
                <a:solidFill>
                  <a:schemeClr val="tx1"/>
                </a:solidFill>
              </a:rPr>
              <a:t>actual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instantiation</a:t>
            </a:r>
            <a:r>
              <a:rPr lang="de-DE" sz="2400" dirty="0">
                <a:solidFill>
                  <a:schemeClr val="tx1"/>
                </a:solidFill>
              </a:rPr>
              <a:t> (</a:t>
            </a:r>
            <a:r>
              <a:rPr lang="de-DE" sz="2400" dirty="0" err="1">
                <a:solidFill>
                  <a:schemeClr val="tx1"/>
                </a:solidFill>
              </a:rPr>
              <a:t>right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now</a:t>
            </a:r>
            <a:r>
              <a:rPr lang="de-DE" sz="2400" dirty="0">
                <a:solidFill>
                  <a:schemeClr val="tx1"/>
                </a:solidFill>
              </a:rPr>
              <a:t>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episodic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b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Expectation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: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no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def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. D, but ID (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highest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rate), </a:t>
            </a:r>
          </a:p>
          <a:p>
            <a:r>
              <a:rPr lang="de-DE" sz="2400" b="1" dirty="0" err="1">
                <a:solidFill>
                  <a:schemeClr val="tx1"/>
                </a:solidFill>
                <a:sym typeface="Wingdings" panose="05000000000000000000" pitchFamily="2" charset="2"/>
              </a:rPr>
              <a:t>difference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between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BW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and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CH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5909481" y="4768619"/>
            <a:ext cx="6494534" cy="1489435"/>
          </a:xfrm>
          <a:prstGeom prst="wedgeRoundRectCallout">
            <a:avLst>
              <a:gd name="adj1" fmla="val -77095"/>
              <a:gd name="adj2" fmla="val 39938"/>
              <a:gd name="adj3" fmla="val 16667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individual </a:t>
            </a:r>
            <a:r>
              <a:rPr lang="de-DE" sz="2400" dirty="0" err="1">
                <a:solidFill>
                  <a:schemeClr val="tx1"/>
                </a:solidFill>
              </a:rPr>
              <a:t>level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predicate</a:t>
            </a:r>
            <a:r>
              <a:rPr lang="de-DE" sz="2400" dirty="0">
                <a:solidFill>
                  <a:schemeClr val="tx1"/>
                </a:solidFill>
              </a:rPr>
              <a:t> (like)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de-DE" sz="2400" dirty="0" err="1">
                <a:solidFill>
                  <a:schemeClr val="tx1"/>
                </a:solidFill>
                <a:sym typeface="Wingdings" panose="05000000000000000000" pitchFamily="2" charset="2"/>
              </a:rPr>
              <a:t>generic</a:t>
            </a:r>
            <a:r>
              <a:rPr lang="de-DE" sz="24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dirty="0" err="1">
                <a:solidFill>
                  <a:schemeClr val="tx1"/>
                </a:solidFill>
              </a:rPr>
              <a:t>Expectation</a:t>
            </a:r>
            <a:r>
              <a:rPr lang="de-DE" sz="2400" dirty="0">
                <a:solidFill>
                  <a:schemeClr val="tx1"/>
                </a:solidFill>
              </a:rPr>
              <a:t>: </a:t>
            </a:r>
            <a:r>
              <a:rPr lang="de-DE" sz="2400" dirty="0" err="1">
                <a:solidFill>
                  <a:schemeClr val="tx1"/>
                </a:solidFill>
              </a:rPr>
              <a:t>def</a:t>
            </a:r>
            <a:r>
              <a:rPr lang="de-DE" sz="2400" dirty="0">
                <a:solidFill>
                  <a:schemeClr val="tx1"/>
                </a:solidFill>
              </a:rPr>
              <a:t>. D ok, ID (</a:t>
            </a:r>
            <a:r>
              <a:rPr lang="de-DE" sz="2400" dirty="0" err="1">
                <a:solidFill>
                  <a:schemeClr val="tx1"/>
                </a:solidFill>
              </a:rPr>
              <a:t>lowest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rates</a:t>
            </a:r>
            <a:r>
              <a:rPr lang="de-DE" sz="2400" dirty="0">
                <a:solidFill>
                  <a:schemeClr val="tx1"/>
                </a:solidFill>
              </a:rPr>
              <a:t>)</a:t>
            </a:r>
            <a:br>
              <a:rPr lang="de-DE" sz="2400" dirty="0">
                <a:solidFill>
                  <a:schemeClr val="tx1"/>
                </a:solidFill>
              </a:rPr>
            </a:br>
            <a:r>
              <a:rPr lang="de-DE" sz="2400" b="1" dirty="0" err="1">
                <a:solidFill>
                  <a:schemeClr val="tx1"/>
                </a:solidFill>
              </a:rPr>
              <a:t>difference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between</a:t>
            </a:r>
            <a:r>
              <a:rPr lang="de-DE" sz="2400" dirty="0">
                <a:solidFill>
                  <a:schemeClr val="tx1"/>
                </a:solidFill>
              </a:rPr>
              <a:t> BW </a:t>
            </a:r>
            <a:r>
              <a:rPr lang="de-DE" sz="2400" dirty="0" err="1">
                <a:solidFill>
                  <a:schemeClr val="tx1"/>
                </a:solidFill>
              </a:rPr>
              <a:t>and</a:t>
            </a:r>
            <a:r>
              <a:rPr lang="de-DE" sz="2400" dirty="0">
                <a:solidFill>
                  <a:schemeClr val="tx1"/>
                </a:solidFill>
              </a:rPr>
              <a:t> CH in</a:t>
            </a:r>
          </a:p>
        </p:txBody>
      </p:sp>
    </p:spTree>
    <p:extLst>
      <p:ext uri="{BB962C8B-B14F-4D97-AF65-F5344CB8AC3E}">
        <p14:creationId xmlns:p14="http://schemas.microsoft.com/office/powerpoint/2010/main" val="294683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predicate</a:t>
            </a:r>
            <a:r>
              <a:rPr lang="de-DE" dirty="0"/>
              <a:t> </a:t>
            </a:r>
            <a:br>
              <a:rPr lang="de-DE" dirty="0"/>
            </a:br>
            <a:r>
              <a:rPr lang="de-DE" sz="2800" dirty="0"/>
              <a:t>(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dirty="0" err="1"/>
              <a:t>actual</a:t>
            </a:r>
            <a:r>
              <a:rPr lang="de-DE" sz="2800" dirty="0"/>
              <a:t> </a:t>
            </a:r>
            <a:r>
              <a:rPr lang="de-DE" sz="2800" dirty="0" err="1"/>
              <a:t>interpretation</a:t>
            </a:r>
            <a:r>
              <a:rPr lang="de-DE" sz="2800" dirty="0"/>
              <a:t>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29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777" y="148856"/>
            <a:ext cx="8393768" cy="6804837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01278"/>
              </p:ext>
            </p:extLst>
          </p:nvPr>
        </p:nvGraphicFramePr>
        <p:xfrm>
          <a:off x="8265818" y="1027906"/>
          <a:ext cx="2590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72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38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265818" y="365774"/>
            <a:ext cx="28017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Acceptance</a:t>
            </a:r>
            <a:r>
              <a:rPr lang="de-DE" dirty="0"/>
              <a:t> (%): </a:t>
            </a:r>
            <a:r>
              <a:rPr lang="de-DE" dirty="0" err="1"/>
              <a:t>grading</a:t>
            </a:r>
            <a:r>
              <a:rPr lang="de-DE" dirty="0"/>
              <a:t> 1-2</a:t>
            </a:r>
            <a:br>
              <a:rPr lang="de-DE" dirty="0"/>
            </a:br>
            <a:r>
              <a:rPr lang="de-DE" dirty="0"/>
              <a:t>FB 5-11, n = 517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77816"/>
              </p:ext>
            </p:extLst>
          </p:nvPr>
        </p:nvGraphicFramePr>
        <p:xfrm>
          <a:off x="8265818" y="2891870"/>
          <a:ext cx="2590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89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--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667756"/>
              </p:ext>
            </p:extLst>
          </p:nvPr>
        </p:nvGraphicFramePr>
        <p:xfrm>
          <a:off x="8265818" y="4893310"/>
          <a:ext cx="2590800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42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62">
                <a:tc>
                  <a:txBody>
                    <a:bodyPr/>
                    <a:lstStyle/>
                    <a:p>
                      <a:r>
                        <a:rPr lang="de-DE" dirty="0"/>
                        <a:t>66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989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39" y="1303793"/>
            <a:ext cx="6215016" cy="452001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603739" y="5879933"/>
            <a:ext cx="4483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http://www.atlas-alltagssprache.de/runde-3/f08d/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050984" y="3100188"/>
            <a:ext cx="276777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 …     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? </a:t>
            </a:r>
            <a:br>
              <a:rPr lang="de-DE" dirty="0"/>
            </a:br>
            <a:r>
              <a:rPr lang="de-DE" dirty="0"/>
              <a:t>                     cash</a:t>
            </a:r>
          </a:p>
          <a:p>
            <a:r>
              <a:rPr lang="de-DE" dirty="0"/>
              <a:t>                </a:t>
            </a:r>
            <a:r>
              <a:rPr lang="de-DE" b="1" dirty="0"/>
              <a:t> a  </a:t>
            </a:r>
            <a:r>
              <a:rPr lang="de-DE" dirty="0"/>
              <a:t>cash</a:t>
            </a: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Introduction</a:t>
            </a:r>
            <a:r>
              <a:rPr lang="de-DE" dirty="0"/>
              <a:t> – IDs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mass</a:t>
            </a:r>
            <a:r>
              <a:rPr lang="de-DE" dirty="0"/>
              <a:t> </a:t>
            </a:r>
            <a:r>
              <a:rPr lang="de-DE" dirty="0" err="1"/>
              <a:t>nouns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145585" y="1690687"/>
            <a:ext cx="38813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Immediate question:</a:t>
            </a:r>
          </a:p>
          <a:p>
            <a:r>
              <a:rPr lang="en-US" dirty="0"/>
              <a:t>How can a lexical item, which derives</a:t>
            </a:r>
            <a:br>
              <a:rPr lang="en-US" dirty="0"/>
            </a:br>
            <a:r>
              <a:rPr lang="en-US" dirty="0"/>
              <a:t>presumably from the numeral 'one',</a:t>
            </a:r>
            <a:br>
              <a:rPr lang="en-US" dirty="0"/>
            </a:br>
            <a:r>
              <a:rPr lang="en-US" dirty="0"/>
              <a:t>contribute to such a partitive meaning?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035369" y="3214134"/>
            <a:ext cx="507850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Identify (all ;-) the occurrences if the ID</a:t>
            </a:r>
            <a:br>
              <a:rPr lang="en-US" dirty="0"/>
            </a:br>
            <a:r>
              <a:rPr lang="en-US" dirty="0"/>
              <a:t>including derivations, </a:t>
            </a:r>
            <a:r>
              <a:rPr lang="en-US" i="1" dirty="0" err="1"/>
              <a:t>ein</a:t>
            </a:r>
            <a:r>
              <a:rPr lang="en-US" dirty="0" err="1"/>
              <a:t>-ig</a:t>
            </a:r>
            <a:r>
              <a:rPr lang="en-US" dirty="0"/>
              <a:t>- (=some); </a:t>
            </a:r>
            <a:r>
              <a:rPr lang="en-US" i="1" dirty="0"/>
              <a:t>k-</a:t>
            </a:r>
            <a:r>
              <a:rPr lang="en-US" i="1" dirty="0" err="1"/>
              <a:t>ein</a:t>
            </a:r>
            <a:br>
              <a:rPr lang="en-US" dirty="0"/>
            </a:br>
            <a:r>
              <a:rPr lang="en-US" dirty="0"/>
              <a:t>(indefinite negative); also its different forms </a:t>
            </a:r>
            <a:br>
              <a:rPr lang="en-US" dirty="0"/>
            </a:br>
            <a:r>
              <a:rPr lang="en-US" dirty="0"/>
              <a:t>(Dutch ’n; German </a:t>
            </a:r>
            <a:r>
              <a:rPr lang="en-US" dirty="0" err="1"/>
              <a:t>nen</a:t>
            </a:r>
            <a:r>
              <a:rPr lang="en-US" dirty="0"/>
              <a:t>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is the lowest common denominator</a:t>
            </a:r>
            <a:br>
              <a:rPr lang="en-US" dirty="0"/>
            </a:br>
            <a:r>
              <a:rPr lang="en-US" dirty="0"/>
              <a:t>in these contexts?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What are possible alternative lexical items?</a:t>
            </a:r>
            <a:br>
              <a:rPr lang="en-US" dirty="0"/>
            </a:br>
            <a:r>
              <a:rPr lang="en-US" dirty="0"/>
              <a:t>(within one language and cross-linguistically)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Where and how do their meaning components </a:t>
            </a:r>
            <a:br>
              <a:rPr lang="en-US" dirty="0"/>
            </a:br>
            <a:r>
              <a:rPr lang="en-US" dirty="0"/>
              <a:t>overlap with the ID (and vice versa)?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How can this situation be modeled in the syntax?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 goal of the project </a:t>
            </a:r>
            <a:r>
              <a:rPr lang="en-US" b="1" dirty="0">
                <a:sym typeface="Wingdings" panose="05000000000000000000" pitchFamily="2" charset="2"/>
              </a:rPr>
              <a:t>'Partition and Individuation</a:t>
            </a:r>
            <a:br>
              <a:rPr lang="en-US" b="1" dirty="0">
                <a:sym typeface="Wingdings" panose="05000000000000000000" pitchFamily="2" charset="2"/>
              </a:rPr>
            </a:br>
            <a:r>
              <a:rPr lang="en-US" b="1" dirty="0">
                <a:sym typeface="Wingdings" panose="05000000000000000000" pitchFamily="2" charset="2"/>
              </a:rPr>
              <a:t>                                        in Germanic</a:t>
            </a:r>
            <a:r>
              <a:rPr lang="en-US" dirty="0">
                <a:sym typeface="Wingdings" panose="05000000000000000000" pitchFamily="2" charset="2"/>
              </a:rPr>
              <a:t>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715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5449" y="-45663"/>
            <a:ext cx="10515600" cy="1325563"/>
          </a:xfrm>
        </p:spPr>
        <p:txBody>
          <a:bodyPr/>
          <a:lstStyle/>
          <a:p>
            <a:r>
              <a:rPr lang="de-DE" dirty="0"/>
              <a:t>Situational partitivity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576930" y="6011793"/>
            <a:ext cx="2743200" cy="365125"/>
          </a:xfrm>
        </p:spPr>
        <p:txBody>
          <a:bodyPr/>
          <a:lstStyle/>
          <a:p>
            <a:fld id="{F981C681-939A-40E6-96D0-FEFDECCDDC91}" type="slidenum">
              <a:rPr lang="de-DE" smtClean="0"/>
              <a:t>30</a:t>
            </a:fld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4318746" y="4190284"/>
            <a:ext cx="803183" cy="709449"/>
          </a:xfrm>
          <a:prstGeom prst="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5" name="Gruppieren 4"/>
          <p:cNvGrpSpPr/>
          <p:nvPr/>
        </p:nvGrpSpPr>
        <p:grpSpPr>
          <a:xfrm>
            <a:off x="3187732" y="3307416"/>
            <a:ext cx="1360495" cy="567558"/>
            <a:chOff x="5407572" y="2585545"/>
            <a:chExt cx="1308538" cy="567558"/>
          </a:xfrm>
        </p:grpSpPr>
        <p:cxnSp>
          <p:nvCxnSpPr>
            <p:cNvPr id="6" name="Gerader Verbinder 5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2163263" y="2512126"/>
            <a:ext cx="1360495" cy="567558"/>
            <a:chOff x="5407572" y="2585545"/>
            <a:chExt cx="1308538" cy="567558"/>
          </a:xfrm>
        </p:grpSpPr>
        <p:cxnSp>
          <p:nvCxnSpPr>
            <p:cNvPr id="9" name="Gerader Verbinder 8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2911038" y="3914387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</a:t>
            </a:r>
            <a:r>
              <a:rPr lang="de-DE" b="1" baseline="30000" dirty="0"/>
              <a:t>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77466" y="217860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BMP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439350" y="3847963"/>
            <a:ext cx="47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NP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382514" y="3000642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BM‘</a:t>
            </a:r>
            <a:endParaRPr lang="en-GB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707512" y="3049911"/>
            <a:ext cx="919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chemeClr val="bg1">
                    <a:lumMod val="75000"/>
                  </a:schemeClr>
                </a:solidFill>
              </a:rPr>
              <a:t>amount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904461" y="4283719"/>
            <a:ext cx="82426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an</a:t>
            </a:r>
            <a:br>
              <a:rPr lang="de-DE" sz="3200" dirty="0"/>
            </a:br>
            <a:r>
              <a:rPr lang="de-DE" sz="3200" dirty="0"/>
              <a:t>ein-</a:t>
            </a:r>
          </a:p>
          <a:p>
            <a:r>
              <a:rPr lang="de-DE" sz="3200" dirty="0"/>
              <a:t>ø</a:t>
            </a:r>
          </a:p>
          <a:p>
            <a:r>
              <a:rPr lang="de-DE" sz="3200" dirty="0"/>
              <a:t>-s</a:t>
            </a:r>
          </a:p>
        </p:txBody>
      </p:sp>
      <p:sp>
        <p:nvSpPr>
          <p:cNvPr id="18" name="Bogen 17"/>
          <p:cNvSpPr/>
          <p:nvPr/>
        </p:nvSpPr>
        <p:spPr>
          <a:xfrm rot="8808721">
            <a:off x="2628189" y="4804241"/>
            <a:ext cx="2767181" cy="1295581"/>
          </a:xfrm>
          <a:prstGeom prst="arc">
            <a:avLst>
              <a:gd name="adj1" fmla="val 11763012"/>
              <a:gd name="adj2" fmla="val 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Abgerundete rechteckige Legende 19"/>
          <p:cNvSpPr/>
          <p:nvPr/>
        </p:nvSpPr>
        <p:spPr>
          <a:xfrm>
            <a:off x="643677" y="4375653"/>
            <a:ext cx="1203526" cy="1148317"/>
          </a:xfrm>
          <a:prstGeom prst="wedgeRoundRectCallout">
            <a:avLst>
              <a:gd name="adj1" fmla="val 134985"/>
              <a:gd name="adj2" fmla="val 1098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Bavarian</a:t>
            </a:r>
            <a:endParaRPr lang="de-DE" dirty="0">
              <a:solidFill>
                <a:schemeClr val="tx1"/>
              </a:solidFill>
            </a:endParaRPr>
          </a:p>
          <a:p>
            <a:pPr algn="ctr"/>
            <a:r>
              <a:rPr lang="de-DE" dirty="0">
                <a:solidFill>
                  <a:schemeClr val="tx1"/>
                </a:solidFill>
              </a:rPr>
              <a:t>ALM A</a:t>
            </a:r>
          </a:p>
        </p:txBody>
      </p:sp>
      <p:sp>
        <p:nvSpPr>
          <p:cNvPr id="22" name="Abgerundete rechteckige Legende 21"/>
          <p:cNvSpPr/>
          <p:nvPr/>
        </p:nvSpPr>
        <p:spPr>
          <a:xfrm>
            <a:off x="703743" y="5878960"/>
            <a:ext cx="1250484" cy="995916"/>
          </a:xfrm>
          <a:prstGeom prst="wedgeRoundRectCallout">
            <a:avLst>
              <a:gd name="adj1" fmla="val 119420"/>
              <a:gd name="adj2" fmla="val -71170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Standard German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ALM B</a:t>
            </a:r>
          </a:p>
        </p:txBody>
      </p:sp>
      <p:sp>
        <p:nvSpPr>
          <p:cNvPr id="21" name="Abgerundete rechteckige Legende 20"/>
          <p:cNvSpPr/>
          <p:nvPr/>
        </p:nvSpPr>
        <p:spPr>
          <a:xfrm>
            <a:off x="4155717" y="5778812"/>
            <a:ext cx="1250484" cy="995916"/>
          </a:xfrm>
          <a:prstGeom prst="wedgeRoundRectCallout">
            <a:avLst>
              <a:gd name="adj1" fmla="val -136724"/>
              <a:gd name="adj2" fmla="val 5621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MHG</a:t>
            </a:r>
          </a:p>
        </p:txBody>
      </p:sp>
      <p:sp>
        <p:nvSpPr>
          <p:cNvPr id="23" name="Abgerundete rechteckige Legende 22"/>
          <p:cNvSpPr/>
          <p:nvPr/>
        </p:nvSpPr>
        <p:spPr>
          <a:xfrm>
            <a:off x="373852" y="3088788"/>
            <a:ext cx="1250484" cy="995916"/>
          </a:xfrm>
          <a:prstGeom prst="wedgeRoundRectCallout">
            <a:avLst>
              <a:gd name="adj1" fmla="val 153352"/>
              <a:gd name="adj2" fmla="val 106545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possible</a:t>
            </a:r>
            <a:r>
              <a:rPr lang="de-DE" dirty="0">
                <a:solidFill>
                  <a:schemeClr val="tx1"/>
                </a:solidFill>
              </a:rPr>
              <a:t> in all </a:t>
            </a:r>
            <a:r>
              <a:rPr lang="de-DE" dirty="0" err="1">
                <a:solidFill>
                  <a:schemeClr val="tx1"/>
                </a:solidFill>
              </a:rPr>
              <a:t>varieties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E74878B-844F-4285-8CFC-F51D85468F6F}"/>
              </a:ext>
            </a:extLst>
          </p:cNvPr>
          <p:cNvSpPr txBox="1"/>
          <p:nvPr/>
        </p:nvSpPr>
        <p:spPr>
          <a:xfrm>
            <a:off x="2042732" y="1370674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VP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042D3B1-0414-41FA-BC4C-C734858D572E}"/>
              </a:ext>
            </a:extLst>
          </p:cNvPr>
          <p:cNvSpPr txBox="1"/>
          <p:nvPr/>
        </p:nvSpPr>
        <p:spPr>
          <a:xfrm>
            <a:off x="1392348" y="2316606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</a:t>
            </a:r>
            <a:r>
              <a:rPr lang="de-DE" baseline="30000" dirty="0"/>
              <a:t>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DD0087AF-6E14-48A0-B171-14715180618A}"/>
              </a:ext>
            </a:extLst>
          </p:cNvPr>
          <p:cNvSpPr txBox="1"/>
          <p:nvPr/>
        </p:nvSpPr>
        <p:spPr>
          <a:xfrm>
            <a:off x="701889" y="1386183"/>
            <a:ext cx="50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ꓱe</a:t>
            </a:r>
            <a:endParaRPr lang="de-DE" baseline="-250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5C84F4A-0DCE-4211-AF86-2F92C0FE88FC}"/>
              </a:ext>
            </a:extLst>
          </p:cNvPr>
          <p:cNvGrpSpPr/>
          <p:nvPr/>
        </p:nvGrpSpPr>
        <p:grpSpPr>
          <a:xfrm>
            <a:off x="1568323" y="1765471"/>
            <a:ext cx="1360495" cy="393223"/>
            <a:chOff x="5407572" y="2585545"/>
            <a:chExt cx="1308538" cy="567558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C87FD54F-1FF6-4173-BF2F-6EC7DB6E94F6}"/>
                </a:ext>
              </a:extLst>
            </p:cNvPr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650F0362-6C05-40E1-86AF-96E2EEB6AA79}"/>
                </a:ext>
              </a:extLst>
            </p:cNvPr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AB75B9A-9916-43B0-A634-01AEB023271B}"/>
              </a:ext>
            </a:extLst>
          </p:cNvPr>
          <p:cNvGrpSpPr/>
          <p:nvPr/>
        </p:nvGrpSpPr>
        <p:grpSpPr>
          <a:xfrm>
            <a:off x="909430" y="1091112"/>
            <a:ext cx="1360495" cy="336979"/>
            <a:chOff x="5407572" y="2585545"/>
            <a:chExt cx="1308538" cy="567558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7FCB6C1C-FE87-479D-A83A-07CEF40D6490}"/>
                </a:ext>
              </a:extLst>
            </p:cNvPr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37">
              <a:extLst>
                <a:ext uri="{FF2B5EF4-FFF2-40B4-BE49-F238E27FC236}">
                  <a16:creationId xmlns:a16="http://schemas.microsoft.com/office/drawing/2014/main" id="{AC9E2A7A-FDA8-4E19-8CE7-1074007B1533}"/>
                </a:ext>
              </a:extLst>
            </p:cNvPr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feld 38">
            <a:extLst>
              <a:ext uri="{FF2B5EF4-FFF2-40B4-BE49-F238E27FC236}">
                <a16:creationId xmlns:a16="http://schemas.microsoft.com/office/drawing/2014/main" id="{43F3B2C4-F335-49F5-8C1E-A829EDE2DF59}"/>
              </a:ext>
            </a:extLst>
          </p:cNvPr>
          <p:cNvSpPr txBox="1"/>
          <p:nvPr/>
        </p:nvSpPr>
        <p:spPr>
          <a:xfrm>
            <a:off x="5360899" y="1207364"/>
            <a:ext cx="658915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But:</a:t>
            </a:r>
          </a:p>
          <a:p>
            <a:r>
              <a:rPr lang="de-DE" sz="2400" dirty="0"/>
              <a:t>ID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licit</a:t>
            </a:r>
            <a:r>
              <a:rPr lang="de-DE" sz="2400" dirty="0"/>
              <a:t>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clause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a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/>
              <a:t>a </a:t>
            </a:r>
            <a:r>
              <a:rPr lang="de-DE" sz="2400" dirty="0" err="1"/>
              <a:t>stage</a:t>
            </a:r>
            <a:r>
              <a:rPr lang="de-DE" sz="2400" dirty="0"/>
              <a:t>-level </a:t>
            </a:r>
            <a:r>
              <a:rPr lang="de-DE" sz="2400" dirty="0" err="1"/>
              <a:t>interpretation</a:t>
            </a:r>
            <a:r>
              <a:rPr lang="de-DE" sz="2400" dirty="0"/>
              <a:t>;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possible </a:t>
            </a: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actual</a:t>
            </a:r>
            <a:r>
              <a:rPr lang="de-DE" sz="2400" dirty="0"/>
              <a:t> </a:t>
            </a:r>
            <a:r>
              <a:rPr lang="de-DE" sz="2400" b="1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realized</a:t>
            </a:r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>
                <a:sym typeface="Wingdings" panose="05000000000000000000" pitchFamily="2" charset="2"/>
              </a:rPr>
              <a:t>still </a:t>
            </a:r>
            <a:r>
              <a:rPr lang="de-DE" sz="2400" dirty="0" err="1">
                <a:sym typeface="Wingdings" panose="05000000000000000000" pitchFamily="2" charset="2"/>
              </a:rPr>
              <a:t>mass</a:t>
            </a:r>
            <a:r>
              <a:rPr lang="de-DE" sz="2400" dirty="0">
                <a:sym typeface="Wingdings" panose="05000000000000000000" pitchFamily="2" charset="2"/>
              </a:rPr>
              <a:t>, but a proper </a:t>
            </a:r>
            <a:r>
              <a:rPr lang="de-DE" sz="2400" dirty="0" err="1">
                <a:sym typeface="Wingdings" panose="05000000000000000000" pitchFamily="2" charset="2"/>
              </a:rPr>
              <a:t>subset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it</a:t>
            </a:r>
            <a:endParaRPr lang="de-DE" sz="2400" dirty="0">
              <a:sym typeface="Wingdings" panose="05000000000000000000" pitchFamily="2" charset="2"/>
            </a:endParaRPr>
          </a:p>
          <a:p>
            <a:endParaRPr lang="de-DE" sz="2400" dirty="0"/>
          </a:p>
          <a:p>
            <a:r>
              <a:rPr lang="de-DE" sz="2400" dirty="0"/>
              <a:t>BM </a:t>
            </a:r>
            <a:r>
              <a:rPr lang="de-DE" sz="2400" dirty="0" err="1"/>
              <a:t>does</a:t>
            </a:r>
            <a:r>
              <a:rPr lang="de-DE" sz="2400" dirty="0"/>
              <a:t> not </a:t>
            </a:r>
            <a:r>
              <a:rPr lang="de-DE" sz="2400" dirty="0" err="1"/>
              <a:t>introduce</a:t>
            </a:r>
            <a:r>
              <a:rPr lang="de-DE" sz="2400" dirty="0"/>
              <a:t> an </a:t>
            </a:r>
            <a:r>
              <a:rPr lang="de-DE" sz="2400" dirty="0" err="1"/>
              <a:t>individuated</a:t>
            </a:r>
            <a:r>
              <a:rPr lang="de-DE" sz="2400" dirty="0"/>
              <a:t> </a:t>
            </a:r>
            <a:r>
              <a:rPr lang="de-DE" sz="2400" dirty="0" err="1"/>
              <a:t>discourse</a:t>
            </a:r>
            <a:r>
              <a:rPr lang="de-DE" sz="2400" dirty="0"/>
              <a:t> </a:t>
            </a:r>
            <a:r>
              <a:rPr lang="de-DE" sz="2400" dirty="0" err="1"/>
              <a:t>referent</a:t>
            </a:r>
            <a:r>
              <a:rPr lang="de-DE" sz="2400" dirty="0"/>
              <a:t>,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pronoun</a:t>
            </a:r>
            <a:r>
              <a:rPr lang="de-DE" sz="2400" dirty="0"/>
              <a:t> possible in a follow </a:t>
            </a:r>
            <a:r>
              <a:rPr lang="de-DE" sz="2400" dirty="0" err="1"/>
              <a:t>up</a:t>
            </a:r>
            <a:r>
              <a:rPr lang="de-DE" sz="2400" dirty="0"/>
              <a:t>: </a:t>
            </a:r>
          </a:p>
          <a:p>
            <a:endParaRPr lang="de-DE" sz="2400" i="1" dirty="0"/>
          </a:p>
          <a:p>
            <a:r>
              <a:rPr lang="de-DE" sz="2400" i="1" dirty="0" err="1"/>
              <a:t>Häsch</a:t>
            </a:r>
            <a:r>
              <a:rPr lang="de-DE" sz="2400" i="1" dirty="0"/>
              <a:t> mir </a:t>
            </a:r>
            <a:r>
              <a:rPr lang="de-DE" sz="2400" i="1" dirty="0" err="1"/>
              <a:t>no</a:t>
            </a:r>
            <a:r>
              <a:rPr lang="de-DE" sz="2400" i="1" dirty="0"/>
              <a:t> a </a:t>
            </a:r>
            <a:r>
              <a:rPr lang="de-DE" sz="2400" i="1" dirty="0" err="1"/>
              <a:t>mehl</a:t>
            </a:r>
            <a:r>
              <a:rPr lang="de-DE" sz="2400" i="1" dirty="0"/>
              <a:t>? 		# I </a:t>
            </a:r>
            <a:r>
              <a:rPr lang="de-DE" sz="2400" i="1" dirty="0" err="1"/>
              <a:t>gib's</a:t>
            </a:r>
            <a:r>
              <a:rPr lang="de-DE" sz="2400" i="1" dirty="0"/>
              <a:t> dir grad</a:t>
            </a:r>
          </a:p>
          <a:p>
            <a:r>
              <a:rPr lang="de-DE" sz="2000" dirty="0" err="1"/>
              <a:t>Have.you</a:t>
            </a:r>
            <a:r>
              <a:rPr lang="de-DE" sz="2000" dirty="0"/>
              <a:t> me.dat </a:t>
            </a:r>
            <a:r>
              <a:rPr lang="de-DE" sz="2000" dirty="0" err="1"/>
              <a:t>prt</a:t>
            </a:r>
            <a:r>
              <a:rPr lang="de-DE" sz="2000" dirty="0"/>
              <a:t> a </a:t>
            </a:r>
            <a:r>
              <a:rPr lang="de-DE" sz="2000" dirty="0" err="1"/>
              <a:t>flour</a:t>
            </a:r>
            <a:r>
              <a:rPr lang="de-DE" sz="2000" dirty="0"/>
              <a:t>?                I </a:t>
            </a:r>
            <a:r>
              <a:rPr lang="de-DE" sz="2000" dirty="0" err="1"/>
              <a:t>give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you</a:t>
            </a:r>
            <a:r>
              <a:rPr lang="de-DE" sz="2000" dirty="0"/>
              <a:t> </a:t>
            </a:r>
            <a:r>
              <a:rPr lang="de-DE" sz="2000" dirty="0" err="1"/>
              <a:t>immediately</a:t>
            </a:r>
            <a:endParaRPr lang="de-DE" sz="2000" dirty="0"/>
          </a:p>
          <a:p>
            <a:endParaRPr lang="de-DE" sz="2400" i="1" dirty="0"/>
          </a:p>
          <a:p>
            <a:r>
              <a:rPr lang="de-DE" sz="2400" i="1" dirty="0"/>
              <a:t> 			Ich ha dir  Ø/</a:t>
            </a:r>
            <a:r>
              <a:rPr lang="de-DE" sz="2400" i="1" dirty="0" err="1"/>
              <a:t>oas</a:t>
            </a:r>
            <a:r>
              <a:rPr lang="de-DE" sz="2400" i="1" dirty="0"/>
              <a:t>/a </a:t>
            </a:r>
            <a:r>
              <a:rPr lang="de-DE" sz="2400" i="1" dirty="0" err="1"/>
              <a:t>weng</a:t>
            </a:r>
            <a:br>
              <a:rPr lang="de-DE" sz="2400" i="1" dirty="0"/>
            </a:br>
            <a:r>
              <a:rPr lang="de-DE" sz="2400" i="1" dirty="0"/>
              <a:t> 			</a:t>
            </a:r>
            <a:r>
              <a:rPr lang="de-DE" sz="2000" dirty="0"/>
              <a:t>I </a:t>
            </a:r>
            <a:r>
              <a:rPr lang="de-DE" sz="2000" dirty="0" err="1"/>
              <a:t>have</a:t>
            </a:r>
            <a:r>
              <a:rPr lang="de-DE" sz="2000" dirty="0"/>
              <a:t> (</a:t>
            </a:r>
            <a:r>
              <a:rPr lang="de-DE" sz="2000" dirty="0" err="1"/>
              <a:t>for</a:t>
            </a:r>
            <a:r>
              <a:rPr lang="de-DE" sz="2000" dirty="0"/>
              <a:t>) </a:t>
            </a:r>
            <a:r>
              <a:rPr lang="de-DE" sz="2000" dirty="0" err="1"/>
              <a:t>you</a:t>
            </a:r>
            <a:r>
              <a:rPr lang="de-DE" sz="2000" dirty="0"/>
              <a:t> ID/a </a:t>
            </a:r>
            <a:r>
              <a:rPr lang="de-DE" sz="2000" dirty="0" err="1"/>
              <a:t>bit</a:t>
            </a:r>
            <a:endParaRPr lang="de-DE" sz="2400" i="1" dirty="0"/>
          </a:p>
        </p:txBody>
      </p:sp>
    </p:spTree>
    <p:extLst>
      <p:ext uri="{BB962C8B-B14F-4D97-AF65-F5344CB8AC3E}">
        <p14:creationId xmlns:p14="http://schemas.microsoft.com/office/powerpoint/2010/main" val="4292983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Interim </a:t>
            </a:r>
            <a:r>
              <a:rPr lang="de-DE" dirty="0" err="1"/>
              <a:t>summary</a:t>
            </a:r>
            <a:r>
              <a:rPr lang="de-DE" dirty="0"/>
              <a:t>: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31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838200" y="1457931"/>
            <a:ext cx="87228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BM-</a:t>
            </a:r>
            <a:r>
              <a:rPr lang="de-DE" sz="2400" dirty="0" err="1"/>
              <a:t>head</a:t>
            </a:r>
            <a:r>
              <a:rPr lang="de-DE" sz="2400" dirty="0"/>
              <a:t> in ALM A </a:t>
            </a:r>
            <a:r>
              <a:rPr lang="de-DE" sz="2400" dirty="0" err="1"/>
              <a:t>and</a:t>
            </a:r>
            <a:r>
              <a:rPr lang="de-DE" sz="2400" dirty="0"/>
              <a:t> BAV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overt</a:t>
            </a:r>
            <a:r>
              <a:rPr lang="de-DE" sz="2400" dirty="0"/>
              <a:t> </a:t>
            </a:r>
            <a:r>
              <a:rPr lang="de-DE" sz="2400" dirty="0" err="1"/>
              <a:t>reflex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b="1" dirty="0" err="1"/>
              <a:t>situational</a:t>
            </a:r>
            <a:r>
              <a:rPr lang="de-DE" sz="2400" b="1" dirty="0"/>
              <a:t> </a:t>
            </a:r>
            <a:r>
              <a:rPr lang="de-DE" sz="2400" b="1" dirty="0" err="1"/>
              <a:t>partitivity</a:t>
            </a:r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/>
              <a:t>This </a:t>
            </a:r>
            <a:r>
              <a:rPr lang="de-DE" sz="2400" dirty="0" err="1"/>
              <a:t>reading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also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obtained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pragmatic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thus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variation</a:t>
            </a:r>
            <a:r>
              <a:rPr lang="de-DE" sz="2400" dirty="0"/>
              <a:t> (</a:t>
            </a:r>
            <a:r>
              <a:rPr lang="de-DE" sz="2400" dirty="0" err="1"/>
              <a:t>borrowing</a:t>
            </a:r>
            <a:r>
              <a:rPr lang="de-DE" sz="2400" dirty="0"/>
              <a:t> via </a:t>
            </a:r>
            <a:r>
              <a:rPr lang="de-DE" sz="2400" dirty="0" err="1"/>
              <a:t>contact</a:t>
            </a:r>
            <a:r>
              <a:rPr lang="de-DE" sz="2400" dirty="0"/>
              <a:t>, resp.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very</a:t>
            </a:r>
            <a:r>
              <a:rPr lang="de-DE" sz="2400" dirty="0"/>
              <a:t> high </a:t>
            </a:r>
            <a:r>
              <a:rPr lang="de-DE" sz="2400" dirty="0" err="1"/>
              <a:t>acceptance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in </a:t>
            </a:r>
            <a:r>
              <a:rPr lang="de-DE" sz="2400" dirty="0" err="1"/>
              <a:t>contrast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rather</a:t>
            </a:r>
            <a:r>
              <a:rPr lang="de-DE" sz="2400" dirty="0"/>
              <a:t> </a:t>
            </a:r>
            <a:r>
              <a:rPr lang="de-DE" sz="2400" dirty="0" err="1"/>
              <a:t>low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indeed</a:t>
            </a:r>
            <a:r>
              <a:rPr lang="de-DE" sz="2400" dirty="0"/>
              <a:t> PF-Variation.</a:t>
            </a:r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400" dirty="0" err="1"/>
              <a:t>Crucially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head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bounded</a:t>
            </a:r>
            <a:r>
              <a:rPr lang="de-DE" sz="2400" dirty="0"/>
              <a:t> </a:t>
            </a:r>
            <a:r>
              <a:rPr lang="de-DE" sz="2400" dirty="0" err="1"/>
              <a:t>mass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present</a:t>
            </a:r>
            <a:r>
              <a:rPr lang="de-DE" sz="2400" dirty="0"/>
              <a:t> in all </a:t>
            </a:r>
            <a:r>
              <a:rPr lang="de-DE" sz="2400" dirty="0" err="1"/>
              <a:t>varieties</a:t>
            </a:r>
            <a:br>
              <a:rPr lang="de-DE" sz="2400" dirty="0"/>
            </a:b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responsible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(simple </a:t>
            </a:r>
            <a:r>
              <a:rPr lang="de-DE" sz="2400" dirty="0" err="1"/>
              <a:t>subset</a:t>
            </a:r>
            <a:r>
              <a:rPr lang="de-DE" sz="2400" dirty="0"/>
              <a:t>) partitive </a:t>
            </a:r>
            <a:r>
              <a:rPr lang="de-DE" sz="2400" dirty="0" err="1"/>
              <a:t>reading</a:t>
            </a:r>
            <a:r>
              <a:rPr lang="de-D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5648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Subset is not enough…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38200" y="1550757"/>
            <a:ext cx="10381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In Standard German – </a:t>
            </a:r>
            <a:r>
              <a:rPr lang="de-DE" sz="2400" dirty="0" err="1"/>
              <a:t>and</a:t>
            </a:r>
            <a:r>
              <a:rPr lang="de-DE" sz="2400" dirty="0"/>
              <a:t> also in ALM B -  </a:t>
            </a:r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instance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ID + </a:t>
            </a:r>
            <a:r>
              <a:rPr lang="de-DE" sz="2400" dirty="0" err="1"/>
              <a:t>mass</a:t>
            </a:r>
            <a:r>
              <a:rPr lang="de-DE" sz="2400" dirty="0"/>
              <a:t> </a:t>
            </a:r>
            <a:r>
              <a:rPr lang="de-DE" sz="2400" dirty="0" err="1"/>
              <a:t>noun</a:t>
            </a:r>
            <a:r>
              <a:rPr lang="de-DE" sz="2400" dirty="0"/>
              <a:t>: </a:t>
            </a:r>
          </a:p>
          <a:p>
            <a:r>
              <a:rPr lang="de-DE" sz="2400" b="1" dirty="0" err="1"/>
              <a:t>Qualifier</a:t>
            </a:r>
            <a:r>
              <a:rPr lang="de-DE" sz="2400" b="1" dirty="0"/>
              <a:t> </a:t>
            </a:r>
            <a:r>
              <a:rPr lang="de-DE" sz="2400" b="1" dirty="0" err="1"/>
              <a:t>construction</a:t>
            </a:r>
            <a:endParaRPr lang="de-DE" sz="2400" b="1" dirty="0"/>
          </a:p>
          <a:p>
            <a:endParaRPr lang="de-DE" sz="2400" dirty="0"/>
          </a:p>
          <a:p>
            <a:r>
              <a:rPr lang="de-DE" sz="2400" dirty="0"/>
              <a:t>SG:  	a. </a:t>
            </a:r>
            <a:r>
              <a:rPr lang="de-DE" sz="2400" b="1" dirty="0"/>
              <a:t>ein</a:t>
            </a:r>
            <a:r>
              <a:rPr lang="de-DE" sz="2400" dirty="0"/>
              <a:t> so __ guter Wein	__ so </a:t>
            </a:r>
            <a:r>
              <a:rPr lang="de-DE" sz="2400" b="1" dirty="0"/>
              <a:t>ein</a:t>
            </a:r>
            <a:r>
              <a:rPr lang="de-DE" sz="2400" dirty="0"/>
              <a:t> guter Wein</a:t>
            </a:r>
            <a:br>
              <a:rPr lang="de-DE" sz="2400" dirty="0"/>
            </a:br>
            <a:r>
              <a:rPr lang="de-DE" sz="2400" dirty="0"/>
              <a:t>                   a   so       </a:t>
            </a:r>
            <a:r>
              <a:rPr lang="de-DE" sz="2400" dirty="0" err="1"/>
              <a:t>good</a:t>
            </a:r>
            <a:r>
              <a:rPr lang="de-DE" sz="2400" dirty="0"/>
              <a:t>  </a:t>
            </a:r>
            <a:r>
              <a:rPr lang="de-DE" sz="2400" dirty="0" err="1"/>
              <a:t>wine</a:t>
            </a:r>
            <a:r>
              <a:rPr lang="de-DE" sz="2400" dirty="0"/>
              <a:t>                  so a     </a:t>
            </a:r>
            <a:r>
              <a:rPr lang="de-DE" sz="2400" dirty="0" err="1"/>
              <a:t>good</a:t>
            </a:r>
            <a:r>
              <a:rPr lang="de-DE" sz="2400" dirty="0"/>
              <a:t> </a:t>
            </a:r>
            <a:r>
              <a:rPr lang="de-DE" sz="2400" dirty="0" err="1"/>
              <a:t>wine</a:t>
            </a:r>
            <a:endParaRPr lang="de-DE" sz="2400" dirty="0"/>
          </a:p>
          <a:p>
            <a:r>
              <a:rPr lang="de-DE" sz="2400" dirty="0"/>
              <a:t> 	</a:t>
            </a:r>
          </a:p>
          <a:p>
            <a:r>
              <a:rPr lang="de-DE" sz="2400" dirty="0"/>
              <a:t> 	b. *</a:t>
            </a:r>
            <a:r>
              <a:rPr lang="de-DE" sz="2400" b="1" dirty="0"/>
              <a:t>ein</a:t>
            </a:r>
            <a:r>
              <a:rPr lang="de-DE" sz="2400" dirty="0"/>
              <a:t> so __ Wein		__ so </a:t>
            </a:r>
            <a:r>
              <a:rPr lang="de-DE" sz="2400" b="1" dirty="0"/>
              <a:t>ein</a:t>
            </a:r>
            <a:r>
              <a:rPr lang="de-DE" sz="2400" dirty="0"/>
              <a:t> Wein</a:t>
            </a:r>
            <a:br>
              <a:rPr lang="de-DE" sz="2400" dirty="0"/>
            </a:br>
            <a:r>
              <a:rPr lang="de-DE" sz="2400" dirty="0"/>
              <a:t>	       a    so       </a:t>
            </a:r>
            <a:r>
              <a:rPr lang="de-DE" sz="2400" dirty="0" err="1"/>
              <a:t>wine</a:t>
            </a:r>
            <a:r>
              <a:rPr lang="de-DE" sz="2400" dirty="0"/>
              <a:t>		      so  a </a:t>
            </a:r>
            <a:r>
              <a:rPr lang="de-DE" sz="2400" dirty="0" err="1"/>
              <a:t>wine</a:t>
            </a:r>
            <a:r>
              <a:rPr lang="de-DE" sz="2400" dirty="0"/>
              <a:t>                 </a:t>
            </a:r>
          </a:p>
          <a:p>
            <a:r>
              <a:rPr lang="de-DE" sz="2400" i="1" dirty="0"/>
              <a:t>		</a:t>
            </a:r>
            <a:endParaRPr lang="de-DE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838200" y="5246215"/>
            <a:ext cx="8573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kind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interpretation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connected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ID in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case</a:t>
            </a:r>
            <a:r>
              <a:rPr lang="de-DE" sz="24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close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interpretation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cases</a:t>
            </a:r>
            <a:r>
              <a:rPr lang="de-DE" sz="2400" dirty="0"/>
              <a:t> just </a:t>
            </a:r>
            <a:r>
              <a:rPr lang="de-DE" sz="2400" dirty="0" err="1"/>
              <a:t>discussed</a:t>
            </a:r>
            <a:r>
              <a:rPr lang="de-DE" sz="2400" dirty="0"/>
              <a:t>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What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is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role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2400" dirty="0" err="1">
                <a:solidFill>
                  <a:schemeClr val="bg1">
                    <a:lumMod val="75000"/>
                  </a:schemeClr>
                </a:solidFill>
              </a:rPr>
              <a:t>adjective</a:t>
            </a:r>
            <a:r>
              <a:rPr lang="de-DE" sz="2400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081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interpretation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so-ein-N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33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38200" y="1392030"/>
            <a:ext cx="105180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u="sng" dirty="0" err="1"/>
              <a:t>Idea</a:t>
            </a:r>
            <a:r>
              <a:rPr lang="de-DE" sz="2800" dirty="0"/>
              <a:t>: </a:t>
            </a:r>
            <a:r>
              <a:rPr lang="de-DE" sz="2800" i="1" dirty="0"/>
              <a:t>so-ein</a:t>
            </a:r>
            <a:r>
              <a:rPr lang="de-DE" sz="2800" dirty="0"/>
              <a:t>-N </a:t>
            </a:r>
            <a:r>
              <a:rPr lang="de-DE" sz="2800" dirty="0" err="1"/>
              <a:t>induces</a:t>
            </a:r>
            <a:r>
              <a:rPr lang="de-DE" sz="2800" dirty="0"/>
              <a:t> a </a:t>
            </a:r>
            <a:r>
              <a:rPr lang="de-DE" sz="2800" b="1" dirty="0"/>
              <a:t>sub-kind </a:t>
            </a:r>
            <a:r>
              <a:rPr lang="de-DE" sz="2800" b="1" dirty="0" err="1"/>
              <a:t>reading</a:t>
            </a:r>
            <a:endParaRPr lang="de-DE" sz="2800" b="1" dirty="0"/>
          </a:p>
          <a:p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combined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determiners</a:t>
            </a:r>
            <a:r>
              <a:rPr lang="de-DE" sz="2800" dirty="0"/>
              <a:t>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presuppose</a:t>
            </a:r>
            <a:r>
              <a:rPr lang="de-DE" sz="2800" dirty="0"/>
              <a:t> alternatives, </a:t>
            </a:r>
            <a:br>
              <a:rPr lang="de-DE" sz="2800" dirty="0"/>
            </a:br>
            <a:r>
              <a:rPr lang="de-DE" sz="2800" dirty="0"/>
              <a:t>e.g. a demonstrative:</a:t>
            </a:r>
            <a:br>
              <a:rPr lang="de-DE" sz="2800" dirty="0"/>
            </a:br>
            <a:r>
              <a:rPr lang="de-DE" sz="2800" dirty="0"/>
              <a:t> 	</a:t>
            </a:r>
            <a:r>
              <a:rPr lang="de-DE" sz="2800" i="1" dirty="0"/>
              <a:t>This </a:t>
            </a:r>
            <a:r>
              <a:rPr lang="de-DE" sz="2800" i="1" dirty="0" err="1"/>
              <a:t>tiger</a:t>
            </a:r>
            <a:r>
              <a:rPr lang="de-DE" sz="2800" i="1" dirty="0"/>
              <a:t> </a:t>
            </a:r>
            <a:r>
              <a:rPr lang="de-DE" sz="2800" i="1" dirty="0" err="1"/>
              <a:t>lives</a:t>
            </a:r>
            <a:r>
              <a:rPr lang="de-DE" sz="2800" i="1" dirty="0"/>
              <a:t> (</a:t>
            </a:r>
            <a:r>
              <a:rPr lang="de-DE" sz="2800" i="1" dirty="0" err="1"/>
              <a:t>only</a:t>
            </a:r>
            <a:r>
              <a:rPr lang="de-DE" sz="2800" i="1" dirty="0"/>
              <a:t>) 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jungle</a:t>
            </a:r>
            <a:br>
              <a:rPr lang="de-DE" sz="2800" i="1" dirty="0"/>
            </a:br>
            <a:r>
              <a:rPr lang="de-DE" sz="2800" i="1" dirty="0"/>
              <a:t> 	Such a </a:t>
            </a:r>
            <a:r>
              <a:rPr lang="de-DE" sz="2800" i="1" dirty="0" err="1"/>
              <a:t>tiger</a:t>
            </a:r>
            <a:r>
              <a:rPr lang="de-DE" sz="2800" i="1" dirty="0"/>
              <a:t> </a:t>
            </a:r>
            <a:r>
              <a:rPr lang="de-DE" sz="2800" i="1" dirty="0" err="1"/>
              <a:t>lives</a:t>
            </a:r>
            <a:r>
              <a:rPr lang="de-DE" sz="2800" i="1" dirty="0"/>
              <a:t> (</a:t>
            </a:r>
            <a:r>
              <a:rPr lang="de-DE" sz="2800" i="1" dirty="0" err="1"/>
              <a:t>only</a:t>
            </a:r>
            <a:r>
              <a:rPr lang="de-DE" sz="2800" i="1" dirty="0"/>
              <a:t>) in </a:t>
            </a:r>
            <a:r>
              <a:rPr lang="de-DE" sz="2800" i="1" dirty="0" err="1"/>
              <a:t>the</a:t>
            </a:r>
            <a:r>
              <a:rPr lang="de-DE" sz="2800" i="1" dirty="0"/>
              <a:t> </a:t>
            </a:r>
            <a:r>
              <a:rPr lang="de-DE" sz="2800" i="1" dirty="0" err="1"/>
              <a:t>jungle</a:t>
            </a:r>
            <a:br>
              <a:rPr lang="de-DE" sz="2800" i="1" dirty="0"/>
            </a:br>
            <a:endParaRPr lang="de-DE" sz="2800" i="1" dirty="0"/>
          </a:p>
          <a:p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dirty="0"/>
              <a:t>at least </a:t>
            </a:r>
            <a:r>
              <a:rPr lang="de-DE" sz="2800" dirty="0" err="1"/>
              <a:t>one</a:t>
            </a:r>
            <a:r>
              <a:rPr lang="de-DE" sz="2800" dirty="0"/>
              <a:t> </a:t>
            </a:r>
            <a:r>
              <a:rPr lang="de-DE" sz="2800" dirty="0" err="1"/>
              <a:t>differing</a:t>
            </a:r>
            <a:r>
              <a:rPr lang="de-DE" sz="2800" dirty="0"/>
              <a:t> </a:t>
            </a:r>
            <a:r>
              <a:rPr lang="de-DE" sz="2800" dirty="0" err="1"/>
              <a:t>property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instances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br>
              <a:rPr lang="de-DE" sz="2800" dirty="0"/>
            </a:br>
            <a:r>
              <a:rPr lang="de-DE" sz="2800" dirty="0"/>
              <a:t>nominal, '</a:t>
            </a:r>
            <a:r>
              <a:rPr lang="de-DE" sz="2800" dirty="0" err="1"/>
              <a:t>characterizing</a:t>
            </a:r>
            <a:r>
              <a:rPr lang="de-DE" sz="2800" dirty="0"/>
              <a:t>' </a:t>
            </a:r>
            <a:r>
              <a:rPr lang="de-DE" sz="2800" dirty="0" err="1"/>
              <a:t>generics</a:t>
            </a:r>
            <a:r>
              <a:rPr lang="de-DE" sz="2800" dirty="0"/>
              <a:t>, </a:t>
            </a:r>
            <a:r>
              <a:rPr lang="de-DE" sz="2800" dirty="0" err="1"/>
              <a:t>Krifka</a:t>
            </a:r>
            <a:r>
              <a:rPr lang="de-DE" sz="2800" dirty="0"/>
              <a:t> (1995), Cohen (2001):</a:t>
            </a:r>
          </a:p>
          <a:p>
            <a:r>
              <a:rPr lang="de-DE" sz="2800" dirty="0"/>
              <a:t> 	</a:t>
            </a:r>
            <a:r>
              <a:rPr lang="de-DE" sz="2800" i="1" dirty="0"/>
              <a:t>A </a:t>
            </a:r>
            <a:r>
              <a:rPr lang="de-DE" sz="2800" i="1" dirty="0" err="1"/>
              <a:t>potato</a:t>
            </a:r>
            <a:r>
              <a:rPr lang="de-DE" sz="2800" i="1" dirty="0"/>
              <a:t> </a:t>
            </a:r>
            <a:r>
              <a:rPr lang="de-DE" sz="2800" i="1" dirty="0" err="1"/>
              <a:t>contains</a:t>
            </a:r>
            <a:r>
              <a:rPr lang="de-DE" sz="2800" i="1" dirty="0"/>
              <a:t> </a:t>
            </a:r>
            <a:r>
              <a:rPr lang="de-DE" sz="2800" i="1" dirty="0" err="1"/>
              <a:t>vitamin</a:t>
            </a:r>
            <a:r>
              <a:rPr lang="de-DE" sz="2800" i="1" dirty="0"/>
              <a:t> C </a:t>
            </a:r>
            <a:r>
              <a:rPr lang="de-DE" sz="2800" dirty="0"/>
              <a:t>(</a:t>
            </a:r>
            <a:r>
              <a:rPr lang="de-DE" sz="2800" dirty="0" err="1"/>
              <a:t>contrast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types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veg</a:t>
            </a:r>
            <a:r>
              <a:rPr lang="de-DE" sz="2800" dirty="0"/>
              <a:t>.)</a:t>
            </a:r>
          </a:p>
          <a:p>
            <a:r>
              <a:rPr lang="de-DE" sz="2800" dirty="0"/>
              <a:t> 	#</a:t>
            </a:r>
            <a:r>
              <a:rPr lang="de-DE" sz="2800" i="1" dirty="0"/>
              <a:t>A </a:t>
            </a:r>
            <a:r>
              <a:rPr lang="de-DE" sz="2800" dirty="0"/>
              <a:t>(ok: </a:t>
            </a:r>
            <a:r>
              <a:rPr lang="de-DE" sz="2800" dirty="0" err="1"/>
              <a:t>the</a:t>
            </a:r>
            <a:r>
              <a:rPr lang="de-DE" sz="2800" dirty="0"/>
              <a:t>) </a:t>
            </a:r>
            <a:r>
              <a:rPr lang="de-DE" sz="2800" i="1" dirty="0" err="1"/>
              <a:t>potato</a:t>
            </a:r>
            <a:r>
              <a:rPr lang="de-DE" sz="2800" i="1" dirty="0"/>
              <a:t> </a:t>
            </a:r>
            <a:r>
              <a:rPr lang="de-DE" sz="2800" i="1" dirty="0" err="1"/>
              <a:t>grew</a:t>
            </a:r>
            <a:r>
              <a:rPr lang="de-DE" sz="2800" i="1" dirty="0"/>
              <a:t> </a:t>
            </a:r>
            <a:r>
              <a:rPr lang="de-DE" sz="2800" i="1" dirty="0" err="1"/>
              <a:t>originally</a:t>
            </a:r>
            <a:r>
              <a:rPr lang="de-DE" sz="2800" i="1" dirty="0"/>
              <a:t> </a:t>
            </a:r>
            <a:r>
              <a:rPr lang="de-DE" sz="2800" i="1" dirty="0" err="1"/>
              <a:t>only</a:t>
            </a:r>
            <a:r>
              <a:rPr lang="de-DE" sz="2800" i="1" dirty="0"/>
              <a:t> in South </a:t>
            </a:r>
            <a:r>
              <a:rPr lang="de-DE" sz="2800" i="1" dirty="0" err="1"/>
              <a:t>America</a:t>
            </a:r>
            <a:r>
              <a:rPr lang="de-DE" sz="2800" i="1" dirty="0"/>
              <a:t> </a:t>
            </a:r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838200" y="6015692"/>
            <a:ext cx="8641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'</a:t>
            </a:r>
            <a:r>
              <a:rPr lang="de-DE" sz="2800" dirty="0" err="1"/>
              <a:t>contrastive</a:t>
            </a:r>
            <a:r>
              <a:rPr lang="de-DE" sz="2800" dirty="0"/>
              <a:t>' </a:t>
            </a:r>
            <a:r>
              <a:rPr lang="de-DE" sz="2800" dirty="0" err="1"/>
              <a:t>subset</a:t>
            </a:r>
            <a:r>
              <a:rPr lang="de-DE" sz="2800" dirty="0"/>
              <a:t> </a:t>
            </a:r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dirty="0" err="1">
                <a:sym typeface="Wingdings" panose="05000000000000000000" pitchFamily="2" charset="2"/>
              </a:rPr>
              <a:t>can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be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conceived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of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as</a:t>
            </a:r>
            <a:r>
              <a:rPr lang="de-DE" sz="2800" dirty="0">
                <a:sym typeface="Wingdings" panose="05000000000000000000" pitchFamily="2" charset="2"/>
              </a:rPr>
              <a:t> an individual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6379488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The interpretation of so-ein-N</a:t>
            </a:r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34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31521" y="1522154"/>
            <a:ext cx="101581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/>
              <a:t>Given</a:t>
            </a:r>
            <a:r>
              <a:rPr lang="de-DE" sz="3200" dirty="0"/>
              <a:t> </a:t>
            </a:r>
            <a:r>
              <a:rPr lang="de-DE" sz="3200" dirty="0" err="1"/>
              <a:t>that</a:t>
            </a:r>
            <a:r>
              <a:rPr lang="de-DE" sz="3200" dirty="0"/>
              <a:t> a so-ein-NP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individualized</a:t>
            </a:r>
            <a:r>
              <a:rPr lang="de-DE" sz="3200" dirty="0"/>
              <a:t>, a </a:t>
            </a:r>
            <a:r>
              <a:rPr lang="de-DE" sz="3200" dirty="0" err="1"/>
              <a:t>pronoun</a:t>
            </a:r>
            <a:r>
              <a:rPr lang="de-DE" sz="3200" dirty="0"/>
              <a:t> in </a:t>
            </a:r>
            <a:r>
              <a:rPr lang="de-DE" sz="3200" dirty="0" err="1"/>
              <a:t>the</a:t>
            </a:r>
            <a:r>
              <a:rPr lang="de-DE" sz="3200" dirty="0"/>
              <a:t> follow </a:t>
            </a:r>
            <a:r>
              <a:rPr lang="de-DE" sz="3200" dirty="0" err="1"/>
              <a:t>up</a:t>
            </a:r>
            <a:r>
              <a:rPr lang="de-DE" sz="3200" dirty="0"/>
              <a:t> </a:t>
            </a:r>
            <a:r>
              <a:rPr lang="de-DE" sz="3200" dirty="0" err="1"/>
              <a:t>should</a:t>
            </a:r>
            <a:r>
              <a:rPr lang="de-DE" sz="3200" dirty="0"/>
              <a:t> </a:t>
            </a:r>
            <a:r>
              <a:rPr lang="de-DE" sz="3200" dirty="0" err="1"/>
              <a:t>be</a:t>
            </a:r>
            <a:r>
              <a:rPr lang="de-DE" sz="3200" dirty="0"/>
              <a:t> </a:t>
            </a:r>
            <a:r>
              <a:rPr lang="de-DE" sz="3200" dirty="0" err="1"/>
              <a:t>possible</a:t>
            </a:r>
            <a:r>
              <a:rPr lang="de-DE" sz="3200" dirty="0"/>
              <a:t>:</a:t>
            </a:r>
          </a:p>
          <a:p>
            <a:r>
              <a:rPr lang="de-DE" sz="3200" i="1" dirty="0"/>
              <a:t> 	</a:t>
            </a:r>
          </a:p>
          <a:p>
            <a:r>
              <a:rPr lang="de-DE" sz="3200" i="1" dirty="0"/>
              <a:t>So einen Wein wie wir gestern hatten, möchte ich wieder. </a:t>
            </a:r>
          </a:p>
          <a:p>
            <a:r>
              <a:rPr lang="de-DE" sz="3200" i="1" dirty="0"/>
              <a:t> </a:t>
            </a:r>
            <a:r>
              <a:rPr lang="de-DE" sz="3200" dirty="0"/>
              <a:t>So a         </a:t>
            </a:r>
            <a:r>
              <a:rPr lang="de-DE" sz="3200" dirty="0" err="1"/>
              <a:t>wine</a:t>
            </a:r>
            <a:r>
              <a:rPr lang="de-DE" sz="3200" dirty="0"/>
              <a:t>  </a:t>
            </a:r>
            <a:r>
              <a:rPr lang="de-DE" sz="3200" dirty="0" err="1"/>
              <a:t>as</a:t>
            </a:r>
            <a:r>
              <a:rPr lang="de-DE" sz="3200" dirty="0"/>
              <a:t>  </a:t>
            </a:r>
            <a:r>
              <a:rPr lang="de-DE" sz="3200" dirty="0" err="1"/>
              <a:t>we</a:t>
            </a:r>
            <a:r>
              <a:rPr lang="de-DE" sz="3200" dirty="0"/>
              <a:t> </a:t>
            </a:r>
            <a:r>
              <a:rPr lang="de-DE" sz="3200" dirty="0" err="1"/>
              <a:t>yesterday</a:t>
            </a:r>
            <a:r>
              <a:rPr lang="de-DE" sz="3200" dirty="0"/>
              <a:t> </a:t>
            </a:r>
            <a:r>
              <a:rPr lang="de-DE" sz="3200" dirty="0" err="1"/>
              <a:t>had</a:t>
            </a:r>
            <a:r>
              <a:rPr lang="de-DE" sz="3200" dirty="0"/>
              <a:t>    </a:t>
            </a:r>
            <a:r>
              <a:rPr lang="de-DE" sz="3200" dirty="0" err="1"/>
              <a:t>want</a:t>
            </a:r>
            <a:r>
              <a:rPr lang="de-DE" sz="3200" dirty="0"/>
              <a:t>      I     </a:t>
            </a:r>
            <a:r>
              <a:rPr lang="de-DE" sz="3200" dirty="0" err="1"/>
              <a:t>again</a:t>
            </a:r>
            <a:r>
              <a:rPr lang="de-DE" sz="3200" dirty="0"/>
              <a:t>.</a:t>
            </a:r>
            <a:endParaRPr lang="de-DE" sz="3200" b="1" i="1" dirty="0"/>
          </a:p>
          <a:p>
            <a:endParaRPr lang="de-DE" sz="3200" b="1" i="1" dirty="0"/>
          </a:p>
          <a:p>
            <a:r>
              <a:rPr lang="de-DE" sz="3200" b="1" i="1" dirty="0"/>
              <a:t>Der/Er </a:t>
            </a:r>
            <a:r>
              <a:rPr lang="de-DE" sz="3200" i="1" dirty="0"/>
              <a:t>         war wunderbar.</a:t>
            </a:r>
            <a:br>
              <a:rPr lang="de-DE" sz="3200" i="1" dirty="0"/>
            </a:br>
            <a:r>
              <a:rPr lang="de-DE" sz="3200" dirty="0" err="1"/>
              <a:t>Pron-masc</a:t>
            </a:r>
            <a:r>
              <a:rPr lang="de-DE" sz="3200" dirty="0"/>
              <a:t>   was  </a:t>
            </a:r>
            <a:r>
              <a:rPr lang="de-DE" sz="3200" dirty="0" err="1"/>
              <a:t>wonderful</a:t>
            </a:r>
            <a:r>
              <a:rPr lang="de-DE" sz="3200" dirty="0"/>
              <a:t> </a:t>
            </a:r>
          </a:p>
          <a:p>
            <a:endParaRPr lang="de-DE" sz="3200" dirty="0"/>
          </a:p>
          <a:p>
            <a:r>
              <a:rPr lang="de-DE" sz="3200" dirty="0">
                <a:sym typeface="Wingdings" panose="05000000000000000000" pitchFamily="2" charset="2"/>
              </a:rPr>
              <a:t> </a:t>
            </a:r>
            <a:r>
              <a:rPr lang="de-DE" sz="3200" dirty="0"/>
              <a:t>The ID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situated</a:t>
            </a:r>
            <a:r>
              <a:rPr lang="de-DE" sz="3200" dirty="0"/>
              <a:t>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individualizing</a:t>
            </a:r>
            <a:r>
              <a:rPr lang="de-DE" sz="3200" dirty="0"/>
              <a:t> </a:t>
            </a:r>
            <a:r>
              <a:rPr lang="de-DE" sz="3200" dirty="0" err="1"/>
              <a:t>position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651421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structure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so-ein-N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35</a:t>
            </a:fld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4803042" y="5236145"/>
            <a:ext cx="578000" cy="50890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/>
          </a:p>
        </p:txBody>
      </p:sp>
      <p:grpSp>
        <p:nvGrpSpPr>
          <p:cNvPr id="5" name="Gruppieren 4"/>
          <p:cNvGrpSpPr/>
          <p:nvPr/>
        </p:nvGrpSpPr>
        <p:grpSpPr>
          <a:xfrm>
            <a:off x="3974731" y="4696559"/>
            <a:ext cx="979062" cy="407121"/>
            <a:chOff x="5407572" y="2585545"/>
            <a:chExt cx="1308538" cy="567558"/>
          </a:xfrm>
        </p:grpSpPr>
        <p:cxnSp>
          <p:nvCxnSpPr>
            <p:cNvPr id="6" name="Gerader Verbinder 5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3251879" y="4011011"/>
            <a:ext cx="979062" cy="407121"/>
            <a:chOff x="5407572" y="2585545"/>
            <a:chExt cx="1308538" cy="567558"/>
          </a:xfrm>
        </p:grpSpPr>
        <p:cxnSp>
          <p:nvCxnSpPr>
            <p:cNvPr id="9" name="Gerader Verbinder 8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3790005" y="503823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</a:t>
            </a:r>
            <a:r>
              <a:rPr lang="de-DE" b="1" baseline="30000" dirty="0"/>
              <a:t>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89833" y="4990591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NP</a:t>
            </a:r>
            <a:endParaRPr lang="en-GB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4129296" y="438279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BM‘</a:t>
            </a:r>
            <a:endParaRPr lang="en-GB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2433974" y="4011011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ein-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18792" y="5745047"/>
            <a:ext cx="681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Wein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476723" y="3658953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BMP</a:t>
            </a:r>
            <a:endParaRPr lang="en-GB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2490517" y="3687401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Ind</a:t>
            </a:r>
            <a:r>
              <a:rPr lang="de-DE" b="1" baseline="30000" dirty="0"/>
              <a:t>0</a:t>
            </a:r>
          </a:p>
        </p:txBody>
      </p:sp>
      <p:grpSp>
        <p:nvGrpSpPr>
          <p:cNvPr id="20" name="Gruppieren 19"/>
          <p:cNvGrpSpPr/>
          <p:nvPr/>
        </p:nvGrpSpPr>
        <p:grpSpPr>
          <a:xfrm>
            <a:off x="2676853" y="3280280"/>
            <a:ext cx="979062" cy="407121"/>
            <a:chOff x="5407572" y="2585545"/>
            <a:chExt cx="1308538" cy="567558"/>
          </a:xfrm>
        </p:grpSpPr>
        <p:cxnSp>
          <p:nvCxnSpPr>
            <p:cNvPr id="21" name="Gerader Verbinder 20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2000986" y="2549549"/>
            <a:ext cx="979062" cy="407121"/>
            <a:chOff x="5407572" y="2585545"/>
            <a:chExt cx="1308538" cy="567558"/>
          </a:xfrm>
        </p:grpSpPr>
        <p:cxnSp>
          <p:nvCxnSpPr>
            <p:cNvPr id="25" name="Gerader Verbinder 24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feld 29"/>
          <p:cNvSpPr txBox="1"/>
          <p:nvPr/>
        </p:nvSpPr>
        <p:spPr>
          <a:xfrm>
            <a:off x="2835120" y="2910947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Ind</a:t>
            </a:r>
            <a:r>
              <a:rPr lang="de-DE" b="1" dirty="0"/>
              <a:t>'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191244" y="2196573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IndP</a:t>
            </a:r>
            <a:endParaRPr lang="de-DE" b="1" dirty="0"/>
          </a:p>
        </p:txBody>
      </p:sp>
      <p:sp>
        <p:nvSpPr>
          <p:cNvPr id="32" name="Textfeld 31"/>
          <p:cNvSpPr txBox="1"/>
          <p:nvPr/>
        </p:nvSpPr>
        <p:spPr>
          <a:xfrm>
            <a:off x="1775850" y="2956670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so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3781345" y="5375715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trike="sngStrike" dirty="0"/>
              <a:t>ein-</a:t>
            </a:r>
          </a:p>
        </p:txBody>
      </p:sp>
      <p:sp>
        <p:nvSpPr>
          <p:cNvPr id="17" name="Bogen 16"/>
          <p:cNvSpPr/>
          <p:nvPr/>
        </p:nvSpPr>
        <p:spPr>
          <a:xfrm rot="10800000">
            <a:off x="2587361" y="2834865"/>
            <a:ext cx="3773281" cy="3166533"/>
          </a:xfrm>
          <a:prstGeom prst="arc">
            <a:avLst>
              <a:gd name="adj1" fmla="val 17092122"/>
              <a:gd name="adj2" fmla="val 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feld 22"/>
          <p:cNvSpPr txBox="1"/>
          <p:nvPr/>
        </p:nvSpPr>
        <p:spPr>
          <a:xfrm>
            <a:off x="3655915" y="1434445"/>
            <a:ext cx="860011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 a </a:t>
            </a:r>
            <a:r>
              <a:rPr lang="en-US" sz="2800" dirty="0" err="1"/>
              <a:t>nano</a:t>
            </a:r>
            <a:r>
              <a:rPr lang="en-US" sz="2800" dirty="0"/>
              <a:t>-syntactic framework, the projection of the </a:t>
            </a:r>
            <a:r>
              <a:rPr lang="en-US" sz="2800" dirty="0" err="1"/>
              <a:t>IndP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entails the projection of the BM-head:</a:t>
            </a:r>
          </a:p>
          <a:p>
            <a:r>
              <a:rPr lang="en-US" sz="2800" dirty="0"/>
              <a:t>For ALM A (and Bavarian), the ID, base generated in BM, </a:t>
            </a:r>
            <a:br>
              <a:rPr lang="en-US" sz="2800" dirty="0"/>
            </a:br>
            <a:r>
              <a:rPr lang="en-US" sz="2800" dirty="0"/>
              <a:t>moves higher up – in the other dialects, the ID is </a:t>
            </a:r>
            <a:br>
              <a:rPr lang="en-US" sz="2800" dirty="0"/>
            </a:br>
            <a:r>
              <a:rPr lang="en-US" sz="2800" dirty="0"/>
              <a:t>base-generated in this position.</a:t>
            </a:r>
          </a:p>
        </p:txBody>
      </p:sp>
    </p:spTree>
    <p:extLst>
      <p:ext uri="{BB962C8B-B14F-4D97-AF65-F5344CB8AC3E}">
        <p14:creationId xmlns:p14="http://schemas.microsoft.com/office/powerpoint/2010/main" val="2174676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closeness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partitivity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subkinds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36</a:t>
            </a:fld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45374" y="1861450"/>
            <a:ext cx="102191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err="1"/>
              <a:t>Expectation</a:t>
            </a:r>
            <a:r>
              <a:rPr lang="de-DE" sz="3200" dirty="0"/>
              <a:t>: in </a:t>
            </a:r>
            <a:r>
              <a:rPr lang="de-DE" sz="3200" dirty="0" err="1"/>
              <a:t>earlier</a:t>
            </a:r>
            <a:r>
              <a:rPr lang="de-DE" sz="3200" dirty="0"/>
              <a:t> </a:t>
            </a:r>
            <a:r>
              <a:rPr lang="de-DE" sz="3200" dirty="0" err="1"/>
              <a:t>stages</a:t>
            </a:r>
            <a:r>
              <a:rPr lang="de-DE" sz="3200" dirty="0"/>
              <a:t>, </a:t>
            </a:r>
            <a:r>
              <a:rPr lang="de-DE" sz="3200" dirty="0" err="1"/>
              <a:t>we</a:t>
            </a:r>
            <a:r>
              <a:rPr lang="de-DE" sz="3200" dirty="0"/>
              <a:t> </a:t>
            </a:r>
            <a:r>
              <a:rPr lang="de-DE" sz="3200" dirty="0" err="1"/>
              <a:t>should</a:t>
            </a:r>
            <a:r>
              <a:rPr lang="de-DE" sz="3200" dirty="0"/>
              <a:t> find </a:t>
            </a:r>
            <a:r>
              <a:rPr lang="de-DE" sz="3200" dirty="0" err="1"/>
              <a:t>genitive</a:t>
            </a:r>
            <a:r>
              <a:rPr lang="de-DE" sz="3200" dirty="0"/>
              <a:t> </a:t>
            </a:r>
            <a:r>
              <a:rPr lang="de-DE" sz="3200" dirty="0" err="1"/>
              <a:t>marking</a:t>
            </a:r>
            <a:r>
              <a:rPr lang="de-DE" sz="3200" dirty="0"/>
              <a:t> also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qualifier</a:t>
            </a:r>
            <a:r>
              <a:rPr lang="de-DE" sz="3200" dirty="0"/>
              <a:t> </a:t>
            </a:r>
            <a:r>
              <a:rPr lang="de-DE" sz="3200" dirty="0" err="1"/>
              <a:t>construction</a:t>
            </a:r>
            <a:r>
              <a:rPr lang="de-DE" sz="3200" dirty="0"/>
              <a:t>…</a:t>
            </a:r>
          </a:p>
          <a:p>
            <a:endParaRPr lang="de-DE" sz="3200" dirty="0"/>
          </a:p>
          <a:p>
            <a:r>
              <a:rPr lang="de-DE" sz="3200" i="1" dirty="0" err="1"/>
              <a:t>waƺ</a:t>
            </a:r>
            <a:r>
              <a:rPr lang="de-DE" sz="3200" i="1" dirty="0"/>
              <a:t> wunder-s       in der </a:t>
            </a:r>
            <a:r>
              <a:rPr lang="de-DE" sz="3200" i="1" dirty="0" err="1"/>
              <a:t>werlte</a:t>
            </a:r>
            <a:r>
              <a:rPr lang="de-DE" sz="3200" i="1" dirty="0"/>
              <a:t> </a:t>
            </a:r>
            <a:r>
              <a:rPr lang="de-DE" sz="3200" i="1" dirty="0" err="1"/>
              <a:t>vert</a:t>
            </a:r>
            <a:br>
              <a:rPr lang="de-DE" sz="3200" i="1" dirty="0"/>
            </a:br>
            <a:r>
              <a:rPr lang="de-DE" sz="3200" dirty="0" err="1"/>
              <a:t>what</a:t>
            </a:r>
            <a:r>
              <a:rPr lang="de-DE" sz="3200" dirty="0"/>
              <a:t> </a:t>
            </a:r>
            <a:r>
              <a:rPr lang="de-DE" sz="3200" dirty="0" err="1"/>
              <a:t>wonder</a:t>
            </a:r>
            <a:r>
              <a:rPr lang="de-DE" sz="3200" dirty="0"/>
              <a:t>-gen in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world</a:t>
            </a:r>
            <a:r>
              <a:rPr lang="de-DE" sz="3200" dirty="0"/>
              <a:t> </a:t>
            </a:r>
            <a:r>
              <a:rPr lang="de-DE" sz="3200" dirty="0" err="1"/>
              <a:t>goes</a:t>
            </a:r>
            <a:endParaRPr lang="de-DE" sz="3200" dirty="0"/>
          </a:p>
          <a:p>
            <a:endParaRPr lang="de-DE" sz="3200" dirty="0"/>
          </a:p>
          <a:p>
            <a:r>
              <a:rPr lang="de-DE" sz="3200" i="1" dirty="0" err="1"/>
              <a:t>waƺ</a:t>
            </a:r>
            <a:r>
              <a:rPr lang="de-DE" sz="3200" i="1" dirty="0"/>
              <a:t> </a:t>
            </a:r>
            <a:r>
              <a:rPr lang="de-DE" sz="3200" i="1" dirty="0" err="1"/>
              <a:t>mannes</a:t>
            </a:r>
            <a:r>
              <a:rPr lang="de-DE" sz="3200" i="1" dirty="0"/>
              <a:t> er </a:t>
            </a:r>
            <a:r>
              <a:rPr lang="de-DE" sz="3200" i="1" dirty="0" err="1"/>
              <a:t>waere</a:t>
            </a:r>
            <a:br>
              <a:rPr lang="de-DE" sz="3200" dirty="0"/>
            </a:br>
            <a:r>
              <a:rPr lang="de-DE" sz="3200" dirty="0" err="1"/>
              <a:t>what</a:t>
            </a:r>
            <a:r>
              <a:rPr lang="de-DE" sz="3200" dirty="0"/>
              <a:t> man      he </a:t>
            </a:r>
            <a:r>
              <a:rPr lang="de-DE" sz="3200" dirty="0" err="1"/>
              <a:t>was.subj</a:t>
            </a:r>
            <a:br>
              <a:rPr lang="de-DE" sz="3200" dirty="0"/>
            </a:br>
            <a:r>
              <a:rPr lang="de-DE" sz="3200" dirty="0"/>
              <a:t> 				</a:t>
            </a:r>
            <a:r>
              <a:rPr lang="de-DE" sz="2400" dirty="0"/>
              <a:t>Paul (1919:301)</a:t>
            </a:r>
          </a:p>
          <a:p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6237420" y="4600878"/>
            <a:ext cx="498822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/>
              <a:t>Today: </a:t>
            </a:r>
            <a:r>
              <a:rPr lang="de-DE" sz="2400" dirty="0" err="1"/>
              <a:t>replaced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preposition</a:t>
            </a:r>
            <a:r>
              <a:rPr lang="de-DE" sz="2400" dirty="0"/>
              <a:t> </a:t>
            </a:r>
            <a:r>
              <a:rPr lang="de-DE" sz="2400" i="1" dirty="0"/>
              <a:t>für</a:t>
            </a:r>
            <a:r>
              <a:rPr lang="de-DE" sz="2400" dirty="0"/>
              <a:t>:</a:t>
            </a:r>
          </a:p>
          <a:p>
            <a:r>
              <a:rPr lang="de-DE" sz="2400" i="1" dirty="0"/>
              <a:t>was </a:t>
            </a:r>
            <a:r>
              <a:rPr lang="de-DE" sz="2400" b="1" i="1" dirty="0"/>
              <a:t>für</a:t>
            </a:r>
            <a:r>
              <a:rPr lang="de-DE" sz="2400" i="1" dirty="0"/>
              <a:t> ein Wunder...</a:t>
            </a:r>
          </a:p>
          <a:p>
            <a:r>
              <a:rPr lang="de-DE" sz="2400" i="1" dirty="0"/>
              <a:t>was </a:t>
            </a:r>
            <a:r>
              <a:rPr lang="de-DE" sz="2400" b="1" i="1" dirty="0"/>
              <a:t>für </a:t>
            </a:r>
            <a:r>
              <a:rPr lang="de-DE" sz="2400" i="1" dirty="0"/>
              <a:t>ein Mann…</a:t>
            </a:r>
          </a:p>
        </p:txBody>
      </p:sp>
    </p:spTree>
    <p:extLst>
      <p:ext uri="{BB962C8B-B14F-4D97-AF65-F5344CB8AC3E}">
        <p14:creationId xmlns:p14="http://schemas.microsoft.com/office/powerpoint/2010/main" val="147974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closeness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partitivity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subkinds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98208" y="1834955"/>
            <a:ext cx="109955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</a:t>
            </a:r>
            <a:r>
              <a:rPr lang="de-DE" sz="2800" dirty="0" err="1"/>
              <a:t>both</a:t>
            </a:r>
            <a:r>
              <a:rPr lang="de-DE" sz="2800" dirty="0"/>
              <a:t> </a:t>
            </a:r>
            <a:r>
              <a:rPr lang="de-DE" sz="2800" dirty="0" err="1"/>
              <a:t>constructions</a:t>
            </a:r>
            <a:r>
              <a:rPr lang="de-DE" sz="2800" dirty="0"/>
              <a:t>, </a:t>
            </a:r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dealing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a real sub-set </a:t>
            </a:r>
            <a:r>
              <a:rPr lang="de-DE" sz="2800" dirty="0" err="1"/>
              <a:t>relation</a:t>
            </a:r>
            <a:br>
              <a:rPr lang="de-DE" sz="2800" dirty="0"/>
            </a:br>
            <a:r>
              <a:rPr lang="de-DE" sz="2800" dirty="0"/>
              <a:t>	</a:t>
            </a:r>
            <a:br>
              <a:rPr lang="de-DE" sz="2800" dirty="0"/>
            </a:br>
            <a:r>
              <a:rPr lang="de-DE" sz="2800" dirty="0"/>
              <a:t> 	</a:t>
            </a:r>
            <a:r>
              <a:rPr lang="de-DE" sz="2800" b="1" dirty="0"/>
              <a:t>ein-N</a:t>
            </a:r>
            <a:r>
              <a:rPr lang="de-DE" sz="2800" dirty="0"/>
              <a:t>(</a:t>
            </a:r>
            <a:r>
              <a:rPr lang="de-DE" sz="2800" dirty="0" err="1"/>
              <a:t>mass</a:t>
            </a:r>
            <a:r>
              <a:rPr lang="de-DE" sz="2800" dirty="0"/>
              <a:t>): </a:t>
            </a:r>
            <a:r>
              <a:rPr lang="de-DE" sz="2800" b="1" dirty="0"/>
              <a:t>proper </a:t>
            </a:r>
            <a:r>
              <a:rPr lang="de-DE" sz="2800" b="1" dirty="0" err="1"/>
              <a:t>subset</a:t>
            </a:r>
            <a:r>
              <a:rPr lang="de-DE" sz="2800" b="1" dirty="0"/>
              <a:t> (</a:t>
            </a:r>
            <a:r>
              <a:rPr lang="de-DE" sz="2800" b="1" dirty="0" err="1"/>
              <a:t>subtraction</a:t>
            </a:r>
            <a:r>
              <a:rPr lang="de-DE" sz="2800" b="1" dirty="0"/>
              <a:t>)</a:t>
            </a:r>
            <a:br>
              <a:rPr lang="de-DE" sz="2800" b="1" dirty="0"/>
            </a:br>
            <a:r>
              <a:rPr lang="de-DE" sz="2800" dirty="0"/>
              <a:t> 	</a:t>
            </a:r>
            <a:r>
              <a:rPr lang="de-DE" sz="2800" dirty="0" err="1"/>
              <a:t>there</a:t>
            </a:r>
            <a:r>
              <a:rPr lang="de-DE" sz="2800" dirty="0"/>
              <a:t> must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some</a:t>
            </a:r>
            <a:r>
              <a:rPr lang="de-DE" sz="2800" dirty="0"/>
              <a:t> "</a:t>
            </a:r>
            <a:r>
              <a:rPr lang="de-DE" sz="2800" dirty="0" err="1"/>
              <a:t>stuff</a:t>
            </a:r>
            <a:r>
              <a:rPr lang="de-DE" sz="2800" dirty="0"/>
              <a:t>" </a:t>
            </a:r>
            <a:r>
              <a:rPr lang="de-DE" sz="2800" dirty="0" err="1"/>
              <a:t>left</a:t>
            </a:r>
            <a:r>
              <a:rPr lang="de-DE" sz="2800" dirty="0"/>
              <a:t>, </a:t>
            </a:r>
            <a:br>
              <a:rPr lang="de-DE" sz="2800" dirty="0"/>
            </a:br>
            <a:r>
              <a:rPr lang="de-DE" sz="2800" dirty="0"/>
              <a:t> 	(cf. </a:t>
            </a:r>
            <a:r>
              <a:rPr lang="de-DE" sz="2800" dirty="0" err="1"/>
              <a:t>the</a:t>
            </a:r>
            <a:r>
              <a:rPr lang="de-DE" sz="2800" dirty="0"/>
              <a:t> R-operator in </a:t>
            </a:r>
            <a:r>
              <a:rPr lang="de-DE" sz="2800" dirty="0" err="1"/>
              <a:t>Zamparelli</a:t>
            </a:r>
            <a:r>
              <a:rPr lang="de-DE" sz="2800" dirty="0"/>
              <a:t> (2008), Barker (1998))</a:t>
            </a:r>
            <a:br>
              <a:rPr lang="de-DE" sz="2800" dirty="0"/>
            </a:br>
            <a:r>
              <a:rPr lang="de-DE" sz="2800" dirty="0"/>
              <a:t>	</a:t>
            </a:r>
            <a:r>
              <a:rPr lang="de-DE" sz="2800" b="1" dirty="0"/>
              <a:t>so-ein-N: </a:t>
            </a:r>
            <a:r>
              <a:rPr lang="de-DE" sz="2800" b="1" dirty="0" err="1"/>
              <a:t>implies</a:t>
            </a:r>
            <a:r>
              <a:rPr lang="de-DE" sz="2800" b="1" dirty="0"/>
              <a:t> </a:t>
            </a:r>
            <a:r>
              <a:rPr lang="de-DE" sz="2800" b="1" dirty="0" err="1"/>
              <a:t>that</a:t>
            </a:r>
            <a:r>
              <a:rPr lang="de-DE" sz="2800" b="1" dirty="0"/>
              <a:t> </a:t>
            </a:r>
            <a:r>
              <a:rPr lang="de-DE" sz="2800" b="1" dirty="0" err="1"/>
              <a:t>there</a:t>
            </a:r>
            <a:r>
              <a:rPr lang="de-DE" sz="2800" b="1" dirty="0"/>
              <a:t> </a:t>
            </a:r>
            <a:r>
              <a:rPr lang="de-DE" sz="2800" b="1" dirty="0" err="1"/>
              <a:t>are</a:t>
            </a:r>
            <a:r>
              <a:rPr lang="de-DE" sz="2800" b="1" dirty="0"/>
              <a:t> </a:t>
            </a:r>
            <a:r>
              <a:rPr lang="de-DE" sz="2800" b="1" dirty="0" err="1"/>
              <a:t>other</a:t>
            </a:r>
            <a:r>
              <a:rPr lang="de-DE" sz="2800" b="1" dirty="0"/>
              <a:t> sub-kinds (</a:t>
            </a:r>
            <a:r>
              <a:rPr lang="de-DE" sz="2800" b="1" dirty="0" err="1"/>
              <a:t>subtraction</a:t>
            </a:r>
            <a:r>
              <a:rPr lang="de-DE" sz="2800" b="1" dirty="0"/>
              <a:t>)</a:t>
            </a:r>
          </a:p>
          <a:p>
            <a:endParaRPr lang="de-DE" sz="2800" dirty="0"/>
          </a:p>
          <a:p>
            <a:r>
              <a:rPr lang="de-DE" sz="2800" dirty="0"/>
              <a:t> 	</a:t>
            </a:r>
            <a:r>
              <a:rPr lang="de-DE" sz="2800" dirty="0">
                <a:sym typeface="Wingdings" panose="05000000000000000000" pitchFamily="2" charset="2"/>
              </a:rPr>
              <a:t> ID </a:t>
            </a:r>
            <a:r>
              <a:rPr lang="de-DE" sz="2800" dirty="0" err="1">
                <a:sym typeface="Wingdings" panose="05000000000000000000" pitchFamily="2" charset="2"/>
              </a:rPr>
              <a:t>is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the</a:t>
            </a:r>
            <a:r>
              <a:rPr lang="de-DE" sz="2800" dirty="0">
                <a:sym typeface="Wingdings" panose="05000000000000000000" pitchFamily="2" charset="2"/>
              </a:rPr>
              <a:t> same </a:t>
            </a:r>
            <a:r>
              <a:rPr lang="de-DE" sz="2800" dirty="0" err="1">
                <a:sym typeface="Wingdings" panose="05000000000000000000" pitchFamily="2" charset="2"/>
              </a:rPr>
              <a:t>lexical</a:t>
            </a:r>
            <a:r>
              <a:rPr lang="de-DE" sz="2800" dirty="0">
                <a:sym typeface="Wingdings" panose="05000000000000000000" pitchFamily="2" charset="2"/>
              </a:rPr>
              <a:t> item </a:t>
            </a:r>
            <a:r>
              <a:rPr lang="de-DE" sz="2800" dirty="0" err="1">
                <a:sym typeface="Wingdings" panose="05000000000000000000" pitchFamily="2" charset="2"/>
              </a:rPr>
              <a:t>for</a:t>
            </a:r>
            <a:r>
              <a:rPr lang="de-DE" sz="2800" dirty="0">
                <a:sym typeface="Wingdings" panose="05000000000000000000" pitchFamily="2" charset="2"/>
              </a:rPr>
              <a:t> ‚</a:t>
            </a:r>
            <a:r>
              <a:rPr lang="de-DE" sz="2800" dirty="0" err="1">
                <a:sym typeface="Wingdings" panose="05000000000000000000" pitchFamily="2" charset="2"/>
              </a:rPr>
              <a:t>subtraction</a:t>
            </a:r>
            <a:r>
              <a:rPr lang="de-DE" sz="2800" dirty="0">
                <a:sym typeface="Wingdings" panose="05000000000000000000" pitchFamily="2" charset="2"/>
              </a:rPr>
              <a:t>‘ – on different</a:t>
            </a:r>
            <a:br>
              <a:rPr lang="de-DE" sz="2800" dirty="0">
                <a:sym typeface="Wingdings" panose="05000000000000000000" pitchFamily="2" charset="2"/>
              </a:rPr>
            </a:br>
            <a:r>
              <a:rPr lang="de-DE" sz="2800" dirty="0">
                <a:sym typeface="Wingdings" panose="05000000000000000000" pitchFamily="2" charset="2"/>
              </a:rPr>
              <a:t> 	     but </a:t>
            </a:r>
            <a:r>
              <a:rPr lang="de-DE" sz="2800" dirty="0" err="1">
                <a:sym typeface="Wingdings" panose="05000000000000000000" pitchFamily="2" charset="2"/>
              </a:rPr>
              <a:t>neighboured</a:t>
            </a:r>
            <a:r>
              <a:rPr lang="de-DE" sz="2800" dirty="0">
                <a:sym typeface="Wingdings" panose="05000000000000000000" pitchFamily="2" charset="2"/>
              </a:rPr>
              <a:t> '</a:t>
            </a:r>
            <a:r>
              <a:rPr lang="de-DE" sz="2800" dirty="0" err="1">
                <a:sym typeface="Wingdings" panose="05000000000000000000" pitchFamily="2" charset="2"/>
              </a:rPr>
              <a:t>levels</a:t>
            </a:r>
            <a:r>
              <a:rPr lang="de-DE" sz="2800" dirty="0">
                <a:sym typeface="Wingdings" panose="05000000000000000000" pitchFamily="2" charset="2"/>
              </a:rPr>
              <a:t>' in </a:t>
            </a:r>
            <a:r>
              <a:rPr lang="de-DE" sz="2800" dirty="0" err="1">
                <a:sym typeface="Wingdings" panose="05000000000000000000" pitchFamily="2" charset="2"/>
              </a:rPr>
              <a:t>the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functional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layer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91856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3C4F-0BAD-45A1-8FF3-8E40A8B42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indefinite </a:t>
            </a:r>
            <a:r>
              <a:rPr lang="de-DE" dirty="0" err="1"/>
              <a:t>determiner</a:t>
            </a:r>
            <a:r>
              <a:rPr lang="de-DE" dirty="0"/>
              <a:t>?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E73AAB1-98A1-4353-B30C-449F7509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38</a:t>
            </a:fld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BFF6967-3F7F-43A8-A9B3-A4255BD1B845}"/>
              </a:ext>
            </a:extLst>
          </p:cNvPr>
          <p:cNvSpPr txBox="1"/>
          <p:nvPr/>
        </p:nvSpPr>
        <p:spPr>
          <a:xfrm>
            <a:off x="640742" y="1877724"/>
            <a:ext cx="1130540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/>
              <a:t>Usual</a:t>
            </a:r>
            <a:r>
              <a:rPr lang="de-DE" sz="2400" dirty="0"/>
              <a:t> </a:t>
            </a:r>
            <a:r>
              <a:rPr lang="de-DE" sz="2400" dirty="0" err="1"/>
              <a:t>assumption</a:t>
            </a:r>
            <a:r>
              <a:rPr lang="de-DE" sz="2400" dirty="0"/>
              <a:t> in </a:t>
            </a:r>
            <a:r>
              <a:rPr lang="de-DE" sz="2400" dirty="0" err="1"/>
              <a:t>grammaticalization</a:t>
            </a:r>
            <a:r>
              <a:rPr lang="de-DE" sz="2400" dirty="0"/>
              <a:t>: </a:t>
            </a:r>
            <a:r>
              <a:rPr lang="de-DE" sz="2400" dirty="0" err="1"/>
              <a:t>started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numeral</a:t>
            </a:r>
            <a:r>
              <a:rPr lang="de-DE" sz="2400" dirty="0"/>
              <a:t> and subsequent</a:t>
            </a:r>
            <a:br>
              <a:rPr lang="de-DE" sz="2400" dirty="0"/>
            </a:br>
            <a:r>
              <a:rPr lang="de-DE" sz="2400" dirty="0" err="1"/>
              <a:t>bleaching</a:t>
            </a:r>
            <a:r>
              <a:rPr lang="de-DE" sz="2400" dirty="0"/>
              <a:t>, </a:t>
            </a:r>
            <a:r>
              <a:rPr lang="de-DE" sz="2400" dirty="0" err="1"/>
              <a:t>Givón</a:t>
            </a:r>
            <a:r>
              <a:rPr lang="de-DE" sz="2400" dirty="0"/>
              <a:t> (1991), Heine (1997), but </a:t>
            </a:r>
            <a:r>
              <a:rPr lang="de-DE" sz="2400" dirty="0" err="1"/>
              <a:t>see</a:t>
            </a:r>
            <a:r>
              <a:rPr lang="de-DE" sz="2400" dirty="0"/>
              <a:t> Petrova (2015)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evidence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br>
              <a:rPr lang="de-DE" sz="2400" dirty="0"/>
            </a:br>
            <a:r>
              <a:rPr lang="de-DE" sz="2400" dirty="0"/>
              <a:t>‚</a:t>
            </a:r>
            <a:r>
              <a:rPr lang="de-DE" sz="2400" dirty="0" err="1"/>
              <a:t>path</a:t>
            </a:r>
            <a:r>
              <a:rPr lang="de-DE" sz="2400" dirty="0"/>
              <a:t>‘:</a:t>
            </a:r>
            <a:br>
              <a:rPr lang="de-DE" sz="2400" dirty="0"/>
            </a:br>
            <a:r>
              <a:rPr lang="de-DE" sz="2400" b="1" dirty="0"/>
              <a:t>Numeral	</a:t>
            </a:r>
            <a:r>
              <a:rPr lang="de-DE" sz="2400" b="1" dirty="0" err="1"/>
              <a:t>presentative</a:t>
            </a:r>
            <a:r>
              <a:rPr lang="de-DE" sz="2400" b="1" dirty="0"/>
              <a:t>		</a:t>
            </a:r>
            <a:r>
              <a:rPr lang="de-DE" sz="2400" b="1" dirty="0" err="1"/>
              <a:t>specific</a:t>
            </a:r>
            <a:r>
              <a:rPr lang="de-DE" sz="2400" b="1" dirty="0"/>
              <a:t>	non-</a:t>
            </a:r>
            <a:r>
              <a:rPr lang="de-DE" sz="2400" b="1" dirty="0" err="1"/>
              <a:t>specific</a:t>
            </a:r>
            <a:r>
              <a:rPr lang="de-DE" sz="2400" b="1" dirty="0"/>
              <a:t>		</a:t>
            </a:r>
            <a:r>
              <a:rPr lang="de-DE" sz="2400" b="1" dirty="0" err="1"/>
              <a:t>generalized</a:t>
            </a:r>
            <a:endParaRPr lang="de-DE" sz="2400" dirty="0"/>
          </a:p>
          <a:p>
            <a:r>
              <a:rPr lang="de-DE" sz="2400" dirty="0" err="1"/>
              <a:t>Furthermore</a:t>
            </a:r>
            <a:r>
              <a:rPr lang="de-DE" sz="2400" dirty="0"/>
              <a:t>: </a:t>
            </a:r>
            <a:r>
              <a:rPr lang="de-DE" sz="2400" i="1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 </a:t>
            </a:r>
            <a:r>
              <a:rPr lang="de-DE" sz="2400" dirty="0" err="1"/>
              <a:t>special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, Barbiers (2007):</a:t>
            </a:r>
          </a:p>
          <a:p>
            <a:r>
              <a:rPr lang="de-DE" sz="2400" dirty="0"/>
              <a:t> 	</a:t>
            </a:r>
            <a:r>
              <a:rPr lang="de-DE" sz="2400" dirty="0" err="1"/>
              <a:t>there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no</a:t>
            </a:r>
            <a:r>
              <a:rPr lang="de-DE" sz="2400" dirty="0"/>
              <a:t> </a:t>
            </a:r>
            <a:r>
              <a:rPr lang="de-DE" sz="2400" dirty="0" err="1"/>
              <a:t>ordering</a:t>
            </a:r>
            <a:r>
              <a:rPr lang="de-DE" sz="2400" dirty="0"/>
              <a:t> (</a:t>
            </a:r>
            <a:r>
              <a:rPr lang="de-DE" sz="2400" dirty="0" err="1"/>
              <a:t>trivially</a:t>
            </a:r>
            <a:r>
              <a:rPr lang="de-DE" sz="2400" dirty="0"/>
              <a:t>); </a:t>
            </a:r>
            <a:r>
              <a:rPr lang="de-DE" sz="2400" dirty="0" err="1"/>
              <a:t>ordering</a:t>
            </a:r>
            <a:r>
              <a:rPr lang="de-DE" sz="2400" dirty="0"/>
              <a:t> </a:t>
            </a:r>
            <a:r>
              <a:rPr lang="de-DE" sz="2400" dirty="0" err="1"/>
              <a:t>occurs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</a:t>
            </a:r>
            <a:r>
              <a:rPr lang="de-DE" sz="2400" dirty="0" err="1"/>
              <a:t>from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(</a:t>
            </a:r>
            <a:r>
              <a:rPr lang="de-DE" sz="2400" dirty="0" err="1"/>
              <a:t>probably</a:t>
            </a:r>
            <a:r>
              <a:rPr lang="de-DE" sz="2400" dirty="0"/>
              <a:t> </a:t>
            </a:r>
            <a:r>
              <a:rPr lang="de-DE" sz="2400" dirty="0" err="1"/>
              <a:t>three</a:t>
            </a:r>
            <a:r>
              <a:rPr lang="de-DE" sz="2400" dirty="0"/>
              <a:t>) on, </a:t>
            </a:r>
            <a:br>
              <a:rPr lang="de-DE" sz="2400" dirty="0"/>
            </a:br>
            <a:r>
              <a:rPr lang="de-DE" sz="2400" dirty="0"/>
              <a:t> 	(cf. </a:t>
            </a:r>
            <a:r>
              <a:rPr lang="de-DE" sz="2400" i="1" dirty="0" err="1"/>
              <a:t>one</a:t>
            </a:r>
            <a:r>
              <a:rPr lang="de-DE" sz="2400" dirty="0"/>
              <a:t> </a:t>
            </a:r>
            <a:r>
              <a:rPr lang="de-DE" sz="2400" i="1" dirty="0"/>
              <a:t>and </a:t>
            </a:r>
            <a:r>
              <a:rPr lang="de-DE" sz="2400" i="1" dirty="0" err="1"/>
              <a:t>the</a:t>
            </a:r>
            <a:r>
              <a:rPr lang="de-DE" sz="2400" i="1" dirty="0"/>
              <a:t> </a:t>
            </a:r>
            <a:r>
              <a:rPr lang="de-DE" sz="2400" i="1" dirty="0" err="1"/>
              <a:t>other</a:t>
            </a:r>
            <a:r>
              <a:rPr lang="de-DE" sz="2400" dirty="0"/>
              <a:t>, dual!); </a:t>
            </a:r>
            <a:br>
              <a:rPr lang="de-DE" sz="2400" dirty="0"/>
            </a:br>
            <a:r>
              <a:rPr lang="de-DE" sz="2400" dirty="0"/>
              <a:t>	</a:t>
            </a:r>
            <a:r>
              <a:rPr lang="de-DE" sz="2400" dirty="0" err="1"/>
              <a:t>when</a:t>
            </a:r>
            <a:r>
              <a:rPr lang="de-DE" sz="2400" dirty="0"/>
              <a:t>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multiply</a:t>
            </a:r>
            <a:r>
              <a:rPr lang="de-DE" sz="2400" dirty="0"/>
              <a:t>/divide </a:t>
            </a:r>
            <a:r>
              <a:rPr lang="de-DE" sz="2400" dirty="0" err="1"/>
              <a:t>with</a:t>
            </a:r>
            <a:r>
              <a:rPr lang="de-DE" sz="2400" dirty="0"/>
              <a:t> „</a:t>
            </a:r>
            <a:r>
              <a:rPr lang="de-DE" sz="2400" dirty="0" err="1"/>
              <a:t>one</a:t>
            </a:r>
            <a:r>
              <a:rPr lang="de-DE" sz="2400" dirty="0"/>
              <a:t>“ </a:t>
            </a:r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effect</a:t>
            </a:r>
            <a:r>
              <a:rPr lang="de-DE" sz="2400" dirty="0">
                <a:sym typeface="Wingdings" panose="05000000000000000000" pitchFamily="2" charset="2"/>
              </a:rPr>
              <a:t>! (</a:t>
            </a:r>
            <a:r>
              <a:rPr lang="de-DE" sz="2400" dirty="0" err="1">
                <a:sym typeface="Wingdings" panose="05000000000000000000" pitchFamily="2" charset="2"/>
              </a:rPr>
              <a:t>adding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course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is</a:t>
            </a:r>
            <a:r>
              <a:rPr lang="de-DE" sz="2400" dirty="0">
                <a:sym typeface="Wingdings" panose="05000000000000000000" pitchFamily="2" charset="2"/>
              </a:rPr>
              <a:t> different)</a:t>
            </a:r>
          </a:p>
          <a:p>
            <a:r>
              <a:rPr lang="de-DE" sz="2400" dirty="0">
                <a:sym typeface="Wingdings" panose="05000000000000000000" pitchFamily="2" charset="2"/>
              </a:rPr>
              <a:t> 	</a:t>
            </a:r>
            <a:r>
              <a:rPr lang="de-DE" sz="2400" dirty="0" err="1">
                <a:sym typeface="Wingdings" panose="05000000000000000000" pitchFamily="2" charset="2"/>
              </a:rPr>
              <a:t>suppletive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forms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for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the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cardinal</a:t>
            </a:r>
            <a:r>
              <a:rPr lang="de-DE" sz="2400" dirty="0">
                <a:sym typeface="Wingdings" panose="05000000000000000000" pitchFamily="2" charset="2"/>
              </a:rPr>
              <a:t> (*</a:t>
            </a:r>
            <a:r>
              <a:rPr lang="de-DE" sz="2400" dirty="0" err="1">
                <a:sym typeface="Wingdings" panose="05000000000000000000" pitchFamily="2" charset="2"/>
              </a:rPr>
              <a:t>one-th</a:t>
            </a:r>
            <a:r>
              <a:rPr lang="de-DE" sz="2400" dirty="0">
                <a:sym typeface="Wingdings" panose="05000000000000000000" pitchFamily="2" charset="2"/>
              </a:rPr>
              <a:t> vs. </a:t>
            </a:r>
            <a:r>
              <a:rPr lang="de-DE" sz="2400" dirty="0" err="1">
                <a:sym typeface="Wingdings" panose="05000000000000000000" pitchFamily="2" charset="2"/>
              </a:rPr>
              <a:t>first</a:t>
            </a:r>
            <a:r>
              <a:rPr lang="de-DE" sz="2400" dirty="0">
                <a:sym typeface="Wingdings" panose="05000000000000000000" pitchFamily="2" charset="2"/>
              </a:rPr>
              <a:t>)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 	</a:t>
            </a:r>
            <a:r>
              <a:rPr lang="de-DE" sz="2400" dirty="0" err="1">
                <a:sym typeface="Wingdings" panose="05000000000000000000" pitchFamily="2" charset="2"/>
              </a:rPr>
              <a:t>instead</a:t>
            </a:r>
            <a:r>
              <a:rPr lang="de-DE" sz="2400" dirty="0">
                <a:sym typeface="Wingdings" panose="05000000000000000000" pitchFamily="2" charset="2"/>
              </a:rPr>
              <a:t>: </a:t>
            </a: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internal </a:t>
            </a:r>
            <a:r>
              <a:rPr lang="de-DE" sz="2400" dirty="0" err="1">
                <a:sym typeface="Wingdings" panose="05000000000000000000" pitchFamily="2" charset="2"/>
              </a:rPr>
              <a:t>division</a:t>
            </a:r>
            <a:r>
              <a:rPr lang="de-DE" sz="2400" dirty="0">
                <a:sym typeface="Wingdings" panose="05000000000000000000" pitchFamily="2" charset="2"/>
              </a:rPr>
              <a:t> (</a:t>
            </a: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counting</a:t>
            </a:r>
            <a:r>
              <a:rPr lang="de-DE" sz="2400" dirty="0">
                <a:sym typeface="Wingdings" panose="05000000000000000000" pitchFamily="2" charset="2"/>
              </a:rPr>
              <a:t>), </a:t>
            </a:r>
            <a:r>
              <a:rPr lang="de-DE" sz="2400" dirty="0" err="1">
                <a:sym typeface="Wingdings" panose="05000000000000000000" pitchFamily="2" charset="2"/>
              </a:rPr>
              <a:t>indefiniteness</a:t>
            </a:r>
            <a:r>
              <a:rPr lang="de-DE" sz="2400" dirty="0">
                <a:sym typeface="Wingdings" panose="05000000000000000000" pitchFamily="2" charset="2"/>
              </a:rPr>
              <a:t> (</a:t>
            </a:r>
            <a:r>
              <a:rPr lang="de-DE" sz="2400" dirty="0" err="1">
                <a:sym typeface="Wingdings" panose="05000000000000000000" pitchFamily="2" charset="2"/>
              </a:rPr>
              <a:t>no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ordering</a:t>
            </a:r>
            <a:r>
              <a:rPr lang="de-DE" sz="2400" dirty="0">
                <a:sym typeface="Wingdings" panose="05000000000000000000" pitchFamily="2" charset="2"/>
              </a:rPr>
              <a:t>)	</a:t>
            </a:r>
          </a:p>
          <a:p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 err="1">
                <a:sym typeface="Wingdings" panose="05000000000000000000" pitchFamily="2" charset="2"/>
              </a:rPr>
              <a:t>singling</a:t>
            </a:r>
            <a:r>
              <a:rPr lang="de-DE" sz="2400" dirty="0">
                <a:sym typeface="Wingdings" panose="05000000000000000000" pitchFamily="2" charset="2"/>
              </a:rPr>
              <a:t> out/</a:t>
            </a:r>
            <a:r>
              <a:rPr lang="de-DE" sz="2400" dirty="0" err="1">
                <a:sym typeface="Wingdings" panose="05000000000000000000" pitchFamily="2" charset="2"/>
              </a:rPr>
              <a:t>subtracting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one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member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a </a:t>
            </a:r>
            <a:r>
              <a:rPr lang="de-DE" sz="2400" dirty="0" err="1">
                <a:sym typeface="Wingdings" panose="05000000000000000000" pitchFamily="2" charset="2"/>
              </a:rPr>
              <a:t>set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 err="1">
                <a:sym typeface="Wingdings" panose="05000000000000000000" pitchFamily="2" charset="2"/>
              </a:rPr>
              <a:t>Overlap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with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the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meaning</a:t>
            </a:r>
            <a:r>
              <a:rPr lang="de-DE" sz="2400" dirty="0">
                <a:sym typeface="Wingdings" panose="05000000000000000000" pitchFamily="2" charset="2"/>
              </a:rPr>
              <a:t> </a:t>
            </a:r>
            <a:r>
              <a:rPr lang="de-DE" sz="2400" dirty="0" err="1">
                <a:sym typeface="Wingdings" panose="05000000000000000000" pitchFamily="2" charset="2"/>
              </a:rPr>
              <a:t>of</a:t>
            </a:r>
            <a:r>
              <a:rPr lang="de-DE" sz="2400" dirty="0">
                <a:sym typeface="Wingdings" panose="05000000000000000000" pitchFamily="2" charset="2"/>
              </a:rPr>
              <a:t> DE!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2400" dirty="0">
                <a:sym typeface="Wingdings" panose="05000000000000000000" pitchFamily="2" charset="2"/>
              </a:rPr>
              <a:t>     </a:t>
            </a:r>
            <a:br>
              <a:rPr lang="de-DE" sz="2400" dirty="0">
                <a:sym typeface="Wingdings" panose="05000000000000000000" pitchFamily="2" charset="2"/>
              </a:rPr>
            </a:b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624104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2B883F-0775-48C5-931B-67FA56874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4D94933-3165-46EF-969A-EDD9C6FAA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39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DE2A4A9-7F6D-49D8-A676-F269B90CCC2D}"/>
              </a:ext>
            </a:extLst>
          </p:cNvPr>
          <p:cNvSpPr txBox="1"/>
          <p:nvPr/>
        </p:nvSpPr>
        <p:spPr>
          <a:xfrm>
            <a:off x="2584174" y="2690191"/>
            <a:ext cx="30891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dirty="0" err="1"/>
              <a:t>Thank</a:t>
            </a:r>
            <a:r>
              <a:rPr lang="de-DE" sz="5400" dirty="0"/>
              <a:t> </a:t>
            </a:r>
            <a:r>
              <a:rPr lang="de-DE" sz="5400" dirty="0" err="1"/>
              <a:t>you</a:t>
            </a:r>
            <a:endParaRPr lang="de-DE" sz="5400" dirty="0"/>
          </a:p>
        </p:txBody>
      </p:sp>
    </p:spTree>
    <p:extLst>
      <p:ext uri="{BB962C8B-B14F-4D97-AF65-F5344CB8AC3E}">
        <p14:creationId xmlns:p14="http://schemas.microsoft.com/office/powerpoint/2010/main" val="230827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background on </a:t>
            </a:r>
            <a:r>
              <a:rPr lang="en-US" dirty="0" err="1"/>
              <a:t>SynAlm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38200" y="1576361"/>
            <a:ext cx="397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Syn</a:t>
            </a:r>
            <a:r>
              <a:rPr lang="en-US" sz="3600" dirty="0"/>
              <a:t>tax of </a:t>
            </a:r>
            <a:r>
              <a:rPr lang="en-US" sz="3600" dirty="0">
                <a:solidFill>
                  <a:srgbClr val="FF0000"/>
                </a:solidFill>
              </a:rPr>
              <a:t>Al</a:t>
            </a:r>
            <a:r>
              <a:rPr lang="en-US" sz="3600" dirty="0"/>
              <a:t>e</a:t>
            </a:r>
            <a:r>
              <a:rPr lang="en-US" sz="3600" dirty="0">
                <a:solidFill>
                  <a:srgbClr val="FF0000"/>
                </a:solidFill>
              </a:rPr>
              <a:t>m</a:t>
            </a:r>
            <a:r>
              <a:rPr lang="en-US" sz="3600" dirty="0"/>
              <a:t>annic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8200" y="2222692"/>
            <a:ext cx="114263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funded by the DFG (Deutsche </a:t>
            </a:r>
            <a:r>
              <a:rPr lang="en-US" dirty="0" err="1"/>
              <a:t>Forschungsgemeinschaft</a:t>
            </a:r>
            <a:r>
              <a:rPr lang="en-US" dirty="0"/>
              <a:t>) between 2011-16</a:t>
            </a:r>
          </a:p>
          <a:p>
            <a:endParaRPr lang="en-US" dirty="0"/>
          </a:p>
          <a:p>
            <a:r>
              <a:rPr lang="en-US" dirty="0"/>
              <a:t>Informants: 1000 at the beginning – still more than 500 for the last questionnaire</a:t>
            </a:r>
          </a:p>
          <a:p>
            <a:endParaRPr lang="en-US" dirty="0"/>
          </a:p>
          <a:p>
            <a:r>
              <a:rPr lang="en-US" dirty="0"/>
              <a:t>Area: Germany (Baden-Württemberg), Switzerland, Austria (Vorarlberg), France (Alsace)</a:t>
            </a:r>
          </a:p>
          <a:p>
            <a:endParaRPr lang="en-US" dirty="0"/>
          </a:p>
          <a:p>
            <a:r>
              <a:rPr lang="en-US" dirty="0"/>
              <a:t>Seven questionnaires were sent out, containing: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translation tasks</a:t>
            </a:r>
          </a:p>
          <a:p>
            <a:pPr marL="285750" indent="-285750">
              <a:buFontTx/>
              <a:buChar char="-"/>
            </a:pPr>
            <a:r>
              <a:rPr lang="en-US" dirty="0"/>
              <a:t>judgment tasks (1-5 Likert scale; 1-3 (knowledge), Y/N questions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sentence completion tasks</a:t>
            </a:r>
          </a:p>
          <a:p>
            <a:pPr marL="285750" indent="-285750">
              <a:buFontTx/>
              <a:buChar char="-"/>
            </a:pPr>
            <a:r>
              <a:rPr lang="en-US" dirty="0"/>
              <a:t>choice tasks </a:t>
            </a:r>
          </a:p>
          <a:p>
            <a:r>
              <a:rPr lang="en-US" dirty="0"/>
              <a:t>(covering e.g.: relative clauses, long </a:t>
            </a:r>
            <a:r>
              <a:rPr lang="en-US" dirty="0" err="1"/>
              <a:t>wh</a:t>
            </a:r>
            <a:r>
              <a:rPr lang="en-US" dirty="0"/>
              <a:t>-extraction, negative concord, adjectival agreement, preposition doubling,…)</a:t>
            </a:r>
          </a:p>
          <a:p>
            <a:endParaRPr lang="en-US" dirty="0"/>
          </a:p>
          <a:p>
            <a:r>
              <a:rPr lang="en-US" dirty="0"/>
              <a:t>'layered' method: results of the translation tasks were transformed into a judgment</a:t>
            </a:r>
            <a:br>
              <a:rPr lang="en-US" dirty="0"/>
            </a:br>
            <a:r>
              <a:rPr lang="en-US" dirty="0"/>
              <a:t>task in a later round, with the relevant variables controlled for in a systematic way</a:t>
            </a:r>
          </a:p>
          <a:p>
            <a:r>
              <a:rPr lang="en-US" dirty="0">
                <a:sym typeface="Wingdings" panose="05000000000000000000" pitchFamily="2" charset="2"/>
              </a:rPr>
              <a:t> different results reveal insights into the organization of the grammar, </a:t>
            </a:r>
            <a:r>
              <a:rPr lang="en-US" dirty="0" err="1">
                <a:sym typeface="Wingdings" panose="05000000000000000000" pitchFamily="2" charset="2"/>
              </a:rPr>
              <a:t>Featherston</a:t>
            </a:r>
            <a:r>
              <a:rPr lang="en-US" dirty="0">
                <a:sym typeface="Wingdings" panose="05000000000000000000" pitchFamily="2" charset="2"/>
              </a:rPr>
              <a:t> (2005), Brandner &amp; Rehn (in press)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91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so-ein-N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adjective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40</a:t>
            </a:fld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4620385" y="5662782"/>
            <a:ext cx="578000" cy="5089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pieren 4"/>
          <p:cNvGrpSpPr/>
          <p:nvPr/>
        </p:nvGrpSpPr>
        <p:grpSpPr>
          <a:xfrm>
            <a:off x="3792074" y="5123196"/>
            <a:ext cx="979062" cy="407121"/>
            <a:chOff x="5407572" y="2585545"/>
            <a:chExt cx="1308538" cy="567558"/>
          </a:xfrm>
        </p:grpSpPr>
        <p:cxnSp>
          <p:nvCxnSpPr>
            <p:cNvPr id="6" name="Gerader Verbinder 5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3069222" y="4437648"/>
            <a:ext cx="979062" cy="407121"/>
            <a:chOff x="5407572" y="2585545"/>
            <a:chExt cx="1308538" cy="567558"/>
          </a:xfrm>
        </p:grpSpPr>
        <p:cxnSp>
          <p:nvCxnSpPr>
            <p:cNvPr id="9" name="Gerader Verbinder 8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3607348" y="546487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</a:t>
            </a:r>
            <a:r>
              <a:rPr lang="de-DE" baseline="30000" dirty="0"/>
              <a:t>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07176" y="5417228"/>
            <a:ext cx="338467" cy="26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NP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3946639" y="480942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BM‘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736135" y="6171684"/>
            <a:ext cx="67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94066" y="40855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BMP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2307860" y="41140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Ind</a:t>
            </a:r>
            <a:r>
              <a:rPr lang="de-DE" baseline="30000" dirty="0"/>
              <a:t>0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2494196" y="3706917"/>
            <a:ext cx="979062" cy="407121"/>
            <a:chOff x="5407572" y="2585545"/>
            <a:chExt cx="1308538" cy="567558"/>
          </a:xfrm>
        </p:grpSpPr>
        <p:cxnSp>
          <p:nvCxnSpPr>
            <p:cNvPr id="18" name="Gerader Verbinder 17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818329" y="2976186"/>
            <a:ext cx="979062" cy="407121"/>
            <a:chOff x="5407572" y="2585545"/>
            <a:chExt cx="1308538" cy="567558"/>
          </a:xfrm>
        </p:grpSpPr>
        <p:cxnSp>
          <p:nvCxnSpPr>
            <p:cNvPr id="21" name="Gerader Verbinder 20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/>
          <p:cNvSpPr txBox="1"/>
          <p:nvPr/>
        </p:nvSpPr>
        <p:spPr>
          <a:xfrm>
            <a:off x="2652463" y="333758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Ind</a:t>
            </a:r>
            <a:r>
              <a:rPr lang="de-DE" dirty="0"/>
              <a:t>'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008587" y="262321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IndP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1592573" y="3360895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so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818326" y="4844769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gut-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944537" y="1419578"/>
            <a:ext cx="9911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An </a:t>
            </a:r>
            <a:r>
              <a:rPr lang="de-DE" dirty="0" err="1"/>
              <a:t>adjective</a:t>
            </a:r>
            <a:r>
              <a:rPr lang="de-DE" dirty="0"/>
              <a:t> </a:t>
            </a:r>
            <a:r>
              <a:rPr lang="de-DE" dirty="0" err="1"/>
              <a:t>brings</a:t>
            </a:r>
            <a:r>
              <a:rPr lang="de-DE" dirty="0"/>
              <a:t> in an </a:t>
            </a:r>
            <a:r>
              <a:rPr lang="de-DE" dirty="0" err="1"/>
              <a:t>individualizing</a:t>
            </a:r>
            <a:r>
              <a:rPr lang="de-DE" dirty="0"/>
              <a:t> (</a:t>
            </a:r>
            <a:r>
              <a:rPr lang="de-DE" dirty="0" err="1"/>
              <a:t>subkind</a:t>
            </a:r>
            <a:r>
              <a:rPr lang="de-DE" dirty="0"/>
              <a:t>) </a:t>
            </a:r>
            <a:r>
              <a:rPr lang="de-DE" dirty="0" err="1"/>
              <a:t>interpretation</a:t>
            </a:r>
            <a:r>
              <a:rPr lang="de-DE" dirty="0"/>
              <a:t>,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 </a:t>
            </a:r>
            <a:r>
              <a:rPr lang="de-DE" dirty="0" err="1"/>
              <a:t>presupposes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(different) </a:t>
            </a:r>
            <a:r>
              <a:rPr lang="de-DE" dirty="0" err="1"/>
              <a:t>kinds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N. </a:t>
            </a:r>
            <a:r>
              <a:rPr lang="de-DE" dirty="0" err="1"/>
              <a:t>However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originates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BM </a:t>
            </a:r>
            <a:r>
              <a:rPr lang="de-DE" dirty="0" err="1"/>
              <a:t>position</a:t>
            </a:r>
            <a:r>
              <a:rPr lang="de-DE" dirty="0"/>
              <a:t>,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semantically</a:t>
            </a:r>
            <a:r>
              <a:rPr lang="de-DE" dirty="0"/>
              <a:t>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builds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first</a:t>
            </a:r>
            <a:r>
              <a:rPr lang="de-DE" dirty="0"/>
              <a:t> a proper </a:t>
            </a:r>
            <a:r>
              <a:rPr lang="de-DE" dirty="0" err="1"/>
              <a:t>subset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N: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291486" y="4374508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ein</a:t>
            </a:r>
          </a:p>
        </p:txBody>
      </p:sp>
      <p:sp>
        <p:nvSpPr>
          <p:cNvPr id="61" name="Ellipse 60"/>
          <p:cNvSpPr/>
          <p:nvPr/>
        </p:nvSpPr>
        <p:spPr>
          <a:xfrm>
            <a:off x="2196250" y="3982837"/>
            <a:ext cx="750019" cy="89983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/>
          <p:cNvSpPr txBox="1"/>
          <p:nvPr/>
        </p:nvSpPr>
        <p:spPr>
          <a:xfrm>
            <a:off x="3489832" y="2666518"/>
            <a:ext cx="3221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</a:t>
            </a:r>
            <a:r>
              <a:rPr lang="en-US" dirty="0"/>
              <a:t> as a category neutral particle,</a:t>
            </a:r>
          </a:p>
          <a:p>
            <a:r>
              <a:rPr lang="en-US" dirty="0"/>
              <a:t>may also adjoin to the adjective</a:t>
            </a:r>
            <a:br>
              <a:rPr lang="en-US" dirty="0"/>
            </a:br>
            <a:r>
              <a:rPr lang="en-US" dirty="0"/>
              <a:t>directly: 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7226087" y="2666518"/>
            <a:ext cx="3562778" cy="3859771"/>
            <a:chOff x="7226087" y="2666518"/>
            <a:chExt cx="3562778" cy="3859771"/>
          </a:xfrm>
        </p:grpSpPr>
        <p:sp>
          <p:nvSpPr>
            <p:cNvPr id="70" name="Textfeld 69"/>
            <p:cNvSpPr txBox="1"/>
            <p:nvPr/>
          </p:nvSpPr>
          <p:spPr>
            <a:xfrm>
              <a:off x="7603576" y="41779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Ind</a:t>
              </a:r>
              <a:r>
                <a:rPr lang="de-DE" baseline="30000" dirty="0"/>
                <a:t>0</a:t>
              </a:r>
            </a:p>
          </p:txBody>
        </p:sp>
        <p:sp>
          <p:nvSpPr>
            <p:cNvPr id="71" name="Ellipse 70"/>
            <p:cNvSpPr/>
            <p:nvPr/>
          </p:nvSpPr>
          <p:spPr>
            <a:xfrm>
              <a:off x="7540193" y="4136901"/>
              <a:ext cx="610400" cy="7480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Gleichschenkliges Dreieck 71"/>
            <p:cNvSpPr/>
            <p:nvPr/>
          </p:nvSpPr>
          <p:spPr>
            <a:xfrm>
              <a:off x="10001585" y="5706090"/>
              <a:ext cx="578000" cy="5089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3" name="Gruppieren 72"/>
            <p:cNvGrpSpPr/>
            <p:nvPr/>
          </p:nvGrpSpPr>
          <p:grpSpPr>
            <a:xfrm>
              <a:off x="9173274" y="5166504"/>
              <a:ext cx="979062" cy="407121"/>
              <a:chOff x="5407572" y="2585545"/>
              <a:chExt cx="1308538" cy="567558"/>
            </a:xfrm>
          </p:grpSpPr>
          <p:cxnSp>
            <p:nvCxnSpPr>
              <p:cNvPr id="74" name="Gerader Verbinder 73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uppieren 75"/>
            <p:cNvGrpSpPr/>
            <p:nvPr/>
          </p:nvGrpSpPr>
          <p:grpSpPr>
            <a:xfrm>
              <a:off x="8476980" y="4480956"/>
              <a:ext cx="979062" cy="407121"/>
              <a:chOff x="5407572" y="2585545"/>
              <a:chExt cx="1308538" cy="567558"/>
            </a:xfrm>
          </p:grpSpPr>
          <p:cxnSp>
            <p:nvCxnSpPr>
              <p:cNvPr id="77" name="Gerader Verbinder 76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Textfeld 78"/>
            <p:cNvSpPr txBox="1"/>
            <p:nvPr/>
          </p:nvSpPr>
          <p:spPr>
            <a:xfrm>
              <a:off x="9015106" y="5508183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</a:t>
              </a:r>
              <a:r>
                <a:rPr lang="de-DE" baseline="30000" dirty="0"/>
                <a:t>0</a:t>
              </a: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10088376" y="5402501"/>
              <a:ext cx="338467" cy="26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NP</a:t>
              </a:r>
              <a:endParaRPr lang="en-GB" dirty="0"/>
            </a:p>
          </p:txBody>
        </p:sp>
        <p:sp>
          <p:nvSpPr>
            <p:cNvPr id="81" name="Textfeld 80"/>
            <p:cNvSpPr txBox="1"/>
            <p:nvPr/>
          </p:nvSpPr>
          <p:spPr>
            <a:xfrm>
              <a:off x="9327839" y="485273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BM‘</a:t>
              </a:r>
              <a:endParaRPr lang="en-GB" dirty="0"/>
            </a:p>
          </p:txBody>
        </p:sp>
        <p:sp>
          <p:nvSpPr>
            <p:cNvPr id="82" name="Textfeld 81"/>
            <p:cNvSpPr txBox="1"/>
            <p:nvPr/>
          </p:nvSpPr>
          <p:spPr>
            <a:xfrm>
              <a:off x="10117335" y="6156957"/>
              <a:ext cx="671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Wein</a:t>
              </a:r>
            </a:p>
          </p:txBody>
        </p:sp>
        <p:sp>
          <p:nvSpPr>
            <p:cNvPr id="83" name="Textfeld 82"/>
            <p:cNvSpPr txBox="1"/>
            <p:nvPr/>
          </p:nvSpPr>
          <p:spPr>
            <a:xfrm>
              <a:off x="8701824" y="4128898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BMP</a:t>
              </a:r>
              <a:endParaRPr lang="en-GB" dirty="0"/>
            </a:p>
          </p:txBody>
        </p:sp>
        <p:grpSp>
          <p:nvGrpSpPr>
            <p:cNvPr id="84" name="Gruppieren 83"/>
            <p:cNvGrpSpPr/>
            <p:nvPr/>
          </p:nvGrpSpPr>
          <p:grpSpPr>
            <a:xfrm>
              <a:off x="7901954" y="3750225"/>
              <a:ext cx="979062" cy="407121"/>
              <a:chOff x="5407572" y="2585545"/>
              <a:chExt cx="1308538" cy="567558"/>
            </a:xfrm>
          </p:grpSpPr>
          <p:cxnSp>
            <p:nvCxnSpPr>
              <p:cNvPr id="85" name="Gerader Verbinder 84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Gerader Verbinder 85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uppieren 86"/>
            <p:cNvGrpSpPr/>
            <p:nvPr/>
          </p:nvGrpSpPr>
          <p:grpSpPr>
            <a:xfrm>
              <a:off x="7226087" y="3019494"/>
              <a:ext cx="979062" cy="407121"/>
              <a:chOff x="5407572" y="2585545"/>
              <a:chExt cx="1308538" cy="567558"/>
            </a:xfrm>
          </p:grpSpPr>
          <p:cxnSp>
            <p:nvCxnSpPr>
              <p:cNvPr id="88" name="Gerader Verbinder 87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Gerader Verbinder 88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feld 89"/>
            <p:cNvSpPr txBox="1"/>
            <p:nvPr/>
          </p:nvSpPr>
          <p:spPr>
            <a:xfrm>
              <a:off x="8060221" y="3380892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Ind</a:t>
              </a:r>
              <a:r>
                <a:rPr lang="de-DE" dirty="0"/>
                <a:t>'</a:t>
              </a: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7416345" y="266651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IndP</a:t>
              </a:r>
              <a:endParaRPr lang="de-DE" dirty="0"/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7641222" y="5357404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so</a:t>
              </a:r>
            </a:p>
          </p:txBody>
        </p:sp>
        <p:sp>
          <p:nvSpPr>
            <p:cNvPr id="93" name="Textfeld 92"/>
            <p:cNvSpPr txBox="1"/>
            <p:nvPr/>
          </p:nvSpPr>
          <p:spPr>
            <a:xfrm>
              <a:off x="8490013" y="5388959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gut-</a:t>
              </a:r>
            </a:p>
          </p:txBody>
        </p:sp>
        <p:grpSp>
          <p:nvGrpSpPr>
            <p:cNvPr id="94" name="Gruppieren 93"/>
            <p:cNvGrpSpPr/>
            <p:nvPr/>
          </p:nvGrpSpPr>
          <p:grpSpPr>
            <a:xfrm>
              <a:off x="7858163" y="5018506"/>
              <a:ext cx="979062" cy="407121"/>
              <a:chOff x="5407572" y="2585545"/>
              <a:chExt cx="1308538" cy="567558"/>
            </a:xfrm>
          </p:grpSpPr>
          <p:cxnSp>
            <p:nvCxnSpPr>
              <p:cNvPr id="95" name="Gerader Verbinder 94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Gerader Verbinder 95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feld 96"/>
            <p:cNvSpPr txBox="1"/>
            <p:nvPr/>
          </p:nvSpPr>
          <p:spPr>
            <a:xfrm>
              <a:off x="7597679" y="445898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23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so-ein-N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adjective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5682111" y="2712005"/>
            <a:ext cx="37273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/>
              <a:t>This </a:t>
            </a:r>
            <a:r>
              <a:rPr lang="de-DE" sz="2800" dirty="0" err="1"/>
              <a:t>order</a:t>
            </a:r>
            <a:r>
              <a:rPr lang="de-DE" sz="2800" dirty="0"/>
              <a:t> </a:t>
            </a:r>
            <a:r>
              <a:rPr lang="de-DE" sz="2800" dirty="0" err="1"/>
              <a:t>indeed</a:t>
            </a:r>
            <a:r>
              <a:rPr lang="de-DE" sz="2800" dirty="0"/>
              <a:t> </a:t>
            </a:r>
            <a:r>
              <a:rPr lang="de-DE" sz="2800" dirty="0" err="1"/>
              <a:t>exists</a:t>
            </a:r>
            <a:r>
              <a:rPr lang="de-DE" sz="2800" dirty="0"/>
              <a:t>:</a:t>
            </a:r>
          </a:p>
          <a:p>
            <a:r>
              <a:rPr lang="de-DE" sz="2800" dirty="0"/>
              <a:t>English:</a:t>
            </a:r>
          </a:p>
          <a:p>
            <a:r>
              <a:rPr lang="de-DE" sz="2800" i="1" dirty="0"/>
              <a:t>…so </a:t>
            </a:r>
            <a:r>
              <a:rPr lang="de-DE" sz="2800" i="1" dirty="0" err="1"/>
              <a:t>nice</a:t>
            </a:r>
            <a:r>
              <a:rPr lang="de-DE" sz="2800" i="1" dirty="0"/>
              <a:t> a </a:t>
            </a:r>
            <a:r>
              <a:rPr lang="de-DE" sz="2800" i="1" dirty="0" err="1"/>
              <a:t>girl</a:t>
            </a:r>
            <a:r>
              <a:rPr lang="de-DE" sz="2800" i="1" dirty="0"/>
              <a:t>…</a:t>
            </a:r>
            <a:br>
              <a:rPr lang="de-DE" sz="2800" i="1" dirty="0"/>
            </a:br>
            <a:r>
              <a:rPr lang="de-DE" sz="2800" i="1" dirty="0"/>
              <a:t>…</a:t>
            </a:r>
            <a:r>
              <a:rPr lang="de-DE" sz="2800" i="1" dirty="0" err="1"/>
              <a:t>many</a:t>
            </a:r>
            <a:r>
              <a:rPr lang="de-DE" sz="2800" i="1" dirty="0"/>
              <a:t> a man…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1033104" y="2306812"/>
            <a:ext cx="3447028" cy="3917806"/>
            <a:chOff x="7226087" y="2666518"/>
            <a:chExt cx="3447028" cy="3917806"/>
          </a:xfrm>
        </p:grpSpPr>
        <p:sp>
          <p:nvSpPr>
            <p:cNvPr id="6" name="Textfeld 5"/>
            <p:cNvSpPr txBox="1"/>
            <p:nvPr/>
          </p:nvSpPr>
          <p:spPr>
            <a:xfrm>
              <a:off x="7603576" y="4177934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Ind</a:t>
              </a:r>
              <a:r>
                <a:rPr lang="de-DE" baseline="30000" dirty="0"/>
                <a:t>0</a:t>
              </a:r>
            </a:p>
          </p:txBody>
        </p:sp>
        <p:sp>
          <p:nvSpPr>
            <p:cNvPr id="7" name="Ellipse 6"/>
            <p:cNvSpPr/>
            <p:nvPr/>
          </p:nvSpPr>
          <p:spPr>
            <a:xfrm>
              <a:off x="7540193" y="4136901"/>
              <a:ext cx="610400" cy="74800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Gleichschenkliges Dreieck 7"/>
            <p:cNvSpPr/>
            <p:nvPr/>
          </p:nvSpPr>
          <p:spPr>
            <a:xfrm>
              <a:off x="10001585" y="5706090"/>
              <a:ext cx="578000" cy="50890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9173274" y="5166504"/>
              <a:ext cx="979062" cy="407121"/>
              <a:chOff x="5407572" y="2585545"/>
              <a:chExt cx="1308538" cy="567558"/>
            </a:xfrm>
          </p:grpSpPr>
          <p:cxnSp>
            <p:nvCxnSpPr>
              <p:cNvPr id="32" name="Gerader Verbinder 31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r Verbinder 32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ieren 9"/>
            <p:cNvGrpSpPr/>
            <p:nvPr/>
          </p:nvGrpSpPr>
          <p:grpSpPr>
            <a:xfrm>
              <a:off x="8476980" y="4480956"/>
              <a:ext cx="979062" cy="407121"/>
              <a:chOff x="5407572" y="2585545"/>
              <a:chExt cx="1308538" cy="567558"/>
            </a:xfrm>
          </p:grpSpPr>
          <p:cxnSp>
            <p:nvCxnSpPr>
              <p:cNvPr id="30" name="Gerader Verbinder 29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Gerader Verbinder 30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feld 10"/>
            <p:cNvSpPr txBox="1"/>
            <p:nvPr/>
          </p:nvSpPr>
          <p:spPr>
            <a:xfrm>
              <a:off x="9015106" y="5508183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</a:t>
              </a:r>
              <a:r>
                <a:rPr lang="de-DE" baseline="30000" dirty="0"/>
                <a:t>0</a:t>
              </a: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0088376" y="5402501"/>
              <a:ext cx="338467" cy="264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NP</a:t>
              </a:r>
              <a:endParaRPr lang="en-GB" dirty="0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9327839" y="4852735"/>
              <a:ext cx="5645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BM‘</a:t>
              </a:r>
              <a:endParaRPr lang="en-GB" dirty="0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10001585" y="6214992"/>
              <a:ext cx="6715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Wein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8701824" y="4128898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BMP</a:t>
              </a:r>
              <a:endParaRPr lang="en-GB" dirty="0"/>
            </a:p>
          </p:txBody>
        </p:sp>
        <p:grpSp>
          <p:nvGrpSpPr>
            <p:cNvPr id="16" name="Gruppieren 15"/>
            <p:cNvGrpSpPr/>
            <p:nvPr/>
          </p:nvGrpSpPr>
          <p:grpSpPr>
            <a:xfrm>
              <a:off x="7901954" y="3750225"/>
              <a:ext cx="979062" cy="407121"/>
              <a:chOff x="5407572" y="2585545"/>
              <a:chExt cx="1308538" cy="567558"/>
            </a:xfrm>
          </p:grpSpPr>
          <p:cxnSp>
            <p:nvCxnSpPr>
              <p:cNvPr id="28" name="Gerader Verbinder 27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uppieren 16"/>
            <p:cNvGrpSpPr/>
            <p:nvPr/>
          </p:nvGrpSpPr>
          <p:grpSpPr>
            <a:xfrm>
              <a:off x="7226087" y="3019494"/>
              <a:ext cx="979062" cy="407121"/>
              <a:chOff x="5407572" y="2585545"/>
              <a:chExt cx="1308538" cy="567558"/>
            </a:xfrm>
          </p:grpSpPr>
          <p:cxnSp>
            <p:nvCxnSpPr>
              <p:cNvPr id="26" name="Gerader Verbinder 25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feld 17"/>
            <p:cNvSpPr txBox="1"/>
            <p:nvPr/>
          </p:nvSpPr>
          <p:spPr>
            <a:xfrm>
              <a:off x="8060221" y="3380892"/>
              <a:ext cx="5373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Ind</a:t>
              </a:r>
              <a:r>
                <a:rPr lang="de-DE" dirty="0"/>
                <a:t>'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7416345" y="266651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err="1"/>
                <a:t>IndP</a:t>
              </a:r>
              <a:endParaRPr lang="de-DE" dirty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641222" y="5357404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so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490013" y="5388959"/>
              <a:ext cx="5629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gut-</a:t>
              </a: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7858163" y="5018506"/>
              <a:ext cx="979062" cy="407121"/>
              <a:chOff x="5407572" y="2585545"/>
              <a:chExt cx="1308538" cy="567558"/>
            </a:xfrm>
          </p:grpSpPr>
          <p:cxnSp>
            <p:nvCxnSpPr>
              <p:cNvPr id="24" name="Gerader Verbinder 23"/>
              <p:cNvCxnSpPr/>
              <p:nvPr/>
            </p:nvCxnSpPr>
            <p:spPr>
              <a:xfrm flipV="1">
                <a:off x="5407572" y="2585545"/>
                <a:ext cx="646387" cy="56755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/>
              <p:nvPr/>
            </p:nvCxnSpPr>
            <p:spPr>
              <a:xfrm flipH="1" flipV="1">
                <a:off x="6053959" y="2585546"/>
                <a:ext cx="662151" cy="567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feld 22"/>
            <p:cNvSpPr txBox="1"/>
            <p:nvPr/>
          </p:nvSpPr>
          <p:spPr>
            <a:xfrm>
              <a:off x="7597679" y="4458984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ein</a:t>
              </a:r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844510" y="1383010"/>
            <a:ext cx="2977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Overgeneration</a:t>
            </a:r>
            <a:r>
              <a:rPr lang="en-US" sz="3200" dirty="0"/>
              <a:t>?</a:t>
            </a:r>
          </a:p>
        </p:txBody>
      </p:sp>
      <p:sp>
        <p:nvSpPr>
          <p:cNvPr id="35" name="Bogen 34"/>
          <p:cNvSpPr/>
          <p:nvPr/>
        </p:nvSpPr>
        <p:spPr>
          <a:xfrm rot="9720037">
            <a:off x="864155" y="2636932"/>
            <a:ext cx="1878206" cy="3294023"/>
          </a:xfrm>
          <a:prstGeom prst="arc">
            <a:avLst>
              <a:gd name="adj1" fmla="val 16200000"/>
              <a:gd name="adj2" fmla="val 3458389"/>
            </a:avLst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feld 35"/>
          <p:cNvSpPr txBox="1"/>
          <p:nvPr/>
        </p:nvSpPr>
        <p:spPr>
          <a:xfrm>
            <a:off x="644526" y="5346384"/>
            <a:ext cx="50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2127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so-ein-N </a:t>
            </a:r>
            <a:r>
              <a:rPr lang="de-DE" dirty="0" err="1"/>
              <a:t>with</a:t>
            </a:r>
            <a:r>
              <a:rPr lang="de-DE" dirty="0"/>
              <a:t> an </a:t>
            </a:r>
            <a:r>
              <a:rPr lang="de-DE" dirty="0" err="1"/>
              <a:t>adjective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38200" y="1955145"/>
            <a:ext cx="106358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Why not in German?</a:t>
            </a:r>
          </a:p>
          <a:p>
            <a:r>
              <a:rPr lang="en-US" sz="2800" dirty="0"/>
              <a:t>Inflection: </a:t>
            </a:r>
          </a:p>
          <a:p>
            <a:r>
              <a:rPr lang="en-US" sz="2800" dirty="0"/>
              <a:t>*</a:t>
            </a:r>
            <a:r>
              <a:rPr lang="en-US" sz="2800" i="1" dirty="0"/>
              <a:t>so gut-</a:t>
            </a:r>
            <a:r>
              <a:rPr lang="en-US" sz="2800" i="1" dirty="0" err="1"/>
              <a:t>er</a:t>
            </a:r>
            <a:r>
              <a:rPr lang="en-US" sz="2800" i="1" dirty="0"/>
              <a:t> </a:t>
            </a:r>
            <a:r>
              <a:rPr lang="en-US" sz="2800" i="1" dirty="0" err="1"/>
              <a:t>ein</a:t>
            </a:r>
            <a:r>
              <a:rPr lang="en-US" sz="2800" i="1" dirty="0"/>
              <a:t> Wein</a:t>
            </a:r>
          </a:p>
          <a:p>
            <a:endParaRPr lang="en-US" sz="2800" dirty="0"/>
          </a:p>
          <a:p>
            <a:r>
              <a:rPr lang="en-US" sz="2800" dirty="0"/>
              <a:t>Inflection must be </a:t>
            </a:r>
            <a:r>
              <a:rPr lang="en-US" sz="2800" dirty="0" err="1"/>
              <a:t>adjcacent</a:t>
            </a:r>
            <a:r>
              <a:rPr lang="en-US" sz="2800" dirty="0"/>
              <a:t> to the noun:</a:t>
            </a:r>
          </a:p>
          <a:p>
            <a:r>
              <a:rPr lang="en-US" sz="2800" dirty="0"/>
              <a:t>*</a:t>
            </a:r>
            <a:r>
              <a:rPr lang="en-US" sz="2800" i="1" dirty="0" err="1"/>
              <a:t>ein</a:t>
            </a:r>
            <a:r>
              <a:rPr lang="en-US" sz="2800" i="1" dirty="0"/>
              <a:t> </a:t>
            </a:r>
            <a:r>
              <a:rPr lang="en-US" sz="2800" i="1" dirty="0" err="1"/>
              <a:t>groß-er</a:t>
            </a:r>
            <a:r>
              <a:rPr lang="en-US" sz="2800" i="1" dirty="0"/>
              <a:t> </a:t>
            </a:r>
            <a:r>
              <a:rPr lang="en-US" sz="2800" i="1" dirty="0" err="1"/>
              <a:t>genug</a:t>
            </a:r>
            <a:r>
              <a:rPr lang="en-US" sz="2800" i="1" dirty="0"/>
              <a:t> Teller</a:t>
            </a:r>
          </a:p>
          <a:p>
            <a:r>
              <a:rPr lang="en-US" sz="2800" dirty="0"/>
              <a:t>#</a:t>
            </a:r>
            <a:r>
              <a:rPr lang="en-US" sz="2800" i="1" dirty="0" err="1"/>
              <a:t>ein</a:t>
            </a:r>
            <a:r>
              <a:rPr lang="en-US" sz="2800" i="1" dirty="0"/>
              <a:t> </a:t>
            </a:r>
            <a:r>
              <a:rPr lang="en-US" sz="2800" i="1" dirty="0" err="1"/>
              <a:t>groß</a:t>
            </a:r>
            <a:r>
              <a:rPr lang="en-US" sz="2800" i="1" dirty="0"/>
              <a:t> </a:t>
            </a:r>
            <a:r>
              <a:rPr lang="en-US" sz="2800" i="1" dirty="0" err="1"/>
              <a:t>genug-er</a:t>
            </a:r>
            <a:r>
              <a:rPr lang="en-US" sz="2800" i="1" dirty="0"/>
              <a:t> Teller</a:t>
            </a:r>
            <a:br>
              <a:rPr lang="en-US" sz="2800" i="1" dirty="0"/>
            </a:br>
            <a:r>
              <a:rPr lang="en-US" sz="2800" dirty="0"/>
              <a:t>   a big       enough     plate</a:t>
            </a:r>
            <a:endParaRPr lang="en-US" sz="2800" i="1" dirty="0"/>
          </a:p>
          <a:p>
            <a:r>
              <a:rPr lang="en-US" sz="2800" dirty="0"/>
              <a:t>note: </a:t>
            </a:r>
            <a:r>
              <a:rPr lang="en-US" sz="2800" i="1" dirty="0" err="1"/>
              <a:t>genug</a:t>
            </a:r>
            <a:r>
              <a:rPr lang="en-US" sz="2800" dirty="0"/>
              <a:t> is an adverb that (usually) does not inflect!</a:t>
            </a:r>
          </a:p>
          <a:p>
            <a:r>
              <a:rPr lang="en-US" sz="2800" dirty="0"/>
              <a:t>but never: *</a:t>
            </a:r>
            <a:r>
              <a:rPr lang="en-US" sz="2800" i="1" dirty="0" err="1"/>
              <a:t>ein</a:t>
            </a:r>
            <a:r>
              <a:rPr lang="en-US" sz="2800" i="1" dirty="0"/>
              <a:t> </a:t>
            </a:r>
            <a:r>
              <a:rPr lang="en-US" sz="2800" i="1" dirty="0" err="1"/>
              <a:t>groß-er</a:t>
            </a:r>
            <a:r>
              <a:rPr lang="en-US" sz="2800" i="1" dirty="0"/>
              <a:t> </a:t>
            </a:r>
            <a:r>
              <a:rPr lang="en-US" sz="2800" i="1" dirty="0" err="1"/>
              <a:t>genug-er</a:t>
            </a:r>
            <a:r>
              <a:rPr lang="en-US" sz="2800" i="1" dirty="0"/>
              <a:t> Teller</a:t>
            </a:r>
          </a:p>
        </p:txBody>
      </p:sp>
    </p:spTree>
    <p:extLst>
      <p:ext uri="{BB962C8B-B14F-4D97-AF65-F5344CB8AC3E}">
        <p14:creationId xmlns:p14="http://schemas.microsoft.com/office/powerpoint/2010/main" val="4055572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Was-für-(ein)-N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43</a:t>
            </a:fld>
            <a:endParaRPr lang="de-DE"/>
          </a:p>
        </p:txBody>
      </p:sp>
      <p:sp>
        <p:nvSpPr>
          <p:cNvPr id="4" name="Gleichschenkliges Dreieck 3"/>
          <p:cNvSpPr/>
          <p:nvPr/>
        </p:nvSpPr>
        <p:spPr>
          <a:xfrm>
            <a:off x="4650358" y="5721737"/>
            <a:ext cx="578000" cy="50890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uppieren 4"/>
          <p:cNvGrpSpPr/>
          <p:nvPr/>
        </p:nvGrpSpPr>
        <p:grpSpPr>
          <a:xfrm>
            <a:off x="3792074" y="5123196"/>
            <a:ext cx="979062" cy="407121"/>
            <a:chOff x="5407572" y="2585545"/>
            <a:chExt cx="1308538" cy="567558"/>
          </a:xfrm>
        </p:grpSpPr>
        <p:cxnSp>
          <p:nvCxnSpPr>
            <p:cNvPr id="6" name="Gerader Verbinder 5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6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7"/>
          <p:cNvGrpSpPr/>
          <p:nvPr/>
        </p:nvGrpSpPr>
        <p:grpSpPr>
          <a:xfrm>
            <a:off x="3069222" y="4437648"/>
            <a:ext cx="979062" cy="407121"/>
            <a:chOff x="5407572" y="2585545"/>
            <a:chExt cx="1308538" cy="567558"/>
          </a:xfrm>
        </p:grpSpPr>
        <p:cxnSp>
          <p:nvCxnSpPr>
            <p:cNvPr id="9" name="Gerader Verbinder 8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3607348" y="546487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</a:t>
            </a:r>
            <a:r>
              <a:rPr lang="de-DE" baseline="30000" dirty="0"/>
              <a:t>0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07176" y="5417228"/>
            <a:ext cx="338467" cy="26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NP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3946639" y="4809427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BM‘</a:t>
            </a:r>
            <a:endParaRPr lang="en-GB" dirty="0"/>
          </a:p>
        </p:txBody>
      </p:sp>
      <p:sp>
        <p:nvSpPr>
          <p:cNvPr id="14" name="Textfeld 13"/>
          <p:cNvSpPr txBox="1"/>
          <p:nvPr/>
        </p:nvSpPr>
        <p:spPr>
          <a:xfrm>
            <a:off x="4736135" y="6171684"/>
            <a:ext cx="671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Wein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94066" y="408559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BMP</a:t>
            </a:r>
            <a:endParaRPr lang="en-GB" dirty="0"/>
          </a:p>
        </p:txBody>
      </p:sp>
      <p:sp>
        <p:nvSpPr>
          <p:cNvPr id="16" name="Textfeld 15"/>
          <p:cNvSpPr txBox="1"/>
          <p:nvPr/>
        </p:nvSpPr>
        <p:spPr>
          <a:xfrm>
            <a:off x="2307860" y="4114038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Ind</a:t>
            </a:r>
            <a:r>
              <a:rPr lang="de-DE" baseline="30000" dirty="0"/>
              <a:t>0</a:t>
            </a:r>
          </a:p>
        </p:txBody>
      </p:sp>
      <p:grpSp>
        <p:nvGrpSpPr>
          <p:cNvPr id="17" name="Gruppieren 16"/>
          <p:cNvGrpSpPr/>
          <p:nvPr/>
        </p:nvGrpSpPr>
        <p:grpSpPr>
          <a:xfrm>
            <a:off x="2494196" y="3706917"/>
            <a:ext cx="979062" cy="407121"/>
            <a:chOff x="5407572" y="2585545"/>
            <a:chExt cx="1308538" cy="567558"/>
          </a:xfrm>
        </p:grpSpPr>
        <p:cxnSp>
          <p:nvCxnSpPr>
            <p:cNvPr id="18" name="Gerader Verbinder 17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1818329" y="2976186"/>
            <a:ext cx="979062" cy="407121"/>
            <a:chOff x="5407572" y="2585545"/>
            <a:chExt cx="1308538" cy="567558"/>
          </a:xfrm>
        </p:grpSpPr>
        <p:cxnSp>
          <p:nvCxnSpPr>
            <p:cNvPr id="21" name="Gerader Verbinder 20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en 22"/>
          <p:cNvGrpSpPr/>
          <p:nvPr/>
        </p:nvGrpSpPr>
        <p:grpSpPr>
          <a:xfrm>
            <a:off x="1168179" y="2242917"/>
            <a:ext cx="979062" cy="407121"/>
            <a:chOff x="5407572" y="2585545"/>
            <a:chExt cx="1308538" cy="567558"/>
          </a:xfrm>
        </p:grpSpPr>
        <p:cxnSp>
          <p:nvCxnSpPr>
            <p:cNvPr id="24" name="Gerader Verbinder 23"/>
            <p:cNvCxnSpPr/>
            <p:nvPr/>
          </p:nvCxnSpPr>
          <p:spPr>
            <a:xfrm flipV="1">
              <a:off x="5407572" y="2585545"/>
              <a:ext cx="646387" cy="5675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/>
            <p:cNvCxnSpPr/>
            <p:nvPr/>
          </p:nvCxnSpPr>
          <p:spPr>
            <a:xfrm flipH="1" flipV="1">
              <a:off x="6053959" y="2585546"/>
              <a:ext cx="662151" cy="5675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feld 25"/>
          <p:cNvSpPr txBox="1"/>
          <p:nvPr/>
        </p:nvSpPr>
        <p:spPr>
          <a:xfrm>
            <a:off x="2652463" y="3337584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Ind</a:t>
            </a:r>
            <a:r>
              <a:rPr lang="de-DE" dirty="0"/>
              <a:t>'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008587" y="262321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IndP</a:t>
            </a:r>
            <a:endParaRPr lang="de-DE" dirty="0"/>
          </a:p>
        </p:txBody>
      </p:sp>
      <p:sp>
        <p:nvSpPr>
          <p:cNvPr id="28" name="Textfeld 27"/>
          <p:cNvSpPr txBox="1"/>
          <p:nvPr/>
        </p:nvSpPr>
        <p:spPr>
          <a:xfrm>
            <a:off x="944537" y="2650038"/>
            <a:ext cx="54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was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2291486" y="43745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für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3592136" y="587199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(ein-)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3956892" y="1399298"/>
            <a:ext cx="75675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, </a:t>
            </a:r>
            <a:r>
              <a:rPr lang="de-DE" i="1" dirty="0"/>
              <a:t>für</a:t>
            </a:r>
            <a:r>
              <a:rPr lang="de-DE" dirty="0"/>
              <a:t> </a:t>
            </a:r>
            <a:r>
              <a:rPr lang="de-DE" dirty="0" err="1"/>
              <a:t>heads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Ind-projection</a:t>
            </a:r>
            <a:r>
              <a:rPr lang="de-DE" dirty="0"/>
              <a:t>, cf.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preposition</a:t>
            </a:r>
            <a:r>
              <a:rPr lang="de-DE" dirty="0"/>
              <a:t> </a:t>
            </a:r>
            <a:r>
              <a:rPr lang="de-DE" i="1" dirty="0"/>
              <a:t>an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partitive,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ID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situated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BM </a:t>
            </a:r>
            <a:r>
              <a:rPr lang="de-DE" dirty="0" err="1"/>
              <a:t>position</a:t>
            </a:r>
            <a:r>
              <a:rPr lang="de-DE" dirty="0"/>
              <a:t>. </a:t>
            </a:r>
          </a:p>
          <a:p>
            <a:endParaRPr lang="de-DE" dirty="0"/>
          </a:p>
          <a:p>
            <a:r>
              <a:rPr lang="de-DE" dirty="0" err="1"/>
              <a:t>Expectation</a:t>
            </a:r>
            <a:r>
              <a:rPr lang="de-DE" dirty="0"/>
              <a:t>: in CH, </a:t>
            </a:r>
            <a:r>
              <a:rPr lang="de-DE" dirty="0" err="1"/>
              <a:t>the</a:t>
            </a:r>
            <a:r>
              <a:rPr lang="de-DE" dirty="0"/>
              <a:t> ID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rejected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 </a:t>
            </a:r>
            <a:r>
              <a:rPr lang="de-DE" dirty="0" err="1"/>
              <a:t>much</a:t>
            </a:r>
            <a:r>
              <a:rPr lang="de-DE" dirty="0"/>
              <a:t> </a:t>
            </a:r>
            <a:r>
              <a:rPr lang="de-DE" dirty="0" err="1"/>
              <a:t>higher</a:t>
            </a:r>
            <a:r>
              <a:rPr lang="de-DE" dirty="0"/>
              <a:t> rate </a:t>
            </a:r>
            <a:br>
              <a:rPr lang="de-DE" dirty="0"/>
            </a:br>
            <a:r>
              <a:rPr lang="de-DE" dirty="0" err="1"/>
              <a:t>than</a:t>
            </a:r>
            <a:r>
              <a:rPr lang="de-DE" dirty="0"/>
              <a:t> in BW.</a:t>
            </a:r>
          </a:p>
          <a:p>
            <a:endParaRPr lang="de-DE" dirty="0"/>
          </a:p>
          <a:p>
            <a:r>
              <a:rPr lang="de-DE" dirty="0"/>
              <a:t>Note </a:t>
            </a:r>
            <a:r>
              <a:rPr lang="de-DE" dirty="0" err="1"/>
              <a:t>that</a:t>
            </a:r>
            <a:r>
              <a:rPr lang="de-DE" dirty="0"/>
              <a:t> in </a:t>
            </a:r>
            <a:r>
              <a:rPr lang="de-DE" dirty="0" err="1"/>
              <a:t>written</a:t>
            </a:r>
            <a:r>
              <a:rPr lang="de-DE" dirty="0"/>
              <a:t> Standard German, </a:t>
            </a:r>
            <a:r>
              <a:rPr lang="de-DE" dirty="0" err="1"/>
              <a:t>the</a:t>
            </a:r>
            <a:r>
              <a:rPr lang="de-DE" dirty="0"/>
              <a:t> ID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nearly</a:t>
            </a:r>
            <a:r>
              <a:rPr lang="de-DE" dirty="0"/>
              <a:t> </a:t>
            </a:r>
            <a:r>
              <a:rPr lang="de-DE" dirty="0" err="1"/>
              <a:t>obligatory</a:t>
            </a:r>
            <a:r>
              <a:rPr lang="de-DE" dirty="0"/>
              <a:t>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1757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44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5" y="0"/>
            <a:ext cx="1086163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680" y="1611025"/>
            <a:ext cx="2802562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dirty="0"/>
              <a:t>was für ein-  NP</a:t>
            </a:r>
          </a:p>
        </p:txBody>
      </p:sp>
    </p:spTree>
    <p:extLst>
      <p:ext uri="{BB962C8B-B14F-4D97-AF65-F5344CB8AC3E}">
        <p14:creationId xmlns:p14="http://schemas.microsoft.com/office/powerpoint/2010/main" val="23934775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52" y="0"/>
            <a:ext cx="10980295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41680" y="1611025"/>
            <a:ext cx="2380973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200" dirty="0"/>
              <a:t>was für ø  NP</a:t>
            </a:r>
          </a:p>
        </p:txBody>
      </p:sp>
    </p:spTree>
    <p:extLst>
      <p:ext uri="{BB962C8B-B14F-4D97-AF65-F5344CB8AC3E}">
        <p14:creationId xmlns:p14="http://schemas.microsoft.com/office/powerpoint/2010/main" val="2173259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Interpretation </a:t>
            </a:r>
            <a:r>
              <a:rPr lang="de-DE" dirty="0" err="1"/>
              <a:t>of</a:t>
            </a:r>
            <a:r>
              <a:rPr lang="de-DE" dirty="0"/>
              <a:t> ein-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prototypical</a:t>
            </a:r>
            <a:r>
              <a:rPr lang="de-DE" dirty="0"/>
              <a:t> CN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46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08" y="1690688"/>
            <a:ext cx="6735217" cy="3709361"/>
          </a:xfrm>
          <a:prstGeom prst="rect">
            <a:avLst/>
          </a:prstGeom>
        </p:spPr>
      </p:pic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0126"/>
              </p:ext>
            </p:extLst>
          </p:nvPr>
        </p:nvGraphicFramePr>
        <p:xfrm>
          <a:off x="7145079" y="1820646"/>
          <a:ext cx="4433777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539">
                <a:tc>
                  <a:txBody>
                    <a:bodyPr/>
                    <a:lstStyle/>
                    <a:p>
                      <a:r>
                        <a:rPr lang="de-DE" dirty="0"/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whole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complete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fish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fish</a:t>
                      </a:r>
                      <a:r>
                        <a:rPr lang="de-DE" dirty="0"/>
                        <a:t> must </a:t>
                      </a:r>
                      <a:r>
                        <a:rPr lang="de-DE" dirty="0" err="1"/>
                        <a:t>be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part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both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possible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4758038"/>
              </p:ext>
            </p:extLst>
          </p:nvPr>
        </p:nvGraphicFramePr>
        <p:xfrm>
          <a:off x="7145079" y="3693201"/>
          <a:ext cx="4433777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7539">
                <a:tc>
                  <a:txBody>
                    <a:bodyPr/>
                    <a:lstStyle/>
                    <a:p>
                      <a:r>
                        <a:rPr lang="de-DE" dirty="0"/>
                        <a:t>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whole</a:t>
                      </a:r>
                      <a:r>
                        <a:rPr lang="de-DE" dirty="0"/>
                        <a:t>,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complete</a:t>
                      </a:r>
                      <a:r>
                        <a:rPr lang="de-DE" baseline="0" dirty="0"/>
                        <a:t> </a:t>
                      </a:r>
                      <a:r>
                        <a:rPr lang="de-DE" baseline="0" dirty="0" err="1"/>
                        <a:t>fish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fish</a:t>
                      </a:r>
                      <a:r>
                        <a:rPr lang="de-DE" dirty="0"/>
                        <a:t> must </a:t>
                      </a:r>
                      <a:r>
                        <a:rPr lang="de-DE" dirty="0" err="1"/>
                        <a:t>be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part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of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539">
                <a:tc>
                  <a:txBody>
                    <a:bodyPr/>
                    <a:lstStyle/>
                    <a:p>
                      <a:r>
                        <a:rPr lang="de-DE" dirty="0" err="1"/>
                        <a:t>both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possible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Ellipse 5"/>
          <p:cNvSpPr/>
          <p:nvPr/>
        </p:nvSpPr>
        <p:spPr>
          <a:xfrm>
            <a:off x="9957499" y="2020806"/>
            <a:ext cx="1770611" cy="6309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548640" y="5552902"/>
            <a:ext cx="10387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Swiss German speakers require to a much higher degree the whole/complete interpretation for a DP with </a:t>
            </a:r>
            <a:r>
              <a:rPr lang="en-US" dirty="0" err="1"/>
              <a:t>ein</a:t>
            </a:r>
            <a:r>
              <a:rPr lang="en-US" dirty="0"/>
              <a:t>-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ein</a:t>
            </a:r>
            <a:r>
              <a:rPr lang="en-US" dirty="0">
                <a:sym typeface="Wingdings" panose="05000000000000000000" pitchFamily="2" charset="2"/>
              </a:rPr>
              <a:t>- may only lexicalize the </a:t>
            </a:r>
            <a:r>
              <a:rPr lang="en-US" dirty="0" err="1">
                <a:sym typeface="Wingdings" panose="05000000000000000000" pitchFamily="2" charset="2"/>
              </a:rPr>
              <a:t>Ind</a:t>
            </a:r>
            <a:r>
              <a:rPr lang="en-US" dirty="0">
                <a:sym typeface="Wingdings" panose="05000000000000000000" pitchFamily="2" charset="2"/>
              </a:rPr>
              <a:t>-head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5447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47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Final </a:t>
            </a:r>
            <a:r>
              <a:rPr lang="de-DE" dirty="0" err="1"/>
              <a:t>issue</a:t>
            </a:r>
            <a:r>
              <a:rPr lang="de-DE" dirty="0"/>
              <a:t>: </a:t>
            </a:r>
            <a:r>
              <a:rPr lang="de-DE" dirty="0" err="1"/>
              <a:t>doubling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38200" y="1190847"/>
            <a:ext cx="327256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Recall: a    </a:t>
            </a:r>
            <a:r>
              <a:rPr lang="de-DE" dirty="0" err="1"/>
              <a:t>weng</a:t>
            </a:r>
            <a:r>
              <a:rPr lang="de-DE" dirty="0"/>
              <a:t>  a   Wasser</a:t>
            </a:r>
            <a:br>
              <a:rPr lang="de-DE" dirty="0"/>
            </a:br>
            <a:r>
              <a:rPr lang="de-DE" dirty="0"/>
              <a:t>            a     </a:t>
            </a:r>
            <a:r>
              <a:rPr lang="de-DE" dirty="0" err="1"/>
              <a:t>bissle</a:t>
            </a:r>
            <a:r>
              <a:rPr lang="de-DE" dirty="0"/>
              <a:t>  a  Wasser</a:t>
            </a:r>
            <a:br>
              <a:rPr lang="de-DE" dirty="0"/>
            </a:br>
            <a:r>
              <a:rPr lang="de-DE" dirty="0"/>
              <a:t>            ID  </a:t>
            </a:r>
            <a:r>
              <a:rPr lang="de-DE" dirty="0" err="1"/>
              <a:t>quant</a:t>
            </a:r>
            <a:r>
              <a:rPr lang="de-DE" dirty="0"/>
              <a:t>  ID   </a:t>
            </a:r>
            <a:r>
              <a:rPr lang="de-DE" dirty="0" err="1"/>
              <a:t>water</a:t>
            </a:r>
            <a:r>
              <a:rPr lang="de-DE" dirty="0"/>
              <a:t>  </a:t>
            </a:r>
          </a:p>
          <a:p>
            <a:endParaRPr lang="de-DE" dirty="0"/>
          </a:p>
          <a:p>
            <a:r>
              <a:rPr lang="de-DE" dirty="0" err="1"/>
              <a:t>However</a:t>
            </a:r>
            <a:r>
              <a:rPr lang="de-DE" dirty="0"/>
              <a:t>: </a:t>
            </a:r>
            <a:br>
              <a:rPr lang="de-DE" dirty="0"/>
            </a:br>
            <a:r>
              <a:rPr lang="de-DE" dirty="0"/>
              <a:t>*a viel a Wasser	(</a:t>
            </a:r>
            <a:r>
              <a:rPr lang="de-DE" dirty="0" err="1"/>
              <a:t>much,many</a:t>
            </a:r>
            <a:r>
              <a:rPr lang="de-DE" dirty="0"/>
              <a:t>)</a:t>
            </a:r>
          </a:p>
          <a:p>
            <a:r>
              <a:rPr lang="de-DE" dirty="0"/>
              <a:t>*a </a:t>
            </a:r>
            <a:r>
              <a:rPr lang="de-DE" dirty="0" err="1"/>
              <a:t>gnueg</a:t>
            </a:r>
            <a:r>
              <a:rPr lang="de-DE" dirty="0"/>
              <a:t> a Wasser  (</a:t>
            </a:r>
            <a:r>
              <a:rPr lang="de-DE" dirty="0" err="1"/>
              <a:t>enough</a:t>
            </a:r>
            <a:r>
              <a:rPr lang="de-DE" dirty="0"/>
              <a:t>)   </a:t>
            </a:r>
            <a:br>
              <a:rPr lang="de-DE" dirty="0"/>
            </a:br>
            <a:r>
              <a:rPr lang="de-DE" dirty="0"/>
              <a:t>*a </a:t>
            </a:r>
            <a:r>
              <a:rPr lang="de-DE" dirty="0" err="1"/>
              <a:t>mee</a:t>
            </a:r>
            <a:r>
              <a:rPr lang="de-DE" dirty="0"/>
              <a:t> a Wasser	 (</a:t>
            </a:r>
            <a:r>
              <a:rPr lang="de-DE" dirty="0" err="1"/>
              <a:t>more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>
                <a:sym typeface="Wingdings" panose="05000000000000000000" pitchFamily="2" charset="2"/>
              </a:rPr>
              <a:t> not a </a:t>
            </a:r>
            <a:r>
              <a:rPr lang="de-DE" dirty="0" err="1">
                <a:sym typeface="Wingdings" panose="05000000000000000000" pitchFamily="2" charset="2"/>
              </a:rPr>
              <a:t>productive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pattern</a:t>
            </a:r>
            <a:r>
              <a:rPr lang="de-DE" dirty="0">
                <a:sym typeface="Wingdings" panose="05000000000000000000" pitchFamily="2" charset="2"/>
              </a:rPr>
              <a:t>!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59080" y="1190847"/>
            <a:ext cx="685982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Recall </a:t>
            </a:r>
            <a:r>
              <a:rPr lang="de-DE" dirty="0" err="1"/>
              <a:t>furthermore</a:t>
            </a:r>
            <a:r>
              <a:rPr lang="de-DE" dirty="0"/>
              <a:t>:</a:t>
            </a:r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'</a:t>
            </a:r>
            <a:r>
              <a:rPr lang="de-DE" dirty="0" err="1"/>
              <a:t>substitutions</a:t>
            </a:r>
            <a:r>
              <a:rPr lang="de-DE" dirty="0"/>
              <a:t>'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genitive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preposition</a:t>
            </a:r>
            <a:r>
              <a:rPr lang="de-DE" dirty="0"/>
              <a:t> </a:t>
            </a:r>
            <a:r>
              <a:rPr lang="de-DE" i="1" dirty="0"/>
              <a:t>an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i="1" dirty="0"/>
              <a:t>von</a:t>
            </a:r>
            <a:r>
              <a:rPr lang="de-DE" dirty="0"/>
              <a:t>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nouns</a:t>
            </a:r>
            <a:r>
              <a:rPr lang="de-DE" dirty="0"/>
              <a:t> also </a:t>
            </a:r>
            <a:r>
              <a:rPr lang="de-DE" i="1" dirty="0"/>
              <a:t>mit</a:t>
            </a:r>
            <a:r>
              <a:rPr lang="de-DE" dirty="0"/>
              <a:t>)</a:t>
            </a:r>
            <a:br>
              <a:rPr lang="de-DE" dirty="0"/>
            </a:br>
            <a:r>
              <a:rPr lang="de-DE" dirty="0"/>
              <a:t>These </a:t>
            </a:r>
            <a:r>
              <a:rPr lang="de-DE" dirty="0" err="1"/>
              <a:t>would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situated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BM-</a:t>
            </a:r>
            <a:r>
              <a:rPr lang="de-DE" dirty="0" err="1"/>
              <a:t>head</a:t>
            </a:r>
            <a:r>
              <a:rPr lang="de-DE" dirty="0"/>
              <a:t>, cf. </a:t>
            </a:r>
            <a:r>
              <a:rPr lang="de-DE" i="1" dirty="0"/>
              <a:t>für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Ind-head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i="1" dirty="0"/>
              <a:t>ein wenig </a:t>
            </a:r>
            <a:r>
              <a:rPr lang="de-DE" dirty="0"/>
              <a:t>(also </a:t>
            </a:r>
            <a:r>
              <a:rPr lang="de-DE" i="1" dirty="0"/>
              <a:t>ein bisschen</a:t>
            </a:r>
            <a:r>
              <a:rPr lang="de-DE" dirty="0"/>
              <a:t>) </a:t>
            </a:r>
            <a:r>
              <a:rPr lang="de-DE" dirty="0" err="1"/>
              <a:t>has</a:t>
            </a:r>
            <a:r>
              <a:rPr lang="de-DE" dirty="0"/>
              <a:t> a </a:t>
            </a:r>
            <a:r>
              <a:rPr lang="de-DE" dirty="0" err="1"/>
              <a:t>second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particle</a:t>
            </a:r>
            <a:r>
              <a:rPr lang="de-DE" dirty="0"/>
              <a:t>;</a:t>
            </a:r>
          </a:p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combine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quantifier</a:t>
            </a:r>
            <a:r>
              <a:rPr lang="de-DE" dirty="0"/>
              <a:t> like </a:t>
            </a:r>
            <a:r>
              <a:rPr lang="de-DE" i="1" dirty="0"/>
              <a:t>viel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i="1" dirty="0"/>
              <a:t>       des </a:t>
            </a:r>
            <a:r>
              <a:rPr lang="de-DE" i="1" dirty="0" err="1"/>
              <a:t>isch</a:t>
            </a:r>
            <a:r>
              <a:rPr lang="de-DE" i="1" dirty="0"/>
              <a:t> </a:t>
            </a:r>
            <a:r>
              <a:rPr lang="de-DE" i="1" dirty="0" err="1"/>
              <a:t>etz</a:t>
            </a:r>
            <a:r>
              <a:rPr lang="de-DE" i="1" dirty="0"/>
              <a:t> e </a:t>
            </a:r>
            <a:r>
              <a:rPr lang="de-DE" i="1" dirty="0" err="1"/>
              <a:t>weng</a:t>
            </a:r>
            <a:r>
              <a:rPr lang="de-DE" i="1" dirty="0"/>
              <a:t>/a </a:t>
            </a:r>
            <a:r>
              <a:rPr lang="de-DE" i="1" dirty="0" err="1"/>
              <a:t>bissle</a:t>
            </a:r>
            <a:r>
              <a:rPr lang="de-DE" i="1" dirty="0"/>
              <a:t> viel      dummes </a:t>
            </a:r>
            <a:r>
              <a:rPr lang="de-DE" i="1" dirty="0" err="1"/>
              <a:t>Gschwätz</a:t>
            </a:r>
            <a:br>
              <a:rPr lang="de-DE" dirty="0"/>
            </a:br>
            <a:r>
              <a:rPr lang="de-DE" dirty="0"/>
              <a:t>      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    </a:t>
            </a:r>
            <a:r>
              <a:rPr lang="de-DE" dirty="0" err="1"/>
              <a:t>now</a:t>
            </a:r>
            <a:r>
              <a:rPr lang="de-DE" dirty="0"/>
              <a:t> ID </a:t>
            </a:r>
            <a:r>
              <a:rPr lang="de-DE" dirty="0" err="1"/>
              <a:t>bit</a:t>
            </a:r>
            <a:r>
              <a:rPr lang="de-DE" dirty="0"/>
              <a:t>                </a:t>
            </a:r>
            <a:r>
              <a:rPr lang="de-DE" dirty="0" err="1"/>
              <a:t>much</a:t>
            </a:r>
            <a:r>
              <a:rPr lang="de-DE" dirty="0"/>
              <a:t>  stupid     </a:t>
            </a:r>
            <a:r>
              <a:rPr lang="de-DE" dirty="0" err="1"/>
              <a:t>talking</a:t>
            </a:r>
            <a:endParaRPr lang="de-DE" i="1" dirty="0"/>
          </a:p>
        </p:txBody>
      </p:sp>
      <p:sp>
        <p:nvSpPr>
          <p:cNvPr id="7" name="Textfeld 6"/>
          <p:cNvSpPr txBox="1"/>
          <p:nvPr/>
        </p:nvSpPr>
        <p:spPr>
          <a:xfrm>
            <a:off x="753139" y="4136152"/>
            <a:ext cx="1056936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Speculation</a:t>
            </a:r>
            <a:r>
              <a:rPr lang="de-DE" dirty="0"/>
              <a:t>: </a:t>
            </a:r>
            <a:r>
              <a:rPr lang="de-DE" dirty="0" err="1"/>
              <a:t>both</a:t>
            </a:r>
            <a:r>
              <a:rPr lang="de-DE" dirty="0"/>
              <a:t>, </a:t>
            </a:r>
            <a:r>
              <a:rPr lang="de-DE" i="1" dirty="0"/>
              <a:t>bisschen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wenig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an </a:t>
            </a:r>
            <a:r>
              <a:rPr lang="de-DE" dirty="0" err="1"/>
              <a:t>origin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nouns</a:t>
            </a:r>
            <a:r>
              <a:rPr lang="de-DE" dirty="0"/>
              <a:t>; </a:t>
            </a:r>
            <a:r>
              <a:rPr lang="de-DE" dirty="0" err="1"/>
              <a:t>the</a:t>
            </a:r>
            <a:r>
              <a:rPr lang="de-DE" dirty="0"/>
              <a:t> ‚</a:t>
            </a:r>
            <a:r>
              <a:rPr lang="de-DE" dirty="0" err="1"/>
              <a:t>higher</a:t>
            </a:r>
            <a:r>
              <a:rPr lang="de-DE" dirty="0"/>
              <a:t>‘ ID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amalgamated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noun</a:t>
            </a:r>
            <a:br>
              <a:rPr lang="de-DE" dirty="0"/>
            </a:b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occupy</a:t>
            </a:r>
            <a:r>
              <a:rPr lang="de-DE" dirty="0"/>
              <a:t> a </a:t>
            </a:r>
            <a:r>
              <a:rPr lang="de-DE" dirty="0" err="1"/>
              <a:t>functional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DP. </a:t>
            </a:r>
          </a:p>
          <a:p>
            <a:endParaRPr lang="de-DE" dirty="0"/>
          </a:p>
          <a:p>
            <a:r>
              <a:rPr lang="de-DE" dirty="0"/>
              <a:t>But: </a:t>
            </a:r>
          </a:p>
          <a:p>
            <a:r>
              <a:rPr lang="de-DE" dirty="0" err="1"/>
              <a:t>Bavarian</a:t>
            </a:r>
            <a:r>
              <a:rPr lang="de-DE" dirty="0"/>
              <a:t>: real indefinite </a:t>
            </a:r>
            <a:r>
              <a:rPr lang="de-DE" dirty="0" err="1"/>
              <a:t>article</a:t>
            </a:r>
            <a:r>
              <a:rPr lang="de-DE" dirty="0"/>
              <a:t> (partitive),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indefinite plural, </a:t>
            </a:r>
            <a:r>
              <a:rPr lang="de-DE" dirty="0" err="1"/>
              <a:t>patterning</a:t>
            </a:r>
            <a:r>
              <a:rPr lang="de-DE" dirty="0"/>
              <a:t> </a:t>
            </a:r>
            <a:r>
              <a:rPr lang="de-DE" dirty="0" err="1"/>
              <a:t>thus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Romance</a:t>
            </a:r>
            <a:r>
              <a:rPr lang="de-DE" dirty="0"/>
              <a:t> (French):</a:t>
            </a:r>
          </a:p>
          <a:p>
            <a:r>
              <a:rPr lang="de-DE" dirty="0"/>
              <a:t>	</a:t>
            </a:r>
            <a:r>
              <a:rPr lang="de-DE" i="1" dirty="0"/>
              <a:t>I </a:t>
            </a:r>
            <a:r>
              <a:rPr lang="de-DE" i="1" dirty="0" err="1"/>
              <a:t>mächt</a:t>
            </a:r>
            <a:r>
              <a:rPr lang="de-DE" i="1" dirty="0"/>
              <a:t> </a:t>
            </a:r>
            <a:r>
              <a:rPr lang="de-DE" i="1" dirty="0" err="1"/>
              <a:t>oi</a:t>
            </a:r>
            <a:r>
              <a:rPr lang="de-DE" i="1" dirty="0"/>
              <a:t> </a:t>
            </a:r>
            <a:r>
              <a:rPr lang="de-DE" i="1" dirty="0" err="1"/>
              <a:t>kerschn</a:t>
            </a:r>
            <a:br>
              <a:rPr lang="de-DE" i="1" dirty="0"/>
            </a:br>
            <a:r>
              <a:rPr lang="de-DE" dirty="0"/>
              <a:t>                  I </a:t>
            </a:r>
            <a:r>
              <a:rPr lang="de-DE" dirty="0" err="1"/>
              <a:t>want</a:t>
            </a:r>
            <a:r>
              <a:rPr lang="de-DE" dirty="0"/>
              <a:t>   indef.pl  </a:t>
            </a:r>
            <a:r>
              <a:rPr lang="de-DE" dirty="0" err="1"/>
              <a:t>cherries</a:t>
            </a:r>
            <a:r>
              <a:rPr lang="de-DE" dirty="0"/>
              <a:t>		(Glaser 2008)</a:t>
            </a:r>
          </a:p>
        </p:txBody>
      </p:sp>
    </p:spTree>
    <p:extLst>
      <p:ext uri="{BB962C8B-B14F-4D97-AF65-F5344CB8AC3E}">
        <p14:creationId xmlns:p14="http://schemas.microsoft.com/office/powerpoint/2010/main" val="7113914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48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44" y="74814"/>
            <a:ext cx="8885255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620227" y="1039091"/>
            <a:ext cx="487345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doubling:</a:t>
            </a:r>
          </a:p>
          <a:p>
            <a:r>
              <a:rPr lang="en-US" sz="3600" i="1" dirty="0" err="1"/>
              <a:t>vun</a:t>
            </a:r>
            <a:r>
              <a:rPr lang="en-US" sz="3600" i="1" dirty="0"/>
              <a:t>   era    so     e </a:t>
            </a:r>
            <a:r>
              <a:rPr lang="en-US" sz="3600" i="1" dirty="0" err="1"/>
              <a:t>sach</a:t>
            </a:r>
            <a:r>
              <a:rPr lang="en-US" sz="3600" i="1" dirty="0"/>
              <a:t>…..</a:t>
            </a:r>
          </a:p>
          <a:p>
            <a:r>
              <a:rPr lang="en-US" sz="3600" dirty="0"/>
              <a:t>from a-</a:t>
            </a:r>
            <a:r>
              <a:rPr lang="en-US" sz="3600" dirty="0" err="1"/>
              <a:t>infl</a:t>
            </a:r>
            <a:r>
              <a:rPr lang="en-US" sz="3600" dirty="0"/>
              <a:t> such a thing</a:t>
            </a:r>
          </a:p>
        </p:txBody>
      </p:sp>
    </p:spTree>
    <p:extLst>
      <p:ext uri="{BB962C8B-B14F-4D97-AF65-F5344CB8AC3E}">
        <p14:creationId xmlns:p14="http://schemas.microsoft.com/office/powerpoint/2010/main" val="14361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49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" y="-975186"/>
            <a:ext cx="11791950" cy="885825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071587" y="498764"/>
            <a:ext cx="579036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doubling:</a:t>
            </a:r>
          </a:p>
          <a:p>
            <a:r>
              <a:rPr lang="en-US" sz="3600" i="1" dirty="0" err="1"/>
              <a:t>vun</a:t>
            </a:r>
            <a:r>
              <a:rPr lang="en-US" sz="3600" i="1" dirty="0"/>
              <a:t>    era    so     era     </a:t>
            </a:r>
            <a:r>
              <a:rPr lang="en-US" sz="3600" i="1" dirty="0" err="1"/>
              <a:t>sach</a:t>
            </a:r>
            <a:r>
              <a:rPr lang="en-US" sz="3600" i="1" dirty="0"/>
              <a:t>…..</a:t>
            </a:r>
          </a:p>
          <a:p>
            <a:r>
              <a:rPr lang="en-US" sz="3600" dirty="0"/>
              <a:t>from a-</a:t>
            </a:r>
            <a:r>
              <a:rPr lang="en-US" sz="3600" dirty="0" err="1"/>
              <a:t>infl</a:t>
            </a:r>
            <a:r>
              <a:rPr lang="en-US" sz="3600" dirty="0"/>
              <a:t>  such a-</a:t>
            </a:r>
            <a:r>
              <a:rPr lang="en-US" sz="3600" dirty="0" err="1"/>
              <a:t>infl</a:t>
            </a:r>
            <a:r>
              <a:rPr lang="en-US" sz="3600" dirty="0"/>
              <a:t> thing</a:t>
            </a:r>
          </a:p>
        </p:txBody>
      </p:sp>
    </p:spTree>
    <p:extLst>
      <p:ext uri="{BB962C8B-B14F-4D97-AF65-F5344CB8AC3E}">
        <p14:creationId xmlns:p14="http://schemas.microsoft.com/office/powerpoint/2010/main" val="113895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of background on </a:t>
            </a:r>
            <a:r>
              <a:rPr lang="en-US" dirty="0" err="1"/>
              <a:t>SynAlm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486" y="1910855"/>
            <a:ext cx="7992590" cy="428684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1094153" y="4858998"/>
            <a:ext cx="3634154" cy="890954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096000" y="2064654"/>
            <a:ext cx="4234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Translation of a Standard German sentence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108384" y="4354775"/>
            <a:ext cx="687938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i="1" dirty="0"/>
              <a:t>   Habt ihr noch    </a:t>
            </a:r>
            <a:r>
              <a:rPr lang="de-DE" sz="3200" b="1" i="1" dirty="0"/>
              <a:t>ein</a:t>
            </a:r>
            <a:r>
              <a:rPr lang="de-DE" sz="3200" i="1" dirty="0"/>
              <a:t> Mehl im Haus?</a:t>
            </a:r>
          </a:p>
          <a:p>
            <a:r>
              <a:rPr lang="de-DE" sz="3200" dirty="0"/>
              <a:t>   </a:t>
            </a:r>
            <a:r>
              <a:rPr lang="de-DE" sz="3200" i="1" dirty="0"/>
              <a:t>Habt ihr noch          Mehl im Haus?</a:t>
            </a:r>
          </a:p>
          <a:p>
            <a:r>
              <a:rPr lang="de-DE" sz="3200" dirty="0" err="1"/>
              <a:t>Have</a:t>
            </a:r>
            <a:r>
              <a:rPr lang="de-DE" sz="3200" dirty="0"/>
              <a:t> you-2pl still a   </a:t>
            </a:r>
            <a:r>
              <a:rPr lang="de-DE" sz="3200" dirty="0" err="1"/>
              <a:t>flour</a:t>
            </a:r>
            <a:r>
              <a:rPr lang="de-DE" sz="3200" dirty="0"/>
              <a:t>  in-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house</a:t>
            </a:r>
            <a:r>
              <a:rPr lang="de-DE" sz="3200" dirty="0"/>
              <a:t>?</a:t>
            </a:r>
          </a:p>
        </p:txBody>
      </p:sp>
      <p:sp>
        <p:nvSpPr>
          <p:cNvPr id="11" name="Ellipse 10"/>
          <p:cNvSpPr/>
          <p:nvPr/>
        </p:nvSpPr>
        <p:spPr>
          <a:xfrm>
            <a:off x="5211694" y="4486194"/>
            <a:ext cx="231820" cy="257577"/>
          </a:xfrm>
          <a:prstGeom prst="ellipse">
            <a:avLst/>
          </a:prstGeom>
          <a:solidFill>
            <a:srgbClr val="F7A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5211694" y="5046898"/>
            <a:ext cx="231820" cy="2575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8375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50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117" y="0"/>
            <a:ext cx="8929766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539572" y="1047404"/>
            <a:ext cx="475643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no doubling:</a:t>
            </a:r>
          </a:p>
          <a:p>
            <a:r>
              <a:rPr lang="en-US" sz="3600" i="1" dirty="0" err="1"/>
              <a:t>vun</a:t>
            </a:r>
            <a:r>
              <a:rPr lang="en-US" sz="3600" i="1" dirty="0"/>
              <a:t>    so     era     </a:t>
            </a:r>
            <a:r>
              <a:rPr lang="en-US" sz="3600" i="1" dirty="0" err="1"/>
              <a:t>sach</a:t>
            </a:r>
            <a:r>
              <a:rPr lang="en-US" sz="3600" i="1" dirty="0"/>
              <a:t>…..</a:t>
            </a:r>
          </a:p>
          <a:p>
            <a:r>
              <a:rPr lang="en-US" sz="3600" dirty="0"/>
              <a:t>from  such a-</a:t>
            </a:r>
            <a:r>
              <a:rPr lang="en-US" sz="3600" dirty="0" err="1"/>
              <a:t>infl</a:t>
            </a:r>
            <a:r>
              <a:rPr lang="en-US" sz="3600" dirty="0"/>
              <a:t> thing</a:t>
            </a:r>
          </a:p>
        </p:txBody>
      </p:sp>
    </p:spTree>
    <p:extLst>
      <p:ext uri="{BB962C8B-B14F-4D97-AF65-F5344CB8AC3E}">
        <p14:creationId xmlns:p14="http://schemas.microsoft.com/office/powerpoint/2010/main" val="1462919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51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636"/>
            <a:ext cx="9168937" cy="70124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963521" y="1296786"/>
            <a:ext cx="5081840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doubling:</a:t>
            </a:r>
          </a:p>
          <a:p>
            <a:r>
              <a:rPr lang="en-US" sz="3600" i="1" dirty="0" err="1"/>
              <a:t>vun</a:t>
            </a:r>
            <a:r>
              <a:rPr lang="en-US" sz="3600" i="1" dirty="0"/>
              <a:t>    e so     era     </a:t>
            </a:r>
            <a:r>
              <a:rPr lang="en-US" sz="3600" i="1" dirty="0" err="1"/>
              <a:t>sach</a:t>
            </a:r>
            <a:r>
              <a:rPr lang="en-US" sz="3600" i="1" dirty="0"/>
              <a:t>…..</a:t>
            </a:r>
          </a:p>
          <a:p>
            <a:r>
              <a:rPr lang="en-US" sz="3600" dirty="0"/>
              <a:t>from a  such a-</a:t>
            </a:r>
            <a:r>
              <a:rPr lang="en-US" sz="3600" dirty="0" err="1"/>
              <a:t>infl</a:t>
            </a:r>
            <a:r>
              <a:rPr lang="en-US" sz="3600" dirty="0"/>
              <a:t> thing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070763" y="3419584"/>
            <a:ext cx="6537624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so has a second form in Alemannic:</a:t>
            </a:r>
          </a:p>
          <a:p>
            <a:r>
              <a:rPr lang="en-US" sz="2800" dirty="0"/>
              <a:t> 	</a:t>
            </a:r>
            <a:r>
              <a:rPr lang="en-US" sz="2800" i="1" dirty="0" err="1"/>
              <a:t>eso</a:t>
            </a:r>
            <a:r>
              <a:rPr lang="en-US" sz="2800" i="1" dirty="0"/>
              <a:t>  </a:t>
            </a:r>
            <a:r>
              <a:rPr lang="en-US" sz="2800" dirty="0"/>
              <a:t>(&lt;also)</a:t>
            </a:r>
          </a:p>
          <a:p>
            <a:r>
              <a:rPr lang="en-US" sz="2800" b="1" dirty="0"/>
              <a:t>der het </a:t>
            </a:r>
            <a:r>
              <a:rPr lang="en-US" sz="2800" b="1" dirty="0" err="1"/>
              <a:t>eso</a:t>
            </a:r>
            <a:r>
              <a:rPr lang="en-US" sz="2800" b="1" dirty="0"/>
              <a:t> </a:t>
            </a:r>
            <a:r>
              <a:rPr lang="en-US" sz="2800" b="1" dirty="0" err="1"/>
              <a:t>g'macht</a:t>
            </a:r>
            <a:br>
              <a:rPr lang="en-US" sz="2800" b="1" dirty="0"/>
            </a:br>
            <a:r>
              <a:rPr lang="en-US" sz="2800" dirty="0"/>
              <a:t>he    has so  made</a:t>
            </a:r>
          </a:p>
          <a:p>
            <a:r>
              <a:rPr lang="en-US" sz="2800" dirty="0"/>
              <a:t>'He behaved like that'</a:t>
            </a:r>
          </a:p>
          <a:p>
            <a:r>
              <a:rPr lang="en-US" sz="2800" dirty="0">
                <a:sym typeface="Wingdings" panose="05000000000000000000" pitchFamily="2" charset="2"/>
              </a:rPr>
              <a:t> occurs outside of a DP, has nothing to do</a:t>
            </a:r>
            <a:br>
              <a:rPr lang="en-US" sz="2800" dirty="0">
                <a:sym typeface="Wingdings" panose="05000000000000000000" pitchFamily="2" charset="2"/>
              </a:rPr>
            </a:br>
            <a:r>
              <a:rPr lang="en-US" sz="2800" dirty="0">
                <a:sym typeface="Wingdings" panose="05000000000000000000" pitchFamily="2" charset="2"/>
              </a:rPr>
              <a:t>      with the determiner!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027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52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05840" y="1762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838200" y="1690688"/>
            <a:ext cx="1028044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Starting from a rather superficial language contact phenomenon, </a:t>
            </a:r>
            <a:br>
              <a:rPr lang="en-US" sz="2800" dirty="0"/>
            </a:br>
            <a:r>
              <a:rPr lang="en-US" sz="2800" dirty="0"/>
              <a:t>it turned out that it gives new insights into the finer grained structure </a:t>
            </a:r>
            <a:br>
              <a:rPr lang="en-US" sz="2800" dirty="0"/>
            </a:br>
            <a:r>
              <a:rPr lang="en-US" sz="2800" dirty="0"/>
              <a:t>above NP; specifically a layer called ‘bounded mass’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38200" y="3331021"/>
            <a:ext cx="10442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BM has a lexical realization either as the preposition </a:t>
            </a:r>
            <a:r>
              <a:rPr lang="en-US" sz="2800" i="1" dirty="0"/>
              <a:t>an</a:t>
            </a:r>
            <a:r>
              <a:rPr lang="en-US" sz="2800" dirty="0"/>
              <a:t> (in German) or</a:t>
            </a:r>
            <a:br>
              <a:rPr lang="en-US" sz="2800" dirty="0"/>
            </a:br>
            <a:r>
              <a:rPr lang="en-US" sz="2800" dirty="0"/>
              <a:t>as the ID.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838199" y="4688953"/>
            <a:ext cx="103171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ID lexicalizes the ‘individuating’ (= Number) as well; the common</a:t>
            </a:r>
            <a:br>
              <a:rPr lang="en-US" sz="2800" dirty="0"/>
            </a:br>
            <a:r>
              <a:rPr lang="en-US" sz="2800" dirty="0"/>
              <a:t>semantic core is ‘subtraction’. </a:t>
            </a:r>
          </a:p>
        </p:txBody>
      </p:sp>
    </p:spTree>
    <p:extLst>
      <p:ext uri="{BB962C8B-B14F-4D97-AF65-F5344CB8AC3E}">
        <p14:creationId xmlns:p14="http://schemas.microsoft.com/office/powerpoint/2010/main" val="6171128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53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562447" y="2700670"/>
            <a:ext cx="57486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600" dirty="0" err="1"/>
              <a:t>Thank</a:t>
            </a:r>
            <a:r>
              <a:rPr lang="de-DE" sz="9600" dirty="0"/>
              <a:t> </a:t>
            </a:r>
            <a:r>
              <a:rPr lang="de-DE" sz="9600" dirty="0" err="1"/>
              <a:t>you</a:t>
            </a:r>
            <a:r>
              <a:rPr lang="de-DE" sz="9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830078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54</a:t>
            </a:fld>
            <a:endParaRPr lang="de-DE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990600" y="517526"/>
            <a:ext cx="8456407" cy="5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/>
              <a:t>Selected References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990600" y="1166647"/>
            <a:ext cx="103421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Borer, H. 2005, </a:t>
            </a:r>
            <a:r>
              <a:rPr lang="en-GB" i="1" dirty="0"/>
              <a:t>Structuring Sense</a:t>
            </a:r>
            <a:r>
              <a:rPr lang="en-GB" dirty="0"/>
              <a:t>, Vol I. </a:t>
            </a:r>
            <a:r>
              <a:rPr lang="en-US" dirty="0"/>
              <a:t>Oxford: Oxford. University Press</a:t>
            </a:r>
            <a:endParaRPr lang="en-GB" dirty="0"/>
          </a:p>
          <a:p>
            <a:r>
              <a:rPr lang="en-US" dirty="0" err="1"/>
              <a:t>Borik</a:t>
            </a:r>
            <a:r>
              <a:rPr lang="en-US" dirty="0"/>
              <a:t>, O., &amp; </a:t>
            </a:r>
            <a:r>
              <a:rPr lang="en-US" dirty="0" err="1"/>
              <a:t>Espinal</a:t>
            </a:r>
            <a:r>
              <a:rPr lang="en-US" dirty="0"/>
              <a:t>, M. T. 2015. Reference to kinds and to other generic expressions in Spanish: definiteness and number. </a:t>
            </a:r>
            <a:r>
              <a:rPr lang="en-US" i="1" dirty="0"/>
              <a:t>The Linguistic Review</a:t>
            </a:r>
            <a:r>
              <a:rPr lang="en-US" dirty="0"/>
              <a:t>, </a:t>
            </a:r>
            <a:r>
              <a:rPr lang="en-US" i="1" dirty="0"/>
              <a:t>32</a:t>
            </a:r>
            <a:r>
              <a:rPr lang="en-US" dirty="0"/>
              <a:t>(2), 167-225.</a:t>
            </a:r>
            <a:endParaRPr lang="en-GB" dirty="0"/>
          </a:p>
          <a:p>
            <a:r>
              <a:rPr lang="de-DE" dirty="0"/>
              <a:t>Glaser, E., 2008. Syntaktische Raumbilder. </a:t>
            </a:r>
            <a:r>
              <a:rPr lang="de-DE" i="1" dirty="0"/>
              <a:t>Ernst, Peter/</a:t>
            </a:r>
            <a:r>
              <a:rPr lang="de-DE" i="1" dirty="0" err="1"/>
              <a:t>Patocka</a:t>
            </a:r>
            <a:r>
              <a:rPr lang="de-DE" i="1" dirty="0"/>
              <a:t>, Franz (</a:t>
            </a:r>
            <a:r>
              <a:rPr lang="de-DE" i="1" dirty="0" err="1"/>
              <a:t>Hg</a:t>
            </a:r>
            <a:r>
              <a:rPr lang="de-DE" i="1" dirty="0"/>
              <a:t>.): Dialektgeographie der Zukunft. Stuttgart</a:t>
            </a:r>
            <a:r>
              <a:rPr lang="de-DE" dirty="0"/>
              <a:t>, pp.85-111.</a:t>
            </a:r>
          </a:p>
          <a:p>
            <a:r>
              <a:rPr lang="en-US" dirty="0"/>
              <a:t>Grimm, S. (2012). Number and individuation. </a:t>
            </a:r>
            <a:r>
              <a:rPr lang="en-US" i="1" dirty="0"/>
              <a:t>Unpublished doctoral dissertation, Stanford University</a:t>
            </a:r>
            <a:r>
              <a:rPr lang="en-US" dirty="0"/>
              <a:t>.</a:t>
            </a:r>
          </a:p>
          <a:p>
            <a:r>
              <a:rPr lang="en-US" dirty="0" err="1"/>
              <a:t>Hachem</a:t>
            </a:r>
            <a:r>
              <a:rPr lang="en-US" dirty="0"/>
              <a:t>, M., 2015. </a:t>
            </a:r>
            <a:r>
              <a:rPr lang="en-US" i="1" dirty="0" err="1"/>
              <a:t>Multifunctionality</a:t>
            </a:r>
            <a:r>
              <a:rPr lang="en-US" i="1" dirty="0"/>
              <a:t>: The internal and external syntax of D-and W-items in German and Dutch</a:t>
            </a:r>
            <a:r>
              <a:rPr lang="en-US" dirty="0"/>
              <a:t>. Utrecht University.</a:t>
            </a:r>
          </a:p>
          <a:p>
            <a:r>
              <a:rPr lang="en-US" dirty="0" err="1"/>
              <a:t>Leiss</a:t>
            </a:r>
            <a:r>
              <a:rPr lang="en-US" dirty="0"/>
              <a:t>, E., 2000. Gender in Old High German. </a:t>
            </a:r>
            <a:r>
              <a:rPr lang="en-US" i="1" dirty="0"/>
              <a:t>TRENDS IN LINGUISTICS STUDIES AND MONOGRAPHS</a:t>
            </a:r>
            <a:r>
              <a:rPr lang="en-US" dirty="0"/>
              <a:t>, </a:t>
            </a:r>
            <a:r>
              <a:rPr lang="en-US" i="1" dirty="0"/>
              <a:t>124</a:t>
            </a:r>
            <a:r>
              <a:rPr lang="en-US" dirty="0"/>
              <a:t>, pp.237-258.</a:t>
            </a:r>
          </a:p>
          <a:p>
            <a:r>
              <a:rPr lang="de-DE" dirty="0"/>
              <a:t>Paul, H. 1919. </a:t>
            </a:r>
            <a:r>
              <a:rPr lang="de-DE" i="1" dirty="0"/>
              <a:t>Deutsche Grammatik </a:t>
            </a:r>
            <a:r>
              <a:rPr lang="de-DE" dirty="0"/>
              <a:t>III. Niemeyer. </a:t>
            </a:r>
          </a:p>
          <a:p>
            <a:r>
              <a:rPr lang="de-DE" dirty="0"/>
              <a:t>Rehn, A. 2018. </a:t>
            </a:r>
            <a:r>
              <a:rPr lang="de-DE" dirty="0" err="1"/>
              <a:t>Adjectives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Syntax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Germanic</a:t>
            </a:r>
            <a:r>
              <a:rPr lang="de-DE" dirty="0"/>
              <a:t> DPs. </a:t>
            </a:r>
            <a:r>
              <a:rPr lang="de-DE" dirty="0" err="1"/>
              <a:t>PhD</a:t>
            </a:r>
            <a:r>
              <a:rPr lang="de-DE" dirty="0"/>
              <a:t> </a:t>
            </a:r>
            <a:r>
              <a:rPr lang="de-DE" dirty="0" err="1"/>
              <a:t>dissertation</a:t>
            </a:r>
            <a:r>
              <a:rPr lang="de-DE" dirty="0"/>
              <a:t>, University </a:t>
            </a:r>
            <a:r>
              <a:rPr lang="de-DE" dirty="0" err="1"/>
              <a:t>of</a:t>
            </a:r>
            <a:r>
              <a:rPr lang="de-DE" dirty="0"/>
              <a:t> Konstanz</a:t>
            </a:r>
          </a:p>
          <a:p>
            <a:r>
              <a:rPr lang="en-US" dirty="0" err="1"/>
              <a:t>Ruys</a:t>
            </a:r>
            <a:r>
              <a:rPr lang="en-US" dirty="0"/>
              <a:t>, E.G., 2017. Two Dutch </a:t>
            </a:r>
            <a:r>
              <a:rPr lang="en-US" dirty="0" err="1"/>
              <a:t>many's</a:t>
            </a:r>
            <a:r>
              <a:rPr lang="en-US" dirty="0"/>
              <a:t> and the structure of pseudo-partitives. </a:t>
            </a:r>
            <a:r>
              <a:rPr lang="en-US" i="1" dirty="0" err="1"/>
              <a:t>Glossa</a:t>
            </a:r>
            <a:r>
              <a:rPr lang="en-US" dirty="0"/>
              <a:t>, </a:t>
            </a:r>
            <a:r>
              <a:rPr lang="en-US" i="1" dirty="0"/>
              <a:t>2</a:t>
            </a:r>
            <a:r>
              <a:rPr lang="en-US" dirty="0"/>
              <a:t>(1)</a:t>
            </a:r>
          </a:p>
          <a:p>
            <a:r>
              <a:rPr lang="en-US" dirty="0"/>
              <a:t>Sapp, C., &amp; </a:t>
            </a:r>
            <a:r>
              <a:rPr lang="en-US" dirty="0" err="1"/>
              <a:t>Roehrs</a:t>
            </a:r>
            <a:r>
              <a:rPr lang="en-US" dirty="0"/>
              <a:t>, D., 2016. Head-to-modifier reanalysis: The rise of the adjectival quantifier </a:t>
            </a:r>
            <a:r>
              <a:rPr lang="en-US" dirty="0" err="1"/>
              <a:t>viel</a:t>
            </a:r>
            <a:r>
              <a:rPr lang="en-US" dirty="0"/>
              <a:t> and the loss of genitive case assignment. </a:t>
            </a:r>
            <a:r>
              <a:rPr lang="en-US" i="1" dirty="0"/>
              <a:t>Journal of Germanic Linguistics</a:t>
            </a:r>
            <a:r>
              <a:rPr lang="en-US" dirty="0"/>
              <a:t>, </a:t>
            </a:r>
            <a:r>
              <a:rPr lang="en-US" i="1" dirty="0"/>
              <a:t>28</a:t>
            </a:r>
            <a:r>
              <a:rPr lang="en-US" dirty="0"/>
              <a:t>(2), 89-166.</a:t>
            </a:r>
          </a:p>
          <a:p>
            <a:r>
              <a:rPr lang="de-DE" dirty="0"/>
              <a:t>Strobel, T., 2015. Die syntaktische Variable ›pronominale </a:t>
            </a:r>
            <a:r>
              <a:rPr lang="de-DE" dirty="0" err="1"/>
              <a:t>Partitivität</a:t>
            </a:r>
            <a:r>
              <a:rPr lang="de-DE" dirty="0"/>
              <a:t>‹ in den deutschen Dialekten. </a:t>
            </a:r>
            <a:r>
              <a:rPr lang="de-DE" i="1" dirty="0"/>
              <a:t>Syntaktische Variation: Areallinguistische Perspektiven</a:t>
            </a:r>
            <a:r>
              <a:rPr lang="de-DE" dirty="0"/>
              <a:t>, </a:t>
            </a:r>
            <a:r>
              <a:rPr lang="de-DE" i="1" dirty="0"/>
              <a:t>2</a:t>
            </a:r>
            <a:r>
              <a:rPr lang="de-DE" dirty="0"/>
              <a:t>, 151.</a:t>
            </a:r>
          </a:p>
          <a:p>
            <a:endParaRPr lang="de-DE" dirty="0"/>
          </a:p>
          <a:p>
            <a:r>
              <a:rPr lang="de-DE" dirty="0"/>
              <a:t>Zhang, N.N., 2013. </a:t>
            </a:r>
            <a:r>
              <a:rPr lang="de-DE" i="1" dirty="0" err="1"/>
              <a:t>Classifier</a:t>
            </a:r>
            <a:r>
              <a:rPr lang="de-DE" i="1" dirty="0"/>
              <a:t> </a:t>
            </a:r>
            <a:r>
              <a:rPr lang="de-DE" i="1" dirty="0" err="1"/>
              <a:t>Structures</a:t>
            </a:r>
            <a:r>
              <a:rPr lang="de-DE" i="1" dirty="0"/>
              <a:t> in Mandarin Chinese</a:t>
            </a:r>
            <a:r>
              <a:rPr lang="de-DE" dirty="0"/>
              <a:t> (Vol. 263). Walter de </a:t>
            </a:r>
            <a:r>
              <a:rPr lang="de-DE" dirty="0" err="1"/>
              <a:t>Gruyter</a:t>
            </a:r>
            <a:r>
              <a:rPr lang="de-DE" dirty="0"/>
              <a:t>.</a:t>
            </a:r>
          </a:p>
          <a:p>
            <a:endParaRPr lang="de-D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6701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55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4485"/>
            <a:ext cx="12227454" cy="715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4739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lot …….Problem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838200" y="1715195"/>
            <a:ext cx="895546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count nouns, the weak quantifiers </a:t>
            </a:r>
            <a:r>
              <a:rPr lang="en-US" i="1" dirty="0" err="1"/>
              <a:t>viel</a:t>
            </a:r>
            <a:r>
              <a:rPr lang="en-US" dirty="0"/>
              <a:t> etc. require a plural marking on the noun</a:t>
            </a:r>
          </a:p>
          <a:p>
            <a:r>
              <a:rPr lang="en-US" dirty="0"/>
              <a:t>Before, we said plural marking occurs much higher up in the tree (above collective)</a:t>
            </a:r>
          </a:p>
          <a:p>
            <a:endParaRPr lang="en-US" dirty="0"/>
          </a:p>
          <a:p>
            <a:r>
              <a:rPr lang="en-US" dirty="0"/>
              <a:t>So why do we not have "</a:t>
            </a:r>
            <a:r>
              <a:rPr lang="en-US" i="1" dirty="0" err="1"/>
              <a:t>viel</a:t>
            </a:r>
            <a:r>
              <a:rPr lang="en-US" i="1" dirty="0"/>
              <a:t> </a:t>
            </a:r>
            <a:r>
              <a:rPr lang="en-US" i="1" dirty="0" err="1"/>
              <a:t>Buch</a:t>
            </a:r>
            <a:r>
              <a:rPr lang="en-US" i="1" dirty="0"/>
              <a:t>"</a:t>
            </a:r>
            <a:r>
              <a:rPr lang="en-US" dirty="0"/>
              <a:t>???   (but: </a:t>
            </a:r>
            <a:r>
              <a:rPr lang="en-US" i="1" dirty="0"/>
              <a:t>many a man</a:t>
            </a:r>
            <a:r>
              <a:rPr lang="en-US" dirty="0"/>
              <a:t>!)</a:t>
            </a:r>
          </a:p>
          <a:p>
            <a:r>
              <a:rPr lang="en-US" dirty="0"/>
              <a:t>In the literal sense it should then be parts of substances of a book - which is indeed true</a:t>
            </a:r>
          </a:p>
          <a:p>
            <a:endParaRPr lang="en-US" dirty="0"/>
          </a:p>
          <a:p>
            <a:r>
              <a:rPr lang="en-US" dirty="0"/>
              <a:t>possible solution: The plural marking is in this case indeed collective (syncretic with plural), cf.</a:t>
            </a:r>
            <a:br>
              <a:rPr lang="en-US" dirty="0"/>
            </a:br>
            <a:r>
              <a:rPr lang="en-US" dirty="0" err="1"/>
              <a:t>Leiss</a:t>
            </a:r>
            <a:r>
              <a:rPr lang="en-US" dirty="0"/>
              <a:t> (2000)! </a:t>
            </a:r>
          </a:p>
          <a:p>
            <a:r>
              <a:rPr lang="en-US" dirty="0"/>
              <a:t>This then would mean to posit the collective head below the individualizing head</a:t>
            </a:r>
          </a:p>
          <a:p>
            <a:endParaRPr lang="en-US" dirty="0"/>
          </a:p>
          <a:p>
            <a:r>
              <a:rPr lang="en-US" dirty="0"/>
              <a:t>Understand better what is exactly the difference between collective and plural?</a:t>
            </a:r>
          </a:p>
        </p:txBody>
      </p:sp>
    </p:spTree>
    <p:extLst>
      <p:ext uri="{BB962C8B-B14F-4D97-AF65-F5344CB8AC3E}">
        <p14:creationId xmlns:p14="http://schemas.microsoft.com/office/powerpoint/2010/main" val="25494918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721557" cy="311647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r="-359" b="-142"/>
          <a:stretch/>
        </p:blipFill>
        <p:spPr>
          <a:xfrm>
            <a:off x="-25739" y="2811614"/>
            <a:ext cx="6702358" cy="392897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868842" y="2677942"/>
            <a:ext cx="510866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An </a:t>
            </a:r>
            <a:r>
              <a:rPr lang="de-DE" sz="2400" dirty="0" err="1"/>
              <a:t>unexpected</a:t>
            </a:r>
            <a:r>
              <a:rPr lang="de-DE" sz="2400" dirty="0"/>
              <a:t> high </a:t>
            </a:r>
            <a:r>
              <a:rPr lang="de-DE" sz="2400" dirty="0" err="1"/>
              <a:t>percentage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acceptance</a:t>
            </a:r>
            <a:r>
              <a:rPr lang="de-DE" sz="2400" dirty="0"/>
              <a:t> in BW (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b="1" dirty="0"/>
              <a:t>20%</a:t>
            </a:r>
            <a:r>
              <a:rPr lang="de-DE" sz="2400" dirty="0"/>
              <a:t>), </a:t>
            </a:r>
            <a:r>
              <a:rPr lang="de-DE" sz="2400" dirty="0" err="1"/>
              <a:t>again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close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Bavaria… (</a:t>
            </a:r>
            <a:r>
              <a:rPr lang="de-DE" sz="2400" dirty="0" err="1"/>
              <a:t>overgeneralization</a:t>
            </a:r>
            <a:r>
              <a:rPr lang="de-DE" sz="2400" dirty="0"/>
              <a:t>?!?!)</a:t>
            </a:r>
          </a:p>
          <a:p>
            <a:endParaRPr lang="de-DE" sz="2400" dirty="0"/>
          </a:p>
          <a:p>
            <a:r>
              <a:rPr lang="de-DE" sz="2400" dirty="0"/>
              <a:t>Recall </a:t>
            </a:r>
            <a:r>
              <a:rPr lang="de-DE" sz="2400" dirty="0" err="1"/>
              <a:t>judgment</a:t>
            </a:r>
            <a:r>
              <a:rPr lang="de-DE" sz="2400" dirty="0"/>
              <a:t> </a:t>
            </a:r>
            <a:r>
              <a:rPr lang="de-DE" sz="2400" dirty="0" err="1"/>
              <a:t>task</a:t>
            </a:r>
            <a:r>
              <a:rPr lang="de-DE" sz="2400" dirty="0"/>
              <a:t>: </a:t>
            </a:r>
            <a:r>
              <a:rPr lang="de-DE" sz="2400" dirty="0" err="1"/>
              <a:t>about</a:t>
            </a:r>
            <a:r>
              <a:rPr lang="de-DE" sz="2400" dirty="0"/>
              <a:t> </a:t>
            </a:r>
            <a:r>
              <a:rPr lang="de-DE" sz="2400" b="1" dirty="0"/>
              <a:t>67% </a:t>
            </a:r>
            <a:r>
              <a:rPr lang="de-DE" sz="2400" dirty="0"/>
              <a:t>in BW </a:t>
            </a:r>
            <a:br>
              <a:rPr lang="de-DE" sz="2400" dirty="0"/>
            </a:br>
            <a:r>
              <a:rPr lang="de-DE" sz="2400" dirty="0" err="1"/>
              <a:t>acceptance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:</a:t>
            </a:r>
          </a:p>
          <a:p>
            <a:r>
              <a:rPr lang="de-DE" sz="2400" i="1" dirty="0"/>
              <a:t> Do </a:t>
            </a:r>
            <a:r>
              <a:rPr lang="de-DE" sz="2400" i="1" dirty="0" err="1"/>
              <a:t>you</a:t>
            </a:r>
            <a:r>
              <a:rPr lang="de-DE" sz="2400" i="1" dirty="0"/>
              <a:t> </a:t>
            </a:r>
            <a:r>
              <a:rPr lang="de-DE" sz="2400" i="1" dirty="0" err="1"/>
              <a:t>have</a:t>
            </a:r>
            <a:r>
              <a:rPr lang="de-DE" sz="2400" i="1" dirty="0"/>
              <a:t> </a:t>
            </a:r>
            <a:r>
              <a:rPr lang="de-DE" sz="2400" i="1" dirty="0" err="1"/>
              <a:t>you</a:t>
            </a:r>
            <a:r>
              <a:rPr lang="de-DE" sz="2400" i="1" dirty="0"/>
              <a:t> </a:t>
            </a:r>
            <a:r>
              <a:rPr lang="de-DE" sz="2400" b="1" i="1" dirty="0"/>
              <a:t>a</a:t>
            </a:r>
            <a:r>
              <a:rPr lang="de-DE" sz="2400" i="1" dirty="0"/>
              <a:t> </a:t>
            </a:r>
            <a:r>
              <a:rPr lang="de-DE" sz="2400" i="1" dirty="0" err="1"/>
              <a:t>flour</a:t>
            </a:r>
            <a:r>
              <a:rPr lang="de-DE" sz="2400" i="1" dirty="0"/>
              <a:t> (</a:t>
            </a:r>
            <a:r>
              <a:rPr lang="de-DE" sz="2400" i="1" dirty="0" err="1"/>
              <a:t>for</a:t>
            </a:r>
            <a:r>
              <a:rPr lang="de-DE" sz="2400" i="1" dirty="0"/>
              <a:t> </a:t>
            </a:r>
            <a:r>
              <a:rPr lang="de-DE" sz="2400" i="1" dirty="0" err="1"/>
              <a:t>me</a:t>
            </a:r>
            <a:r>
              <a:rPr lang="de-DE" sz="2400" i="1" dirty="0"/>
              <a:t>)?</a:t>
            </a:r>
          </a:p>
          <a:p>
            <a:endParaRPr lang="de-DE" sz="2400" dirty="0"/>
          </a:p>
          <a:p>
            <a:r>
              <a:rPr lang="de-DE" sz="2400" dirty="0"/>
              <a:t> 	still, a </a:t>
            </a:r>
            <a:r>
              <a:rPr lang="de-DE" sz="2400" dirty="0" err="1"/>
              <a:t>clear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endParaRPr lang="de-DE" sz="2400" dirty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508341" y="3116474"/>
            <a:ext cx="1360501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ein Wasser…</a:t>
            </a:r>
          </a:p>
        </p:txBody>
      </p:sp>
      <p:sp>
        <p:nvSpPr>
          <p:cNvPr id="13" name="Ellipse 12"/>
          <p:cNvSpPr/>
          <p:nvPr/>
        </p:nvSpPr>
        <p:spPr>
          <a:xfrm>
            <a:off x="2173446" y="1319440"/>
            <a:ext cx="564204" cy="6818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83063" y="472285"/>
            <a:ext cx="667073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Generic</a:t>
            </a:r>
            <a:r>
              <a:rPr lang="de-DE" sz="3600" dirty="0"/>
              <a:t> </a:t>
            </a:r>
            <a:r>
              <a:rPr lang="de-DE" sz="3600" dirty="0" err="1"/>
              <a:t>reading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a </a:t>
            </a:r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noun</a:t>
            </a:r>
            <a:r>
              <a:rPr lang="de-DE" sz="3600" dirty="0"/>
              <a:t>:</a:t>
            </a:r>
          </a:p>
          <a:p>
            <a:r>
              <a:rPr lang="de-DE" sz="3600" b="1" dirty="0"/>
              <a:t>A</a:t>
            </a:r>
            <a:r>
              <a:rPr lang="de-DE" sz="3600" dirty="0"/>
              <a:t> </a:t>
            </a:r>
            <a:r>
              <a:rPr lang="de-DE" sz="3600" dirty="0" err="1"/>
              <a:t>water</a:t>
            </a:r>
            <a:r>
              <a:rPr lang="de-DE" sz="3600" dirty="0"/>
              <a:t> </a:t>
            </a:r>
            <a:r>
              <a:rPr lang="de-DE" sz="3600" dirty="0" err="1"/>
              <a:t>boils</a:t>
            </a:r>
            <a:r>
              <a:rPr lang="de-DE" sz="3600" dirty="0"/>
              <a:t> at 100 </a:t>
            </a:r>
            <a:r>
              <a:rPr lang="de-DE" sz="3600" dirty="0" err="1"/>
              <a:t>degrees</a:t>
            </a:r>
            <a:endParaRPr lang="de-DE" sz="3600" dirty="0"/>
          </a:p>
        </p:txBody>
      </p:sp>
      <p:sp>
        <p:nvSpPr>
          <p:cNvPr id="9" name="Pfeil nach rechts 8"/>
          <p:cNvSpPr/>
          <p:nvPr/>
        </p:nvSpPr>
        <p:spPr>
          <a:xfrm>
            <a:off x="7253288" y="6123594"/>
            <a:ext cx="495704" cy="23275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93751" y="3621941"/>
            <a:ext cx="5683287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overall</a:t>
            </a:r>
            <a:r>
              <a:rPr lang="de-DE" sz="3600" dirty="0"/>
              <a:t>: 13% </a:t>
            </a:r>
            <a:r>
              <a:rPr lang="de-DE" sz="3600" dirty="0" err="1"/>
              <a:t>acceptance</a:t>
            </a:r>
            <a:r>
              <a:rPr lang="de-DE" sz="3600" dirty="0"/>
              <a:t> (1-2)</a:t>
            </a:r>
          </a:p>
          <a:p>
            <a:r>
              <a:rPr lang="de-DE" sz="3600" dirty="0"/>
              <a:t>	BW: 20% !!!</a:t>
            </a:r>
          </a:p>
          <a:p>
            <a:r>
              <a:rPr lang="de-DE" sz="3600" dirty="0"/>
              <a:t>	CH: 0%</a:t>
            </a:r>
          </a:p>
          <a:p>
            <a:r>
              <a:rPr lang="de-DE" sz="3600" dirty="0"/>
              <a:t>	VA: 0%</a:t>
            </a:r>
          </a:p>
        </p:txBody>
      </p:sp>
    </p:spTree>
    <p:extLst>
      <p:ext uri="{BB962C8B-B14F-4D97-AF65-F5344CB8AC3E}">
        <p14:creationId xmlns:p14="http://schemas.microsoft.com/office/powerpoint/2010/main" val="427819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58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09" y="0"/>
            <a:ext cx="6933016" cy="284991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4" y="2655653"/>
            <a:ext cx="6851242" cy="419262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906773" y="2947934"/>
            <a:ext cx="1026243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Wasser…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670956" y="3228792"/>
            <a:ext cx="40934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78% </a:t>
            </a:r>
            <a:r>
              <a:rPr lang="de-DE" sz="2400" dirty="0" err="1"/>
              <a:t>percent</a:t>
            </a:r>
            <a:r>
              <a:rPr lang="de-DE" sz="2400" dirty="0"/>
              <a:t> </a:t>
            </a:r>
            <a:r>
              <a:rPr lang="de-DE" sz="2400" dirty="0" err="1"/>
              <a:t>accept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bare </a:t>
            </a:r>
            <a:r>
              <a:rPr lang="de-DE" sz="2400" dirty="0" err="1"/>
              <a:t>noun</a:t>
            </a:r>
            <a:r>
              <a:rPr lang="de-DE" sz="2400" dirty="0"/>
              <a:t>;</a:t>
            </a:r>
          </a:p>
          <a:p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conform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pattern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Germanic</a:t>
            </a:r>
            <a:r>
              <a:rPr lang="de-DE" sz="2400" dirty="0"/>
              <a:t> </a:t>
            </a:r>
            <a:r>
              <a:rPr lang="de-DE" sz="2400" dirty="0" err="1"/>
              <a:t>languages</a:t>
            </a:r>
            <a:endParaRPr lang="de-DE" sz="2400" dirty="0"/>
          </a:p>
        </p:txBody>
      </p:sp>
      <p:sp>
        <p:nvSpPr>
          <p:cNvPr id="10" name="Ellipse 9"/>
          <p:cNvSpPr/>
          <p:nvPr/>
        </p:nvSpPr>
        <p:spPr>
          <a:xfrm>
            <a:off x="1702341" y="1293463"/>
            <a:ext cx="564204" cy="564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17150" y="3047733"/>
            <a:ext cx="4301499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overall</a:t>
            </a:r>
            <a:r>
              <a:rPr lang="de-DE" sz="3600" dirty="0"/>
              <a:t>: </a:t>
            </a:r>
          </a:p>
          <a:p>
            <a:r>
              <a:rPr lang="de-DE" sz="3600" dirty="0"/>
              <a:t>78 % </a:t>
            </a:r>
            <a:r>
              <a:rPr lang="de-DE" sz="3600" dirty="0" err="1"/>
              <a:t>acceptance</a:t>
            </a:r>
            <a:r>
              <a:rPr lang="de-DE" sz="3600" dirty="0"/>
              <a:t> (1-2)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93633" y="538517"/>
            <a:ext cx="667073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Generic</a:t>
            </a:r>
            <a:r>
              <a:rPr lang="de-DE" sz="3600" dirty="0"/>
              <a:t> </a:t>
            </a:r>
            <a:r>
              <a:rPr lang="de-DE" sz="3600" dirty="0" err="1"/>
              <a:t>reading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a </a:t>
            </a:r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noun</a:t>
            </a:r>
            <a:r>
              <a:rPr lang="de-DE" sz="3600" dirty="0"/>
              <a:t>:</a:t>
            </a:r>
          </a:p>
          <a:p>
            <a:r>
              <a:rPr lang="de-DE" sz="3600" dirty="0" err="1"/>
              <a:t>Water</a:t>
            </a:r>
            <a:r>
              <a:rPr lang="de-DE" sz="3600" dirty="0"/>
              <a:t> </a:t>
            </a:r>
            <a:r>
              <a:rPr lang="de-DE" sz="3600" dirty="0" err="1"/>
              <a:t>boils</a:t>
            </a:r>
            <a:r>
              <a:rPr lang="de-DE" sz="3600" dirty="0"/>
              <a:t> at 100 </a:t>
            </a:r>
            <a:r>
              <a:rPr lang="de-DE" sz="3600" dirty="0" err="1"/>
              <a:t>degrees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4362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59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6972"/>
            <a:ext cx="7237379" cy="29108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05" y="2995696"/>
            <a:ext cx="6899331" cy="386230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680390" y="3250908"/>
            <a:ext cx="1401346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/>
              <a:t>das Wasser…</a:t>
            </a:r>
          </a:p>
        </p:txBody>
      </p:sp>
      <p:sp>
        <p:nvSpPr>
          <p:cNvPr id="7" name="Ellipse 6"/>
          <p:cNvSpPr/>
          <p:nvPr/>
        </p:nvSpPr>
        <p:spPr>
          <a:xfrm>
            <a:off x="1663430" y="1459149"/>
            <a:ext cx="564204" cy="564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7419784" y="2995696"/>
            <a:ext cx="4543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The definite </a:t>
            </a:r>
            <a:r>
              <a:rPr lang="de-DE" sz="2400" dirty="0" err="1"/>
              <a:t>article</a:t>
            </a:r>
            <a:r>
              <a:rPr lang="de-DE" sz="2400" dirty="0"/>
              <a:t> </a:t>
            </a:r>
            <a:r>
              <a:rPr lang="de-DE" sz="2400" dirty="0" err="1"/>
              <a:t>has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br>
              <a:rPr lang="de-DE" sz="2400" dirty="0"/>
            </a:br>
            <a:r>
              <a:rPr lang="de-DE" sz="2400" dirty="0" err="1"/>
              <a:t>highest</a:t>
            </a:r>
            <a:r>
              <a:rPr lang="de-DE" sz="2400" dirty="0"/>
              <a:t> </a:t>
            </a:r>
            <a:r>
              <a:rPr lang="de-DE" sz="2400" dirty="0" err="1"/>
              <a:t>acceptance</a:t>
            </a:r>
            <a:r>
              <a:rPr lang="de-DE" sz="2400" dirty="0"/>
              <a:t> rate</a:t>
            </a:r>
            <a:r>
              <a:rPr lang="de-DE" sz="2400" b="1" dirty="0"/>
              <a:t> (83%), </a:t>
            </a:r>
          </a:p>
          <a:p>
            <a:r>
              <a:rPr lang="de-DE" sz="2400" dirty="0"/>
              <a:t>ALM </a:t>
            </a:r>
            <a:r>
              <a:rPr lang="de-DE" sz="2400" dirty="0" err="1"/>
              <a:t>thus</a:t>
            </a:r>
            <a:r>
              <a:rPr lang="de-DE" sz="2400" dirty="0"/>
              <a:t> </a:t>
            </a:r>
            <a:r>
              <a:rPr lang="de-DE" sz="2400" dirty="0" err="1"/>
              <a:t>patterns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like </a:t>
            </a:r>
            <a:r>
              <a:rPr lang="de-DE" sz="2400" dirty="0" err="1"/>
              <a:t>Romance</a:t>
            </a:r>
            <a:r>
              <a:rPr lang="de-DE" sz="2400" dirty="0"/>
              <a:t>, </a:t>
            </a:r>
            <a:r>
              <a:rPr lang="de-DE" sz="2400" dirty="0" err="1"/>
              <a:t>see</a:t>
            </a:r>
            <a:r>
              <a:rPr lang="de-DE" sz="2400" dirty="0"/>
              <a:t> Stegmann (2016), </a:t>
            </a:r>
            <a:r>
              <a:rPr lang="de-DE" sz="2400" dirty="0" err="1"/>
              <a:t>although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bare </a:t>
            </a:r>
            <a:r>
              <a:rPr lang="de-DE" sz="2400" dirty="0" err="1"/>
              <a:t>noun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possible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well</a:t>
            </a:r>
            <a:r>
              <a:rPr lang="de-DE" sz="2400" dirty="0"/>
              <a:t>. </a:t>
            </a:r>
          </a:p>
          <a:p>
            <a:endParaRPr lang="de-DE" sz="2400" dirty="0"/>
          </a:p>
          <a:p>
            <a:r>
              <a:rPr lang="de-DE" sz="2400" dirty="0"/>
              <a:t>Note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slight</a:t>
            </a:r>
            <a:r>
              <a:rPr lang="de-DE" sz="2400" dirty="0"/>
              <a:t> </a:t>
            </a:r>
            <a:r>
              <a:rPr lang="de-DE" sz="2400" dirty="0" err="1"/>
              <a:t>difference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BW </a:t>
            </a:r>
            <a:r>
              <a:rPr lang="de-DE" sz="2400" dirty="0" err="1"/>
              <a:t>and</a:t>
            </a:r>
            <a:r>
              <a:rPr lang="de-DE" sz="2400" dirty="0"/>
              <a:t> CH. CH </a:t>
            </a:r>
            <a:r>
              <a:rPr lang="de-DE" sz="2400" dirty="0" err="1"/>
              <a:t>has</a:t>
            </a:r>
            <a:r>
              <a:rPr lang="de-DE" sz="2400" dirty="0"/>
              <a:t> an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acceptance</a:t>
            </a:r>
            <a:r>
              <a:rPr lang="de-DE" sz="2400" dirty="0"/>
              <a:t> 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def</a:t>
            </a:r>
            <a:r>
              <a:rPr lang="de-DE" sz="2400" dirty="0"/>
              <a:t>. D!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597522" y="3337566"/>
            <a:ext cx="4197303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overall</a:t>
            </a:r>
            <a:r>
              <a:rPr lang="de-DE" sz="3600" dirty="0"/>
              <a:t>: </a:t>
            </a:r>
          </a:p>
          <a:p>
            <a:r>
              <a:rPr lang="de-DE" sz="3600" dirty="0"/>
              <a:t>83% </a:t>
            </a:r>
            <a:r>
              <a:rPr lang="de-DE" sz="3600" dirty="0" err="1"/>
              <a:t>acceptance</a:t>
            </a:r>
            <a:r>
              <a:rPr lang="de-DE" sz="3600" dirty="0"/>
              <a:t> (1-2)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5035760" y="540922"/>
            <a:ext cx="667073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600" dirty="0" err="1"/>
              <a:t>Generic</a:t>
            </a:r>
            <a:r>
              <a:rPr lang="de-DE" sz="3600" dirty="0"/>
              <a:t> </a:t>
            </a:r>
            <a:r>
              <a:rPr lang="de-DE" sz="3600" dirty="0" err="1"/>
              <a:t>reading</a:t>
            </a:r>
            <a:r>
              <a:rPr lang="de-DE" sz="3600" dirty="0"/>
              <a:t> </a:t>
            </a:r>
            <a:r>
              <a:rPr lang="de-DE" sz="3600" dirty="0" err="1"/>
              <a:t>with</a:t>
            </a:r>
            <a:r>
              <a:rPr lang="de-DE" sz="3600" dirty="0"/>
              <a:t> a </a:t>
            </a:r>
            <a:r>
              <a:rPr lang="de-DE" sz="3600" dirty="0" err="1"/>
              <a:t>mass</a:t>
            </a:r>
            <a:r>
              <a:rPr lang="de-DE" sz="3600" dirty="0"/>
              <a:t> </a:t>
            </a:r>
            <a:r>
              <a:rPr lang="de-DE" sz="3600" dirty="0" err="1"/>
              <a:t>noun</a:t>
            </a:r>
            <a:r>
              <a:rPr lang="de-DE" sz="3600" dirty="0"/>
              <a:t>:</a:t>
            </a:r>
          </a:p>
          <a:p>
            <a:r>
              <a:rPr lang="de-DE" sz="3600" b="1" dirty="0"/>
              <a:t>The</a:t>
            </a:r>
            <a:r>
              <a:rPr lang="de-DE" sz="3600" dirty="0"/>
              <a:t> </a:t>
            </a:r>
            <a:r>
              <a:rPr lang="de-DE" sz="3600" dirty="0" err="1"/>
              <a:t>water</a:t>
            </a:r>
            <a:r>
              <a:rPr lang="de-DE" sz="3600" dirty="0"/>
              <a:t> </a:t>
            </a:r>
            <a:r>
              <a:rPr lang="de-DE" sz="3600" dirty="0" err="1"/>
              <a:t>boils</a:t>
            </a:r>
            <a:r>
              <a:rPr lang="de-DE" sz="3600" dirty="0"/>
              <a:t> at 100 </a:t>
            </a:r>
            <a:r>
              <a:rPr lang="de-DE" sz="3600" dirty="0" err="1"/>
              <a:t>degrees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02436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6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65" y="-6435"/>
            <a:ext cx="10058400" cy="67056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52065" y="5642908"/>
            <a:ext cx="429835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2400" dirty="0"/>
              <a:t>Translation </a:t>
            </a:r>
            <a:r>
              <a:rPr lang="de-DE" sz="2400" dirty="0" err="1"/>
              <a:t>task</a:t>
            </a:r>
            <a:r>
              <a:rPr lang="de-DE" sz="2400" dirty="0"/>
              <a:t>, </a:t>
            </a:r>
            <a:r>
              <a:rPr lang="de-DE" sz="2400" dirty="0" err="1"/>
              <a:t>sentence</a:t>
            </a:r>
            <a:r>
              <a:rPr lang="de-DE" sz="2400" dirty="0"/>
              <a:t> </a:t>
            </a:r>
            <a:r>
              <a:rPr lang="de-DE" sz="2400" dirty="0" err="1"/>
              <a:t>given</a:t>
            </a:r>
            <a:r>
              <a:rPr lang="de-DE" sz="2400" dirty="0"/>
              <a:t>: </a:t>
            </a:r>
          </a:p>
          <a:p>
            <a:r>
              <a:rPr lang="de-DE" sz="2400" i="1" dirty="0"/>
              <a:t>Habt ihr noch   ø Mehl im Haus</a:t>
            </a:r>
            <a:r>
              <a:rPr lang="de-DE" sz="2400" dirty="0"/>
              <a:t>?</a:t>
            </a:r>
          </a:p>
          <a:p>
            <a:r>
              <a:rPr lang="de-DE" sz="2400" b="1" dirty="0"/>
              <a:t>FB3 / 3-5-1</a:t>
            </a:r>
            <a:r>
              <a:rPr lang="de-DE" sz="2400" dirty="0"/>
              <a:t>, n=757, 8% </a:t>
            </a:r>
            <a:r>
              <a:rPr lang="de-DE" sz="2400" dirty="0" err="1"/>
              <a:t>with</a:t>
            </a:r>
            <a:r>
              <a:rPr lang="de-DE" sz="2400" dirty="0"/>
              <a:t> ID</a:t>
            </a:r>
            <a:endParaRPr lang="de-DE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22865" y="1105209"/>
            <a:ext cx="351872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/>
              <a:t>Areal </a:t>
            </a:r>
            <a:r>
              <a:rPr lang="de-DE" sz="3600" dirty="0" err="1"/>
              <a:t>pattern</a:t>
            </a:r>
            <a:br>
              <a:rPr lang="de-DE" sz="3600" dirty="0"/>
            </a:br>
            <a:r>
              <a:rPr lang="de-DE" sz="3600" dirty="0"/>
              <a:t>in </a:t>
            </a:r>
            <a:r>
              <a:rPr lang="de-DE" sz="3600" dirty="0" err="1"/>
              <a:t>translation</a:t>
            </a:r>
            <a:r>
              <a:rPr lang="de-DE" sz="3600" dirty="0"/>
              <a:t> </a:t>
            </a:r>
            <a:r>
              <a:rPr lang="de-DE" sz="3600" dirty="0" err="1"/>
              <a:t>task</a:t>
            </a:r>
            <a:endParaRPr lang="de-DE" sz="3600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578942" y="488568"/>
            <a:ext cx="3524811" cy="830997"/>
            <a:chOff x="1726326" y="463720"/>
            <a:chExt cx="3524811" cy="830997"/>
          </a:xfrm>
        </p:grpSpPr>
        <p:sp>
          <p:nvSpPr>
            <p:cNvPr id="13" name="Textfeld 12"/>
            <p:cNvSpPr txBox="1"/>
            <p:nvPr/>
          </p:nvSpPr>
          <p:spPr>
            <a:xfrm>
              <a:off x="1726326" y="463720"/>
              <a:ext cx="3524811" cy="83099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600" i="1" dirty="0"/>
                <a:t>   Habt ihr noch    </a:t>
              </a:r>
              <a:r>
                <a:rPr lang="de-DE" sz="1600" b="1" i="1" dirty="0"/>
                <a:t>ein</a:t>
              </a:r>
              <a:r>
                <a:rPr lang="de-DE" sz="1600" i="1" dirty="0"/>
                <a:t> Mehl im Haus?</a:t>
              </a:r>
            </a:p>
            <a:p>
              <a:r>
                <a:rPr lang="de-DE" sz="1600" dirty="0"/>
                <a:t>   </a:t>
              </a:r>
              <a:r>
                <a:rPr lang="de-DE" sz="1600" i="1" dirty="0"/>
                <a:t>Habt ihr noch          Mehl im Haus?</a:t>
              </a:r>
            </a:p>
            <a:p>
              <a:r>
                <a:rPr lang="de-DE" sz="1600" dirty="0" err="1"/>
                <a:t>Have</a:t>
              </a:r>
              <a:r>
                <a:rPr lang="de-DE" sz="1600" dirty="0"/>
                <a:t> you-2pl still a   </a:t>
              </a:r>
              <a:r>
                <a:rPr lang="de-DE" sz="1600" dirty="0" err="1"/>
                <a:t>flour</a:t>
              </a:r>
              <a:r>
                <a:rPr lang="de-DE" sz="1600" dirty="0"/>
                <a:t>  in-</a:t>
              </a:r>
              <a:r>
                <a:rPr lang="de-DE" sz="1600" dirty="0" err="1"/>
                <a:t>the</a:t>
              </a:r>
              <a:r>
                <a:rPr lang="de-DE" sz="1600" dirty="0"/>
                <a:t> </a:t>
              </a:r>
              <a:r>
                <a:rPr lang="de-DE" sz="1600" dirty="0" err="1"/>
                <a:t>house</a:t>
              </a:r>
              <a:r>
                <a:rPr lang="de-DE" sz="1600" dirty="0"/>
                <a:t>?</a:t>
              </a:r>
            </a:p>
          </p:txBody>
        </p:sp>
        <p:sp>
          <p:nvSpPr>
            <p:cNvPr id="14" name="Ellipse 13"/>
            <p:cNvSpPr/>
            <p:nvPr/>
          </p:nvSpPr>
          <p:spPr>
            <a:xfrm>
              <a:off x="1809453" y="542785"/>
              <a:ext cx="128762" cy="167013"/>
            </a:xfrm>
            <a:prstGeom prst="ellipse">
              <a:avLst/>
            </a:prstGeom>
            <a:solidFill>
              <a:srgbClr val="F7A2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809453" y="788863"/>
              <a:ext cx="128762" cy="17384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</p:spTree>
    <p:extLst>
      <p:ext uri="{BB962C8B-B14F-4D97-AF65-F5344CB8AC3E}">
        <p14:creationId xmlns:p14="http://schemas.microsoft.com/office/powerpoint/2010/main" val="221898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60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31483" y="2069442"/>
            <a:ext cx="10100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In </a:t>
            </a:r>
            <a:r>
              <a:rPr lang="de-DE" sz="2800" dirty="0" err="1"/>
              <a:t>earlier</a:t>
            </a:r>
            <a:r>
              <a:rPr lang="de-DE" sz="2800" dirty="0"/>
              <a:t> </a:t>
            </a:r>
            <a:r>
              <a:rPr lang="de-DE" sz="2800" dirty="0" err="1"/>
              <a:t>stages</a:t>
            </a:r>
            <a:r>
              <a:rPr lang="de-DE" sz="2800" dirty="0"/>
              <a:t>, </a:t>
            </a:r>
            <a:r>
              <a:rPr lang="de-DE" sz="2800" dirty="0" err="1"/>
              <a:t>weak</a:t>
            </a:r>
            <a:r>
              <a:rPr lang="de-DE" sz="2800" dirty="0"/>
              <a:t> </a:t>
            </a:r>
            <a:r>
              <a:rPr lang="de-DE" sz="2800" dirty="0" err="1"/>
              <a:t>quantifiers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nominal in </a:t>
            </a:r>
            <a:r>
              <a:rPr lang="de-DE" sz="2800" dirty="0" err="1"/>
              <a:t>character</a:t>
            </a:r>
            <a:r>
              <a:rPr lang="de-DE" sz="2800" dirty="0"/>
              <a:t> </a:t>
            </a:r>
            <a:br>
              <a:rPr lang="de-DE" sz="2800" dirty="0"/>
            </a:b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were</a:t>
            </a:r>
            <a:r>
              <a:rPr lang="de-DE" sz="2800" dirty="0"/>
              <a:t> </a:t>
            </a:r>
            <a:r>
              <a:rPr lang="de-DE" sz="2800" dirty="0" err="1"/>
              <a:t>even</a:t>
            </a:r>
            <a:r>
              <a:rPr lang="de-DE" sz="2800" dirty="0"/>
              <a:t> </a:t>
            </a:r>
            <a:r>
              <a:rPr lang="de-DE" sz="2800" dirty="0" err="1"/>
              <a:t>able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govern</a:t>
            </a:r>
            <a:r>
              <a:rPr lang="de-DE" sz="2800" dirty="0"/>
              <a:t> </a:t>
            </a:r>
            <a:r>
              <a:rPr lang="de-DE" sz="2800" dirty="0" err="1"/>
              <a:t>agreement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finite </a:t>
            </a:r>
            <a:r>
              <a:rPr lang="de-DE" sz="2800" dirty="0" err="1"/>
              <a:t>verb</a:t>
            </a:r>
            <a:r>
              <a:rPr lang="de-DE" sz="2800" dirty="0"/>
              <a:t>:</a:t>
            </a:r>
          </a:p>
          <a:p>
            <a:endParaRPr lang="de-DE" sz="2800" dirty="0"/>
          </a:p>
          <a:p>
            <a:r>
              <a:rPr lang="de-DE" sz="2800" i="1" dirty="0" err="1"/>
              <a:t>dô</a:t>
            </a:r>
            <a:r>
              <a:rPr lang="de-DE" sz="2800" i="1" dirty="0"/>
              <a:t> kam </a:t>
            </a:r>
            <a:r>
              <a:rPr lang="de-DE" sz="2800" i="1" dirty="0" err="1"/>
              <a:t>vil</a:t>
            </a:r>
            <a:r>
              <a:rPr lang="de-DE" sz="2800" i="1" dirty="0"/>
              <a:t>              </a:t>
            </a:r>
            <a:r>
              <a:rPr lang="de-DE" sz="2800" i="1" dirty="0" err="1"/>
              <a:t>ritter</a:t>
            </a:r>
            <a:r>
              <a:rPr lang="de-DE" sz="2800" i="1" dirty="0"/>
              <a:t> und </a:t>
            </a:r>
            <a:r>
              <a:rPr lang="de-DE" sz="2800" i="1" dirty="0" err="1"/>
              <a:t>frowen</a:t>
            </a:r>
            <a:r>
              <a:rPr lang="de-DE" sz="2800" i="1" dirty="0"/>
              <a:t>    </a:t>
            </a:r>
            <a:r>
              <a:rPr lang="de-DE" sz="2800" dirty="0"/>
              <a:t>(Walther 106, 25)</a:t>
            </a:r>
            <a:br>
              <a:rPr lang="de-DE" sz="2800" dirty="0"/>
            </a:b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comes</a:t>
            </a:r>
            <a:r>
              <a:rPr lang="de-DE" sz="2800" dirty="0"/>
              <a:t>(3sg) </a:t>
            </a:r>
            <a:r>
              <a:rPr lang="de-DE" sz="2800" dirty="0" err="1"/>
              <a:t>many</a:t>
            </a:r>
            <a:r>
              <a:rPr lang="de-DE" sz="2800" dirty="0"/>
              <a:t> </a:t>
            </a:r>
            <a:r>
              <a:rPr lang="de-DE" sz="2800" dirty="0" err="1"/>
              <a:t>knights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women</a:t>
            </a:r>
            <a:endParaRPr lang="de-DE" sz="2800" dirty="0"/>
          </a:p>
          <a:p>
            <a:endParaRPr lang="de-DE" sz="2800" dirty="0"/>
          </a:p>
          <a:p>
            <a:r>
              <a:rPr lang="de-DE" sz="2800" i="1" dirty="0" err="1"/>
              <a:t>vil</a:t>
            </a:r>
            <a:r>
              <a:rPr lang="de-DE" sz="2800" i="1" dirty="0"/>
              <a:t> schilde der ganzen wurden </a:t>
            </a:r>
            <a:r>
              <a:rPr lang="de-DE" sz="2800" i="1" dirty="0" err="1"/>
              <a:t>dâ</a:t>
            </a:r>
            <a:r>
              <a:rPr lang="de-DE" sz="2800" i="1" dirty="0"/>
              <a:t> </a:t>
            </a:r>
            <a:r>
              <a:rPr lang="de-DE" sz="2800" i="1" dirty="0" err="1"/>
              <a:t>zerfüeret</a:t>
            </a:r>
            <a:r>
              <a:rPr lang="de-DE" sz="2800" dirty="0"/>
              <a:t>	</a:t>
            </a:r>
            <a:br>
              <a:rPr lang="de-DE" sz="2800" dirty="0"/>
            </a:br>
            <a:r>
              <a:rPr lang="de-DE" sz="2800" dirty="0" err="1"/>
              <a:t>many</a:t>
            </a:r>
            <a:r>
              <a:rPr lang="de-DE" sz="2800" dirty="0"/>
              <a:t> </a:t>
            </a:r>
            <a:r>
              <a:rPr lang="de-DE" sz="2800" dirty="0" err="1"/>
              <a:t>shields</a:t>
            </a:r>
            <a:r>
              <a:rPr lang="de-DE" sz="2800" dirty="0"/>
              <a:t> </a:t>
            </a:r>
            <a:r>
              <a:rPr lang="de-DE" sz="2800" dirty="0" err="1"/>
              <a:t>the.gen</a:t>
            </a:r>
            <a:r>
              <a:rPr lang="de-DE" sz="2800" dirty="0"/>
              <a:t> </a:t>
            </a:r>
            <a:r>
              <a:rPr lang="de-DE" sz="2800" dirty="0" err="1"/>
              <a:t>whole</a:t>
            </a:r>
            <a:r>
              <a:rPr lang="de-DE" sz="2800" dirty="0"/>
              <a:t> </a:t>
            </a:r>
            <a:r>
              <a:rPr lang="de-DE" sz="2800" dirty="0" err="1"/>
              <a:t>became-pl</a:t>
            </a:r>
            <a:r>
              <a:rPr lang="de-DE" sz="2800" dirty="0"/>
              <a:t> </a:t>
            </a:r>
            <a:r>
              <a:rPr lang="de-DE" sz="2800" dirty="0" err="1"/>
              <a:t>there</a:t>
            </a:r>
            <a:r>
              <a:rPr lang="de-DE" sz="2800" dirty="0"/>
              <a:t> </a:t>
            </a:r>
            <a:r>
              <a:rPr lang="de-DE" sz="2800" dirty="0" err="1"/>
              <a:t>destroyed</a:t>
            </a:r>
            <a:br>
              <a:rPr lang="de-DE" sz="2800" dirty="0"/>
            </a:br>
            <a:r>
              <a:rPr lang="de-DE" sz="2800" dirty="0"/>
              <a:t> 				(Wolfram </a:t>
            </a:r>
            <a:r>
              <a:rPr lang="de-DE" sz="2800" dirty="0" err="1"/>
              <a:t>Willeh</a:t>
            </a:r>
            <a:r>
              <a:rPr lang="de-DE" sz="2800" dirty="0"/>
              <a:t>. 383, 6)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31483" y="596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i="1" dirty="0"/>
              <a:t>ein-</a:t>
            </a:r>
            <a:r>
              <a:rPr lang="de-DE" dirty="0"/>
              <a:t> </a:t>
            </a:r>
            <a:r>
              <a:rPr lang="de-DE" dirty="0" err="1"/>
              <a:t>replaces</a:t>
            </a:r>
            <a:r>
              <a:rPr lang="de-DE" dirty="0"/>
              <a:t> partitive </a:t>
            </a:r>
            <a:r>
              <a:rPr lang="de-DE" dirty="0" err="1"/>
              <a:t>genitive</a:t>
            </a:r>
            <a:r>
              <a:rPr lang="de-DE" dirty="0"/>
              <a:t>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509104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61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031483" y="2069442"/>
            <a:ext cx="101004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/>
              <a:t>Later</a:t>
            </a:r>
            <a:r>
              <a:rPr lang="de-DE" sz="2800" dirty="0"/>
              <a:t>,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could</a:t>
            </a:r>
            <a:r>
              <a:rPr lang="de-DE" sz="2800" dirty="0"/>
              <a:t> also </a:t>
            </a:r>
            <a:r>
              <a:rPr lang="de-DE" sz="2800" dirty="0" err="1"/>
              <a:t>behave</a:t>
            </a:r>
            <a:r>
              <a:rPr lang="de-DE" sz="2800" dirty="0"/>
              <a:t>  </a:t>
            </a:r>
            <a:r>
              <a:rPr lang="de-DE" sz="2800" dirty="0" err="1"/>
              <a:t>adjective</a:t>
            </a:r>
            <a:r>
              <a:rPr lang="de-DE" sz="2800" dirty="0"/>
              <a:t>-like (</a:t>
            </a:r>
            <a:r>
              <a:rPr lang="de-DE" sz="2800" dirty="0">
                <a:sym typeface="Wingdings" panose="05000000000000000000" pitchFamily="2" charset="2"/>
              </a:rPr>
              <a:t> </a:t>
            </a:r>
            <a:r>
              <a:rPr lang="de-DE" sz="2800" dirty="0" err="1">
                <a:sym typeface="Wingdings" panose="05000000000000000000" pitchFamily="2" charset="2"/>
              </a:rPr>
              <a:t>inflection</a:t>
            </a:r>
            <a:r>
              <a:rPr lang="de-DE" sz="2800" dirty="0">
                <a:sym typeface="Wingdings" panose="05000000000000000000" pitchFamily="2" charset="2"/>
              </a:rPr>
              <a:t>); </a:t>
            </a:r>
            <a:br>
              <a:rPr lang="de-DE" sz="2800" dirty="0">
                <a:sym typeface="Wingdings" panose="05000000000000000000" pitchFamily="2" charset="2"/>
              </a:rPr>
            </a:br>
            <a:r>
              <a:rPr lang="de-DE" sz="2800" dirty="0">
                <a:sym typeface="Wingdings" panose="05000000000000000000" pitchFamily="2" charset="2"/>
              </a:rPr>
              <a:t>in </a:t>
            </a:r>
            <a:r>
              <a:rPr lang="de-DE" sz="2800" dirty="0" err="1">
                <a:sym typeface="Wingdings" panose="05000000000000000000" pitchFamily="2" charset="2"/>
              </a:rPr>
              <a:t>this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case</a:t>
            </a:r>
            <a:r>
              <a:rPr lang="de-DE" sz="2800" dirty="0">
                <a:sym typeface="Wingdings" panose="05000000000000000000" pitchFamily="2" charset="2"/>
              </a:rPr>
              <a:t>, </a:t>
            </a:r>
            <a:r>
              <a:rPr lang="de-DE" sz="2800" dirty="0" err="1">
                <a:sym typeface="Wingdings" panose="05000000000000000000" pitchFamily="2" charset="2"/>
              </a:rPr>
              <a:t>they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are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situated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higher</a:t>
            </a:r>
            <a:r>
              <a:rPr lang="de-DE" sz="2800" dirty="0">
                <a:sym typeface="Wingdings" panose="05000000000000000000" pitchFamily="2" charset="2"/>
              </a:rPr>
              <a:t> in </a:t>
            </a:r>
            <a:r>
              <a:rPr lang="de-DE" sz="2800" dirty="0" err="1">
                <a:sym typeface="Wingdings" panose="05000000000000000000" pitchFamily="2" charset="2"/>
              </a:rPr>
              <a:t>the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structure</a:t>
            </a:r>
            <a:r>
              <a:rPr lang="de-DE" sz="2800" dirty="0">
                <a:sym typeface="Wingdings" panose="05000000000000000000" pitchFamily="2" charset="2"/>
              </a:rPr>
              <a:t> (</a:t>
            </a:r>
            <a:r>
              <a:rPr lang="de-DE" sz="2800" dirty="0" err="1">
                <a:sym typeface="Wingdings" panose="05000000000000000000" pitchFamily="2" charset="2"/>
              </a:rPr>
              <a:t>above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the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br>
              <a:rPr lang="de-DE" sz="2800" dirty="0">
                <a:sym typeface="Wingdings" panose="05000000000000000000" pitchFamily="2" charset="2"/>
              </a:rPr>
            </a:br>
            <a:r>
              <a:rPr lang="de-DE" sz="2800" dirty="0" err="1">
                <a:sym typeface="Wingdings" panose="05000000000000000000" pitchFamily="2" charset="2"/>
              </a:rPr>
              <a:t>individualizing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head</a:t>
            </a:r>
            <a:r>
              <a:rPr lang="de-DE" sz="2800" dirty="0">
                <a:sym typeface="Wingdings" panose="05000000000000000000" pitchFamily="2" charset="2"/>
              </a:rPr>
              <a:t>), </a:t>
            </a:r>
            <a:r>
              <a:rPr lang="de-DE" sz="2800" dirty="0" err="1">
                <a:sym typeface="Wingdings" panose="05000000000000000000" pitchFamily="2" charset="2"/>
              </a:rPr>
              <a:t>see</a:t>
            </a:r>
            <a:r>
              <a:rPr lang="de-DE" sz="2800" dirty="0">
                <a:sym typeface="Wingdings" panose="05000000000000000000" pitchFamily="2" charset="2"/>
              </a:rPr>
              <a:t> also </a:t>
            </a:r>
            <a:r>
              <a:rPr lang="de-DE" sz="2800" dirty="0" err="1">
                <a:sym typeface="Wingdings" panose="05000000000000000000" pitchFamily="2" charset="2"/>
              </a:rPr>
              <a:t>Sapp</a:t>
            </a:r>
            <a:r>
              <a:rPr lang="de-DE" sz="2800" dirty="0">
                <a:sym typeface="Wingdings" panose="05000000000000000000" pitchFamily="2" charset="2"/>
              </a:rPr>
              <a:t> &amp; Roehrs (2016).</a:t>
            </a:r>
          </a:p>
          <a:p>
            <a:endParaRPr lang="de-DE" sz="2800" dirty="0">
              <a:sym typeface="Wingdings" panose="05000000000000000000" pitchFamily="2" charset="2"/>
            </a:endParaRPr>
          </a:p>
          <a:p>
            <a:r>
              <a:rPr lang="de-DE" sz="2800" dirty="0" err="1">
                <a:sym typeface="Wingdings" panose="05000000000000000000" pitchFamily="2" charset="2"/>
              </a:rPr>
              <a:t>Crucially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they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are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neither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determiners</a:t>
            </a:r>
            <a:r>
              <a:rPr lang="de-DE" sz="2800" dirty="0">
                <a:sym typeface="Wingdings" panose="05000000000000000000" pitchFamily="2" charset="2"/>
              </a:rPr>
              <a:t> </a:t>
            </a:r>
            <a:r>
              <a:rPr lang="de-DE" sz="2800" dirty="0" err="1">
                <a:sym typeface="Wingdings" panose="05000000000000000000" pitchFamily="2" charset="2"/>
              </a:rPr>
              <a:t>nor</a:t>
            </a:r>
            <a:r>
              <a:rPr lang="de-DE" sz="2800" dirty="0">
                <a:sym typeface="Wingdings" panose="05000000000000000000" pitchFamily="2" charset="2"/>
              </a:rPr>
              <a:t> real </a:t>
            </a:r>
            <a:r>
              <a:rPr lang="de-DE" sz="2800" dirty="0" err="1">
                <a:sym typeface="Wingdings" panose="05000000000000000000" pitchFamily="2" charset="2"/>
              </a:rPr>
              <a:t>quantifiers</a:t>
            </a:r>
            <a:r>
              <a:rPr lang="de-DE" sz="2800" dirty="0">
                <a:sym typeface="Wingdings" panose="05000000000000000000" pitchFamily="2" charset="2"/>
              </a:rPr>
              <a:t>, </a:t>
            </a:r>
            <a:endParaRPr lang="de-DE" sz="2800" dirty="0"/>
          </a:p>
          <a:p>
            <a:r>
              <a:rPr lang="de-DE" sz="2800" dirty="0"/>
              <a:t>(</a:t>
            </a:r>
            <a:r>
              <a:rPr lang="de-DE" sz="2800" dirty="0" err="1"/>
              <a:t>see</a:t>
            </a:r>
            <a:r>
              <a:rPr lang="de-DE" sz="2800" dirty="0"/>
              <a:t> </a:t>
            </a:r>
            <a:r>
              <a:rPr lang="de-DE" sz="2800" dirty="0" err="1"/>
              <a:t>Ruys</a:t>
            </a:r>
            <a:r>
              <a:rPr lang="de-DE" sz="2800" dirty="0"/>
              <a:t> 2017)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very</a:t>
            </a:r>
            <a:r>
              <a:rPr lang="de-DE" sz="2800" dirty="0"/>
              <a:t> subtile </a:t>
            </a:r>
            <a:r>
              <a:rPr lang="de-DE" sz="2800" dirty="0" err="1"/>
              <a:t>semantic</a:t>
            </a:r>
            <a:r>
              <a:rPr lang="de-DE" sz="2800" dirty="0"/>
              <a:t> </a:t>
            </a:r>
            <a:r>
              <a:rPr lang="de-DE" sz="2800" dirty="0" err="1"/>
              <a:t>differences</a:t>
            </a:r>
            <a:r>
              <a:rPr lang="de-DE" sz="2800" dirty="0"/>
              <a:t> in </a:t>
            </a:r>
            <a:r>
              <a:rPr lang="de-DE" sz="2800" dirty="0" err="1"/>
              <a:t>Dutch</a:t>
            </a:r>
            <a:br>
              <a:rPr lang="de-DE" sz="2800" dirty="0"/>
            </a:br>
            <a:r>
              <a:rPr lang="de-DE" sz="2800" dirty="0"/>
              <a:t>(</a:t>
            </a:r>
            <a:r>
              <a:rPr lang="de-DE" sz="2800" dirty="0" err="1"/>
              <a:t>that</a:t>
            </a:r>
            <a:r>
              <a:rPr lang="de-DE" sz="2800" dirty="0"/>
              <a:t> hold </a:t>
            </a:r>
            <a:r>
              <a:rPr lang="de-DE" sz="2800" dirty="0" err="1"/>
              <a:t>for</a:t>
            </a:r>
            <a:r>
              <a:rPr lang="de-DE" sz="2800" dirty="0"/>
              <a:t> German </a:t>
            </a:r>
            <a:r>
              <a:rPr lang="de-DE" sz="2800" dirty="0" err="1"/>
              <a:t>as</a:t>
            </a:r>
            <a:r>
              <a:rPr lang="de-DE" sz="2800" dirty="0"/>
              <a:t> </a:t>
            </a:r>
            <a:r>
              <a:rPr lang="de-DE" sz="2800" dirty="0" err="1"/>
              <a:t>well</a:t>
            </a:r>
            <a:r>
              <a:rPr lang="de-DE" sz="2800" dirty="0"/>
              <a:t>)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1031483" y="59672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i="1" dirty="0"/>
              <a:t>ein-</a:t>
            </a:r>
            <a:r>
              <a:rPr lang="de-DE" dirty="0"/>
              <a:t> </a:t>
            </a:r>
            <a:r>
              <a:rPr lang="de-DE" dirty="0" err="1"/>
              <a:t>replaces</a:t>
            </a:r>
            <a:r>
              <a:rPr lang="de-DE" dirty="0"/>
              <a:t> partitive </a:t>
            </a:r>
            <a:r>
              <a:rPr lang="de-DE" dirty="0" err="1"/>
              <a:t>genitive</a:t>
            </a:r>
            <a:r>
              <a:rPr lang="de-DE" dirty="0"/>
              <a:t> –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659317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62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018" y="0"/>
            <a:ext cx="8575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40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7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31" y="-78154"/>
            <a:ext cx="7391046" cy="685800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61291" y="920044"/>
            <a:ext cx="2836986" cy="43201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96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990600" y="517526"/>
            <a:ext cx="8456407" cy="517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/>
              <a:t>Introduction</a:t>
            </a:r>
            <a:endParaRPr lang="de-DE" sz="32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990600" y="1034528"/>
            <a:ext cx="123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Resultats: </a:t>
            </a:r>
            <a:endParaRPr lang="de-DE" sz="14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8" y="70290"/>
            <a:ext cx="10288172" cy="6602477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86015" y="918923"/>
            <a:ext cx="7732724" cy="11256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877169" y="124643"/>
            <a:ext cx="594810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err="1"/>
              <a:t>Judgment</a:t>
            </a:r>
            <a:r>
              <a:rPr lang="de-DE" dirty="0"/>
              <a:t> </a:t>
            </a:r>
            <a:r>
              <a:rPr lang="de-DE" dirty="0" err="1"/>
              <a:t>task</a:t>
            </a:r>
            <a:r>
              <a:rPr lang="de-DE" dirty="0"/>
              <a:t>, </a:t>
            </a:r>
            <a:r>
              <a:rPr lang="de-DE" dirty="0" err="1"/>
              <a:t>scale</a:t>
            </a:r>
            <a:r>
              <a:rPr lang="de-DE" dirty="0"/>
              <a:t> 1-5 (1= </a:t>
            </a:r>
            <a:r>
              <a:rPr lang="de-DE" dirty="0" err="1"/>
              <a:t>best</a:t>
            </a:r>
            <a:r>
              <a:rPr lang="de-DE" dirty="0"/>
              <a:t>; 5 = </a:t>
            </a:r>
            <a:r>
              <a:rPr lang="de-DE" dirty="0" err="1"/>
              <a:t>worst</a:t>
            </a:r>
            <a:r>
              <a:rPr lang="de-DE" dirty="0"/>
              <a:t>); x =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judgment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0411812" y="776027"/>
            <a:ext cx="20272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BW</a:t>
            </a:r>
            <a:r>
              <a:rPr lang="de-DE" dirty="0"/>
              <a:t> =</a:t>
            </a:r>
          </a:p>
          <a:p>
            <a:r>
              <a:rPr lang="de-DE" dirty="0"/>
              <a:t>Baden-</a:t>
            </a:r>
            <a:r>
              <a:rPr lang="de-DE" dirty="0" err="1"/>
              <a:t>Württ</a:t>
            </a:r>
            <a:r>
              <a:rPr lang="de-DE" dirty="0"/>
              <a:t>. (D)</a:t>
            </a:r>
          </a:p>
          <a:p>
            <a:r>
              <a:rPr lang="de-DE" b="1" dirty="0"/>
              <a:t>CH</a:t>
            </a:r>
            <a:r>
              <a:rPr lang="de-DE" dirty="0"/>
              <a:t> = </a:t>
            </a:r>
            <a:br>
              <a:rPr lang="de-DE" dirty="0"/>
            </a:br>
            <a:r>
              <a:rPr lang="de-DE" dirty="0" err="1"/>
              <a:t>Switzerland</a:t>
            </a:r>
            <a:endParaRPr lang="de-DE" dirty="0"/>
          </a:p>
          <a:p>
            <a:r>
              <a:rPr lang="de-DE" b="1" dirty="0"/>
              <a:t>VA </a:t>
            </a:r>
            <a:r>
              <a:rPr lang="de-DE" dirty="0"/>
              <a:t>= </a:t>
            </a:r>
            <a:br>
              <a:rPr lang="de-DE" dirty="0"/>
            </a:br>
            <a:r>
              <a:rPr lang="de-DE" dirty="0"/>
              <a:t>Vorarlberg (Austria)</a:t>
            </a:r>
            <a:br>
              <a:rPr lang="de-DE" dirty="0"/>
            </a:br>
            <a:r>
              <a:rPr lang="de-DE" b="1" dirty="0"/>
              <a:t>EL</a:t>
            </a:r>
            <a:r>
              <a:rPr lang="de-DE" dirty="0"/>
              <a:t> =</a:t>
            </a:r>
            <a:br>
              <a:rPr lang="de-DE" dirty="0"/>
            </a:br>
            <a:r>
              <a:rPr lang="de-DE" dirty="0"/>
              <a:t>Elsass (France)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071690" y="3204523"/>
            <a:ext cx="6100068" cy="23083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   overall: 46% acceptance (1-2)</a:t>
            </a:r>
          </a:p>
          <a:p>
            <a:r>
              <a:rPr lang="en-US" sz="3600" dirty="0"/>
              <a:t>	BW: 68%</a:t>
            </a:r>
          </a:p>
          <a:p>
            <a:r>
              <a:rPr lang="en-US" sz="3600" dirty="0"/>
              <a:t>	CH:    6%</a:t>
            </a:r>
          </a:p>
          <a:p>
            <a:r>
              <a:rPr lang="en-US" sz="3600" dirty="0"/>
              <a:t>	VA: 80% 		(n=517)</a:t>
            </a:r>
          </a:p>
        </p:txBody>
      </p:sp>
    </p:spTree>
    <p:extLst>
      <p:ext uri="{BB962C8B-B14F-4D97-AF65-F5344CB8AC3E}">
        <p14:creationId xmlns:p14="http://schemas.microsoft.com/office/powerpoint/2010/main" val="394277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C681-939A-40E6-96D0-FEFDECCDDC91}" type="slidenum">
              <a:rPr lang="de-DE" smtClean="0"/>
              <a:t>9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25458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65374" y="1804905"/>
            <a:ext cx="330379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DE" sz="3600" dirty="0"/>
              <a:t>Areal </a:t>
            </a:r>
            <a:r>
              <a:rPr lang="de-DE" sz="3600" dirty="0" err="1"/>
              <a:t>pattern</a:t>
            </a:r>
            <a:br>
              <a:rPr lang="de-DE" sz="3600" dirty="0"/>
            </a:br>
            <a:r>
              <a:rPr lang="de-DE" sz="3600" dirty="0"/>
              <a:t>in </a:t>
            </a:r>
            <a:r>
              <a:rPr lang="de-DE" sz="3600" dirty="0" err="1"/>
              <a:t>judgment</a:t>
            </a:r>
            <a:r>
              <a:rPr lang="de-DE" sz="3600" dirty="0"/>
              <a:t> </a:t>
            </a:r>
            <a:r>
              <a:rPr lang="de-DE" sz="3600" dirty="0" err="1"/>
              <a:t>task</a:t>
            </a:r>
            <a:endParaRPr lang="de-DE" sz="3600" dirty="0"/>
          </a:p>
        </p:txBody>
      </p:sp>
      <p:sp>
        <p:nvSpPr>
          <p:cNvPr id="6" name="Textfeld 5"/>
          <p:cNvSpPr txBox="1"/>
          <p:nvPr/>
        </p:nvSpPr>
        <p:spPr>
          <a:xfrm>
            <a:off x="804110" y="596582"/>
            <a:ext cx="743722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3200" i="1" dirty="0"/>
              <a:t>Habt ihr          noch    </a:t>
            </a:r>
            <a:r>
              <a:rPr lang="de-DE" sz="3200" b="1" i="1" dirty="0"/>
              <a:t>ein</a:t>
            </a:r>
            <a:r>
              <a:rPr lang="de-DE" sz="3200" i="1" dirty="0"/>
              <a:t> Mehl im Haus?</a:t>
            </a:r>
          </a:p>
          <a:p>
            <a:r>
              <a:rPr lang="de-DE" sz="3200" dirty="0" err="1"/>
              <a:t>Have</a:t>
            </a:r>
            <a:r>
              <a:rPr lang="de-DE" sz="3200" dirty="0"/>
              <a:t> you-2pl still       a    </a:t>
            </a:r>
            <a:r>
              <a:rPr lang="de-DE" sz="3200" dirty="0" err="1"/>
              <a:t>flour</a:t>
            </a:r>
            <a:r>
              <a:rPr lang="de-DE" sz="3200" dirty="0"/>
              <a:t> in-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house</a:t>
            </a:r>
            <a:r>
              <a:rPr lang="de-DE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30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4723</Words>
  <Application>Microsoft Office PowerPoint</Application>
  <PresentationFormat>Szélesvásznú</PresentationFormat>
  <Paragraphs>618</Paragraphs>
  <Slides>62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62</vt:i4>
      </vt:variant>
    </vt:vector>
  </HeadingPairs>
  <TitlesOfParts>
    <vt:vector size="63" baseType="lpstr">
      <vt:lpstr>Office</vt:lpstr>
      <vt:lpstr>How many indefinite articles do we have and how much is in them?</vt:lpstr>
      <vt:lpstr>Introduction – IDs with mass nouns</vt:lpstr>
      <vt:lpstr>PowerPoint-bemutató</vt:lpstr>
      <vt:lpstr>A bit of background on SynAlm</vt:lpstr>
      <vt:lpstr>A bit of background on SynAlm</vt:lpstr>
      <vt:lpstr>PowerPoint-bemutató</vt:lpstr>
      <vt:lpstr>PowerPoint-bemutató</vt:lpstr>
      <vt:lpstr>PowerPoint-bemutató</vt:lpstr>
      <vt:lpstr>PowerPoint-bemutató</vt:lpstr>
      <vt:lpstr>IDs with mass nouns in ALM</vt:lpstr>
      <vt:lpstr>PowerPoint-bemutató</vt:lpstr>
      <vt:lpstr>PowerPoint-bemutató</vt:lpstr>
      <vt:lpstr>IDs with mass nouns in ALM</vt:lpstr>
      <vt:lpstr>Mass nouns without an ID</vt:lpstr>
      <vt:lpstr>PowerPoint-bemutató</vt:lpstr>
      <vt:lpstr>PowerPoint-bemutató</vt:lpstr>
      <vt:lpstr>IDs with mass nouns in Standard German </vt:lpstr>
      <vt:lpstr>PowerPoint-bemutató</vt:lpstr>
      <vt:lpstr>Summary of the data</vt:lpstr>
      <vt:lpstr>Semanto-Syntactic Background</vt:lpstr>
      <vt:lpstr>Syntactic Background</vt:lpstr>
      <vt:lpstr>ein- realizes BM - diachronic evidence</vt:lpstr>
      <vt:lpstr>BM with genitive- diachronic evidence</vt:lpstr>
      <vt:lpstr>BM with genitive- diachronic evidence</vt:lpstr>
      <vt:lpstr>Replacement of the genitive - prepositions</vt:lpstr>
      <vt:lpstr>PowerPoint-bemutató</vt:lpstr>
      <vt:lpstr>Differences due to the predicate  (and its actual interpretation)</vt:lpstr>
      <vt:lpstr>Differences due to the predicate  (and its actual interpretation)</vt:lpstr>
      <vt:lpstr>Differences due to the predicate  (and its actual interpretation)</vt:lpstr>
      <vt:lpstr>Situational partitivity</vt:lpstr>
      <vt:lpstr>Interim summary:</vt:lpstr>
      <vt:lpstr>Subset is not enough…</vt:lpstr>
      <vt:lpstr>The interpretation of so-ein-N</vt:lpstr>
      <vt:lpstr>The interpretation of so-ein-N</vt:lpstr>
      <vt:lpstr>The structure of so-ein-N</vt:lpstr>
      <vt:lpstr>The closeness of partitivity and subkinds</vt:lpstr>
      <vt:lpstr>The closeness of partitivity and subkinds</vt:lpstr>
      <vt:lpstr>Why the indefinite determiner?</vt:lpstr>
      <vt:lpstr>PowerPoint-bemutató</vt:lpstr>
      <vt:lpstr>so-ein-N with an adjective</vt:lpstr>
      <vt:lpstr>so-ein-N with an adjective</vt:lpstr>
      <vt:lpstr>so-ein-N with an adjective</vt:lpstr>
      <vt:lpstr>Was-für-(ein)-N</vt:lpstr>
      <vt:lpstr>PowerPoint-bemutató</vt:lpstr>
      <vt:lpstr>PowerPoint-bemutató</vt:lpstr>
      <vt:lpstr>Interpretation of ein- with a prototypical CN</vt:lpstr>
      <vt:lpstr>PowerPoint-bemutató</vt:lpstr>
      <vt:lpstr>PowerPoint-bemutató</vt:lpstr>
      <vt:lpstr>PowerPoint-bemutató</vt:lpstr>
      <vt:lpstr>PowerPoint-bemutató</vt:lpstr>
      <vt:lpstr>PowerPoint-bemutató</vt:lpstr>
      <vt:lpstr>Summary</vt:lpstr>
      <vt:lpstr>PowerPoint-bemutató</vt:lpstr>
      <vt:lpstr>PowerPoint-bemutató</vt:lpstr>
      <vt:lpstr>PowerPoint-bemutató</vt:lpstr>
      <vt:lpstr>Parking lot …….Problem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Zur Syntax der Determiniererverdopplung</dc:title>
  <dc:creator>ellen</dc:creator>
  <cp:lastModifiedBy>Ellen Brandner</cp:lastModifiedBy>
  <cp:revision>710</cp:revision>
  <cp:lastPrinted>2018-06-19T12:54:50Z</cp:lastPrinted>
  <dcterms:created xsi:type="dcterms:W3CDTF">2015-04-11T04:14:29Z</dcterms:created>
  <dcterms:modified xsi:type="dcterms:W3CDTF">2022-11-02T08:55:32Z</dcterms:modified>
</cp:coreProperties>
</file>