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sldIdLst>
    <p:sldId id="316" r:id="rId2"/>
    <p:sldId id="303" r:id="rId3"/>
    <p:sldId id="330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</p:sldIdLst>
  <p:sldSz cx="9144000" cy="6858000" type="screen4x3"/>
  <p:notesSz cx="6858000" cy="9144000"/>
  <p:custShowLst>
    <p:custShow name="Egyéni diasor 1" id="0">
      <p:sldLst>
        <p:sld r:id="rId2"/>
        <p:sld r:id="rId3"/>
        <p:sld r:id="rId4"/>
        <p:sld r:id="rId5"/>
        <p:sld r:id="rId8"/>
        <p:sld r:id="rId9"/>
        <p:sld r:id="rId10"/>
        <p:sld r:id="rId12"/>
        <p:sld r:id="rId13"/>
        <p:sld r:id="rId14"/>
        <p:sld r:id="rId16"/>
      </p:sldLst>
    </p:custShow>
  </p:custShow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9933"/>
    <a:srgbClr val="FFCC66"/>
    <a:srgbClr val="FFCC99"/>
    <a:srgbClr val="CC99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4676" autoAdjust="0"/>
  </p:normalViewPr>
  <p:slideViewPr>
    <p:cSldViewPr>
      <p:cViewPr varScale="1">
        <p:scale>
          <a:sx n="82" d="100"/>
          <a:sy n="82" d="100"/>
        </p:scale>
        <p:origin x="4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7521109-9F6C-C386-696E-B8B2B6122D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BF28386-7151-D9F1-5156-D5F6D63D45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634ECBB-0C0A-DC80-0A93-CA7094EE72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9168B8DC-E2EC-7404-2937-585391418C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DDB406E2-DAAC-5F0E-3F64-0D72B3875A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2BC25026-D543-CF67-42FF-DFAEC0AF0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1CB4DE-CE33-43EE-B754-6D5AF891041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80A528-059B-4945-8FE0-D4987B61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A95AF8-25A9-9EF4-3467-058044DE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10E5A8-6F4B-DAAB-B805-12CFDD0E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2A98-5F50-4592-8813-8C498E52B0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441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22F268-D639-8FB8-1F95-0F3C2085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05044A-C09C-FBB3-2B9D-78DDDA4A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8A9AD2-F7CE-76B3-DFC5-29538373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C0DF-034C-431F-B98B-C8DA6E520B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295455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32CEEE-5744-E89B-E74B-942304F7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11D17C-7BAD-BB24-02B8-138C2D0A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24472D-2400-A9FF-E55A-D5F6F13D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540B-5ABF-4608-A498-6273C16F6F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61479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3BE28E-E93F-F575-4943-6BC3FB84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FBFFE8-6249-362B-5549-4E3AE829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9483D7-3787-838F-F3F2-91D26B2E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778E-DD76-4367-92BE-BC6AF1FA88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37711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5CE4A0-6DF9-E912-59DF-64AC6902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74E466-0EE1-FA34-E8E2-FCD5034D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06C1E4-1BD1-7654-348D-A0C53F50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C0FC-4BCA-4AD1-BB11-954E575806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23188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D9BE1950-7D35-E99F-8C99-ABDA666F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08007AEE-EFAD-DF29-576C-F4AA3A3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6D454DF-8728-98B6-3CCF-2924EE7E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5747-A723-471E-98A6-7B2EE9DCDD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86736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480DF79-FB31-6704-E13D-F1ABA209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544BE62-4BE5-D30D-DFC1-BB7F77FE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48EE33A0-FFED-20EE-455D-78BEEC5A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77DD-5E2F-46EE-8D05-116BB7DA04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48145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8F4021F4-7E83-B614-CA15-181DA4C1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E6F20780-C5FE-C713-D7F9-2737A546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D83FB07D-8D8E-F6C0-5211-EF6AAFB0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C197-4514-48A3-9E56-4C668D4007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575537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7250FC16-C2C6-E90A-8F32-0A11E134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22601339-3144-062D-0DAA-413128C2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BDD4D13E-924D-051F-5886-D21E7024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CF71-B63A-40C2-B7AF-4BBE2A36FC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283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BD8453AA-DEA8-5AB1-4D7F-B81A0738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B6631F18-8143-8BF3-CAB6-DDF13FE8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6EFE58A9-9421-410C-2376-A8647F99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1EE7-FFDF-48AF-A2C9-2FD1453EFDE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52124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C17E73C1-26C9-8277-E0D8-8983E00B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27582FB-C994-8F86-E20D-48FC930D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24DFEC9D-AA13-907C-08F4-7E6E47F0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AC99-D27E-4A10-B4A8-0262EF0BD44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26883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346B25F-C7FA-8612-514C-23C3CE4670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1FD4F5-6230-DE2C-2AD1-FEACD6FE8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1059B2-16D6-A17F-F8C5-3E8A27F72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6A22CB-C5AE-436D-644E-ECB7F17D9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AF4E79-7081-4431-D77B-B70584467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4BF4C3-9D1B-49F6-9D2A-5E6C39DB8B5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églalap 2">
            <a:extLst>
              <a:ext uri="{FF2B5EF4-FFF2-40B4-BE49-F238E27FC236}">
                <a16:creationId xmlns:a16="http://schemas.microsoft.com/office/drawing/2014/main" id="{006B3605-C5C3-FDB3-C553-82F18D08D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" y="1043878"/>
            <a:ext cx="77771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800" b="1" dirty="0">
                <a:solidFill>
                  <a:srgbClr val="FF9900"/>
                </a:solidFill>
                <a:latin typeface="Comic Sans MS" panose="030F0702030302020204" pitchFamily="66" charset="0"/>
              </a:rPr>
              <a:t>Károli Gáspár Református Egyetem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Német Nyelv és Irodalom Tanszék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32B94A2-4DBC-F584-9F97-B5BC36D495B0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2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C7EC30D6-DA4A-42E5-418E-62BE457B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07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A képen szimbólum, szöveg, embléma, Betűtípus látható&#10;&#10;Automatikusan generált leírás">
            <a:extLst>
              <a:ext uri="{FF2B5EF4-FFF2-40B4-BE49-F238E27FC236}">
                <a16:creationId xmlns:a16="http://schemas.microsoft.com/office/drawing/2014/main" id="{E6BA02C9-D8F5-66B8-8443-0748BCA94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17223"/>
            <a:ext cx="1168847" cy="116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anulmányi kirándulás Ausztriában">
            <a:extLst>
              <a:ext uri="{FF2B5EF4-FFF2-40B4-BE49-F238E27FC236}">
                <a16:creationId xmlns:a16="http://schemas.microsoft.com/office/drawing/2014/main" id="{4FF70836-2F1A-7009-9C34-51C5B0C3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44" y="3846552"/>
            <a:ext cx="4104456" cy="27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udienreise">
            <a:extLst>
              <a:ext uri="{FF2B5EF4-FFF2-40B4-BE49-F238E27FC236}">
                <a16:creationId xmlns:a16="http://schemas.microsoft.com/office/drawing/2014/main" id="{E16C919A-7D55-5A82-EBA1-B71DA2B8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6401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94D8EBA-294E-E2BD-B30E-6AD18D022FC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309688"/>
            <a:ext cx="8137525" cy="1687512"/>
          </a:xfrm>
        </p:spPr>
        <p:txBody>
          <a:bodyPr/>
          <a:lstStyle/>
          <a:p>
            <a:pPr eaLnBrk="1" hangingPunct="1"/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</a:rPr>
              <a:t>9.	</a:t>
            </a:r>
            <a:r>
              <a:rPr lang="de-DE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Alle Automarken sind im Deutschen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Neutrum, wie auch das Wort </a:t>
            </a:r>
            <a:r>
              <a:rPr lang="de-DE" altLang="hu-HU" sz="3200" i="1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Auto</a:t>
            </a:r>
            <a:r>
              <a:rPr lang="de-DE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32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1" name="Kép 1">
            <a:extLst>
              <a:ext uri="{FF2B5EF4-FFF2-40B4-BE49-F238E27FC236}">
                <a16:creationId xmlns:a16="http://schemas.microsoft.com/office/drawing/2014/main" id="{86D22F14-5D2E-923D-90F0-9D6240217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Lecseréli a &quot;Das Auto&quot; szlogent a Volkswagen - Autónavigátor.hu">
            <a:extLst>
              <a:ext uri="{FF2B5EF4-FFF2-40B4-BE49-F238E27FC236}">
                <a16:creationId xmlns:a16="http://schemas.microsoft.com/office/drawing/2014/main" id="{ED78360F-FC6A-7290-9D93-FA58CE79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213100"/>
            <a:ext cx="42052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D36A214-0656-B626-9172-CCB01223DB5E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EB7FE68A-6508-20FC-9957-91FBD6C4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327C142-4F8C-CB56-5E1E-253F247A165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309688"/>
            <a:ext cx="8421688" cy="2071687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10.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Der erste namentlich bekannte deutsche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Dichter, Walt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er von der Vogelweide war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wahrscheinlich ein gebürtiger Österreicher.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  <a:endParaRPr lang="hu-HU" altLang="hu-HU" sz="28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5" name="Kép 1">
            <a:extLst>
              <a:ext uri="{FF2B5EF4-FFF2-40B4-BE49-F238E27FC236}">
                <a16:creationId xmlns:a16="http://schemas.microsoft.com/office/drawing/2014/main" id="{873EAFCD-4DB0-CE62-F13E-F463E025B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Gedichte: Mittelhochdeutscher Text und Ãœbertragung: Walther von der  Vogelweide: 9783596900589: Amazon.com: Books">
            <a:extLst>
              <a:ext uri="{FF2B5EF4-FFF2-40B4-BE49-F238E27FC236}">
                <a16:creationId xmlns:a16="http://schemas.microsoft.com/office/drawing/2014/main" id="{8246CEB7-1E58-E0D6-DAC5-C58746E1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27388"/>
            <a:ext cx="2376488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C095058-90B9-6DD7-E86F-E07E0AAE3EFB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46DA6903-7A7C-D037-24AC-47959F90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B63B5D6-03DF-B3BC-B91B-4B3428F2CD3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309688"/>
            <a:ext cx="8493125" cy="1687512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11.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Die deutschsprachige Literatur hat insgesamt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13 Nobelpreisträger, darunter 3 Frauen.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  <a:endParaRPr lang="hu-HU" altLang="hu-HU" sz="28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9" name="Kép 1">
            <a:extLst>
              <a:ext uri="{FF2B5EF4-FFF2-40B4-BE49-F238E27FC236}">
                <a16:creationId xmlns:a16="http://schemas.microsoft.com/office/drawing/2014/main" id="{7A092A5C-E061-D450-C6F4-DD1489D54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Nobel, Alfred Medaille o.J. vergoldet, Nobelpreis für Literatur CORON,  Alfred Nobel 1833-1896, stgl. | MA-Shops">
            <a:extLst>
              <a:ext uri="{FF2B5EF4-FFF2-40B4-BE49-F238E27FC236}">
                <a16:creationId xmlns:a16="http://schemas.microsoft.com/office/drawing/2014/main" id="{5F6695A6-AEB7-5425-1121-8FFCF5C0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02013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A1FD38D-969F-F044-4284-D38AFFD6FCC8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66B83EBF-4672-7D7F-7659-07B0FEA4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373AA7F-ACF6-063A-1229-0B08F7F06ED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3850" y="1125538"/>
            <a:ext cx="8208963" cy="2046287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12.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 Wien nennt man die Würstchen </a:t>
            </a:r>
            <a:r>
              <a:rPr lang="de-DE" altLang="hu-HU" sz="2800" i="1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Wiener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,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 Frankfurt dagegen </a:t>
            </a:r>
            <a:r>
              <a:rPr lang="de-DE" altLang="hu-HU" sz="2800" i="1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Frankfurter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28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Kép 1">
            <a:extLst>
              <a:ext uri="{FF2B5EF4-FFF2-40B4-BE49-F238E27FC236}">
                <a16:creationId xmlns:a16="http://schemas.microsoft.com/office/drawing/2014/main" id="{269BD28D-D2BD-BB1F-519F-4E3FF7A5F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Frankfurter Würstchen | Traditional Sausage From Frankfurt am Main, Germany">
            <a:extLst>
              <a:ext uri="{FF2B5EF4-FFF2-40B4-BE49-F238E27FC236}">
                <a16:creationId xmlns:a16="http://schemas.microsoft.com/office/drawing/2014/main" id="{A6C2912D-8A27-7940-D5B9-0BEE8B0F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98838"/>
            <a:ext cx="57546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ECC7D48-C825-61CC-C4F1-B06F6A48A954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87915E43-6952-D3D0-2C2E-F78743AC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8AEA9FC-443A-7AD9-D68A-503455D32AE3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309688"/>
            <a:ext cx="8137525" cy="1687512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13.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Was in Deutschland 100 Gramm wiegt,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wiegt in Österreich 10 Deka.</a:t>
            </a:r>
            <a:endParaRPr lang="hu-HU" altLang="hu-HU" sz="28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7" name="Kép 1">
            <a:extLst>
              <a:ext uri="{FF2B5EF4-FFF2-40B4-BE49-F238E27FC236}">
                <a16:creationId xmlns:a16="http://schemas.microsoft.com/office/drawing/2014/main" id="{A25249FF-3E5B-41FF-C64A-FCE31014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Unit 6 - Einkaufen Preise. - ppt herunterladen">
            <a:extLst>
              <a:ext uri="{FF2B5EF4-FFF2-40B4-BE49-F238E27FC236}">
                <a16:creationId xmlns:a16="http://schemas.microsoft.com/office/drawing/2014/main" id="{48D56A02-6F69-AC4C-2EFF-A0877389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141663"/>
            <a:ext cx="45370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E68F22A-9BAB-C35E-53BB-0C32EE74EA0B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26B00CC3-ADD3-18D3-A93A-2FBF219C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878DE76-F9FD-5134-0A05-D3044559A0E7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309688"/>
            <a:ext cx="8137525" cy="1758950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+1.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Bayern ist das größte deutsche Bundesland,</a:t>
            </a:r>
            <a:b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es hat fast so viele Einwohner wie ganz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Ungarn.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28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1" name="Kép 1">
            <a:extLst>
              <a:ext uri="{FF2B5EF4-FFF2-40B4-BE49-F238E27FC236}">
                <a16:creationId xmlns:a16="http://schemas.microsoft.com/office/drawing/2014/main" id="{A520C742-BC0C-145D-7A9C-BE8509E4B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Deutschland Bayern Bundesland Stock Illustration | Adobe Stock">
            <a:extLst>
              <a:ext uri="{FF2B5EF4-FFF2-40B4-BE49-F238E27FC236}">
                <a16:creationId xmlns:a16="http://schemas.microsoft.com/office/drawing/2014/main" id="{27C1B045-DC7B-22AA-5F5C-4BC32094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22538"/>
            <a:ext cx="261937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Bundesland Bayern' Sticker | Spreadshirt">
            <a:extLst>
              <a:ext uri="{FF2B5EF4-FFF2-40B4-BE49-F238E27FC236}">
                <a16:creationId xmlns:a16="http://schemas.microsoft.com/office/drawing/2014/main" id="{D9C38E55-1118-F67C-FF39-30F19730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68613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A051FCC-B556-C433-BBD2-F4E6B4DFA508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EF203B4F-BDF4-AE27-8CF6-F72AA32D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C189A7-0336-7991-3E30-C787459E7803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773238"/>
            <a:ext cx="8566150" cy="1871662"/>
          </a:xfrm>
        </p:spPr>
        <p:txBody>
          <a:bodyPr/>
          <a:lstStyle/>
          <a:p>
            <a:pPr eaLnBrk="1" hangingPunct="1"/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</a:rPr>
              <a:t>			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</a:rPr>
            </a:br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</a:rPr>
              <a:t>			</a:t>
            </a:r>
            <a:r>
              <a:rPr lang="hu-HU" altLang="hu-HU" sz="3200" b="1">
                <a:solidFill>
                  <a:srgbClr val="C00000"/>
                </a:solidFill>
                <a:latin typeface="Comic Sans MS" panose="030F0702030302020204" pitchFamily="66" charset="0"/>
              </a:rPr>
              <a:t>Richtig oder falsch?</a:t>
            </a:r>
            <a:br>
              <a:rPr lang="hu-HU" altLang="hu-HU" sz="3200" b="1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</a:rPr>
            </a:br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</a:rPr>
              <a:t>1.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Deutsch ist die größte europäische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Sprache,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d.h. es hat die meisten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Muttersprachler unter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den europäischen Sprachen</a:t>
            </a:r>
            <a:r>
              <a:rPr lang="de-DE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32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Kép 1">
            <a:extLst>
              <a:ext uri="{FF2B5EF4-FFF2-40B4-BE49-F238E27FC236}">
                <a16:creationId xmlns:a16="http://schemas.microsoft.com/office/drawing/2014/main" id="{81F9AFAA-BBDB-DD12-0C84-DACA74153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Deutschsprachige Minderheiten – Wikipedia">
            <a:extLst>
              <a:ext uri="{FF2B5EF4-FFF2-40B4-BE49-F238E27FC236}">
                <a16:creationId xmlns:a16="http://schemas.microsoft.com/office/drawing/2014/main" id="{3069AC65-D325-6415-8272-6ED35861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38575"/>
            <a:ext cx="385921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373C12A-82A5-CC1B-2A25-3A1DC31F7121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2C7B15CA-9739-7A57-DECD-A6F55863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8F11505-2C37-73A2-BEC3-FABA8EED282C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58750" y="1343025"/>
            <a:ext cx="4484688" cy="5143500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2. 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Deutsch ist in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drei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europäischen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Staaten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Amtssprache, d.h.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offizielle Sprache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mit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allen Funktionen. 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32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Kép 1">
            <a:extLst>
              <a:ext uri="{FF2B5EF4-FFF2-40B4-BE49-F238E27FC236}">
                <a16:creationId xmlns:a16="http://schemas.microsoft.com/office/drawing/2014/main" id="{1146797D-9049-399B-8E42-CFF05C752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Deutsche Sprache – Wikipedia">
            <a:extLst>
              <a:ext uri="{FF2B5EF4-FFF2-40B4-BE49-F238E27FC236}">
                <a16:creationId xmlns:a16="http://schemas.microsoft.com/office/drawing/2014/main" id="{783DEC63-4CD9-0984-1DD4-5CDF00FB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44625"/>
            <a:ext cx="43418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A53D244-2135-2A26-0C9E-2EAE3C111DC9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457810AE-D367-CC09-34C2-3D6A2B64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DCDA51-473D-B487-2A73-11BDB8037657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3850" y="989013"/>
            <a:ext cx="8135938" cy="2439987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3.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Die nächsten Verwandten der deutschen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Sprache sind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z.B. 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Englisch, Niederländisch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und Friesisch.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  <a:endParaRPr lang="hu-HU" altLang="hu-HU" sz="28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Kép 1">
            <a:extLst>
              <a:ext uri="{FF2B5EF4-FFF2-40B4-BE49-F238E27FC236}">
                <a16:creationId xmlns:a16="http://schemas.microsoft.com/office/drawing/2014/main" id="{AD264167-F126-40AD-1FB5-11393407E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Zweisprachiges Ortsnamenszeichen von Norddorf auf Amrum in Deutsch und  Friesisch, Deutschland, Schleswig-Holstein, Nordfriesland, Amrum  Stockfotografie - Alamy">
            <a:extLst>
              <a:ext uri="{FF2B5EF4-FFF2-40B4-BE49-F238E27FC236}">
                <a16:creationId xmlns:a16="http://schemas.microsoft.com/office/drawing/2014/main" id="{87A38EBD-C7C2-932E-01FF-55F766B5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416300"/>
            <a:ext cx="40735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D531E44-854F-DF48-FFE8-24FCB317CAF6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C2CF05C5-62D2-EDCC-3A19-76EB1C21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122774E-57D4-C1E4-FADD-5D87B0ABFE7C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971550" y="1211263"/>
            <a:ext cx="7996238" cy="2335212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4.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 Ungarn gibt es knapp 200.000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Personen, die sich als Deutsche oder als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Deutschstämmige bekennen.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hu-HU" altLang="hu-HU" sz="3200" b="1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171" name="Kép 1">
            <a:extLst>
              <a:ext uri="{FF2B5EF4-FFF2-40B4-BE49-F238E27FC236}">
                <a16:creationId xmlns:a16="http://schemas.microsoft.com/office/drawing/2014/main" id="{A00BE01A-936F-B334-44B1-92665E5AB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omepage Magyarországi Németek Országos Önkormányzata -  Landesselbstverwaltung der Ungarndeutschen">
            <a:extLst>
              <a:ext uri="{FF2B5EF4-FFF2-40B4-BE49-F238E27FC236}">
                <a16:creationId xmlns:a16="http://schemas.microsoft.com/office/drawing/2014/main" id="{85A66CD9-435F-1B2F-001C-A7DD2163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44888"/>
            <a:ext cx="29273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3A59645-1318-A7A7-EB9D-066CDFBC0DAB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87E5FE0C-0971-D7C9-5DEF-CCC42117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2F39DF-0B03-B818-239A-281AD441C1C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3850" y="1265238"/>
            <a:ext cx="8135938" cy="2192337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5.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„Duden“ war ein Verlag, bei dem das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erste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Rechtschreibwörterbuch der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deutschen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Sprache erschien</a:t>
            </a:r>
            <a:r>
              <a:rPr lang="de-DE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32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5" name="Kép 1">
            <a:extLst>
              <a:ext uri="{FF2B5EF4-FFF2-40B4-BE49-F238E27FC236}">
                <a16:creationId xmlns:a16="http://schemas.microsoft.com/office/drawing/2014/main" id="{66825E6E-7098-233E-A087-3CCA9C92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Duden | Sprache sagt alles.">
            <a:extLst>
              <a:ext uri="{FF2B5EF4-FFF2-40B4-BE49-F238E27FC236}">
                <a16:creationId xmlns:a16="http://schemas.microsoft.com/office/drawing/2014/main" id="{0B79DBAB-6CBD-BB86-F253-D3BD0197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2798763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8EBA27C-65B0-E329-3157-3C82B885FDC4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DEC8A5AE-9966-6BCE-338C-2942DD53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42BC879-B530-9005-8C6A-C73CDA2A3D66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309688"/>
            <a:ext cx="8137525" cy="1687512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6.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Der unbeliebteste Dialekt in Deutschland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ist der Wiener.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32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9" name="Kép 1">
            <a:extLst>
              <a:ext uri="{FF2B5EF4-FFF2-40B4-BE49-F238E27FC236}">
                <a16:creationId xmlns:a16="http://schemas.microsoft.com/office/drawing/2014/main" id="{6BEA8ED3-0D0F-33ED-AF13-01B03F65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Libri Antikvár Könyv: Wiener Dialekt Lexikon (Wolfgang Teuschl) - 1990,  3990Ft">
            <a:extLst>
              <a:ext uri="{FF2B5EF4-FFF2-40B4-BE49-F238E27FC236}">
                <a16:creationId xmlns:a16="http://schemas.microsoft.com/office/drawing/2014/main" id="{5890C672-BB96-FD15-9112-FA526993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708275"/>
            <a:ext cx="325755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47C32C9-79B8-97D9-6953-BDBED2869831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1F9C5A3F-49B8-C52B-6E9A-D8F7FC0E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3F791E3-8893-0B03-5D52-3DCE70C8D06F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7025" y="1309688"/>
            <a:ext cx="8137525" cy="1687512"/>
          </a:xfrm>
        </p:spPr>
        <p:txBody>
          <a:bodyPr/>
          <a:lstStyle/>
          <a:p>
            <a:pPr eaLnBrk="1" hangingPunct="1"/>
            <a:r>
              <a:rPr lang="hu-HU" altLang="hu-HU" sz="2800" dirty="0">
                <a:solidFill>
                  <a:srgbClr val="FF9900"/>
                </a:solidFill>
                <a:latin typeface="Comic Sans MS" panose="030F0702030302020204" pitchFamily="66" charset="0"/>
              </a:rPr>
              <a:t>7.	</a:t>
            </a:r>
            <a:r>
              <a:rPr lang="de-DE" altLang="hu-HU" sz="2800" dirty="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Filme, Nachrichten usw. im </a:t>
            </a:r>
            <a:r>
              <a:rPr lang="hu-HU" altLang="hu-HU" sz="2800" dirty="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 dirty="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schweizerdeutschen Dialekt müssen für </a:t>
            </a:r>
            <a:r>
              <a:rPr lang="hu-HU" altLang="hu-HU" sz="2800" dirty="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 dirty="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Norddeutsche untertitelt werden.</a:t>
            </a:r>
            <a:endParaRPr lang="hu-HU" altLang="hu-HU" sz="2800" b="1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3" name="Kép 1">
            <a:extLst>
              <a:ext uri="{FF2B5EF4-FFF2-40B4-BE49-F238E27FC236}">
                <a16:creationId xmlns:a16="http://schemas.microsoft.com/office/drawing/2014/main" id="{0D133BD4-8050-1F85-2E06-75FCFCF6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Schwiizertüütsch - das Deutsch der Eidgenossen Buch - Weltbild.ch">
            <a:extLst>
              <a:ext uri="{FF2B5EF4-FFF2-40B4-BE49-F238E27FC236}">
                <a16:creationId xmlns:a16="http://schemas.microsoft.com/office/drawing/2014/main" id="{979A4D84-82B5-BC3A-32C1-5BC1BA28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049588"/>
            <a:ext cx="27543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476FB4-75E5-5042-F8EC-F55F51F8DEDC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E7E9FD9B-8B9A-A681-C4EC-7A692D43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FCA5B9C-37E8-06CD-D68C-388A92E382BE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566738" y="1120775"/>
            <a:ext cx="7921625" cy="1727200"/>
          </a:xfrm>
        </p:spPr>
        <p:txBody>
          <a:bodyPr/>
          <a:lstStyle/>
          <a:p>
            <a:pPr eaLnBrk="1" hangingPunct="1"/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</a:rPr>
              <a:t>8.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Deutsche Substantive hatten bis </a:t>
            </a: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ins 11. 	Jh.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noch häufig Kasusendungen, wie</a:t>
            </a:r>
            <a:b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hu-HU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heute das Wort </a:t>
            </a:r>
            <a:r>
              <a:rPr lang="de-DE" altLang="hu-HU" sz="2800" i="1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Haus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im Ausdruck </a:t>
            </a:r>
            <a:r>
              <a:rPr lang="de-DE" altLang="hu-HU" sz="2800" i="1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zu </a:t>
            </a:r>
            <a:r>
              <a:rPr lang="hu-HU" altLang="hu-HU" sz="2800" i="1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r>
              <a:rPr lang="de-DE" altLang="hu-HU" sz="2800" i="1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Haus</a:t>
            </a:r>
            <a:r>
              <a:rPr lang="de-DE" altLang="hu-HU" sz="2800" i="1" u="sng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hu-HU" sz="28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 </a:t>
            </a:r>
            <a:br>
              <a:rPr lang="hu-HU" altLang="hu-HU" sz="3200">
                <a:solidFill>
                  <a:srgbClr val="FF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hu-HU" altLang="hu-HU" sz="32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Kép 1">
            <a:extLst>
              <a:ext uri="{FF2B5EF4-FFF2-40B4-BE49-F238E27FC236}">
                <a16:creationId xmlns:a16="http://schemas.microsoft.com/office/drawing/2014/main" id="{096FA3EE-03CC-3B0C-2F97-D5065EF10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2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Képtalálat a következőre: vater unser text alt">
            <a:extLst>
              <a:ext uri="{FF2B5EF4-FFF2-40B4-BE49-F238E27FC236}">
                <a16:creationId xmlns:a16="http://schemas.microsoft.com/office/drawing/2014/main" id="{FEFFBBBB-B4D8-20A5-4814-17B854B9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38893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zövegdoboz 1">
            <a:extLst>
              <a:ext uri="{FF2B5EF4-FFF2-40B4-BE49-F238E27FC236}">
                <a16:creationId xmlns:a16="http://schemas.microsoft.com/office/drawing/2014/main" id="{7879B6C5-CB47-FED6-B9DA-1FB6F86F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44900"/>
            <a:ext cx="3887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de-DE" altLang="hu-HU">
                <a:solidFill>
                  <a:srgbClr val="000000"/>
                </a:solidFill>
                <a:latin typeface="Arial" panose="020B0604020202020204" pitchFamily="34" charset="0"/>
              </a:rPr>
              <a:t>Fater unser, thû in himil</a:t>
            </a:r>
            <a:r>
              <a:rPr lang="de-DE" altLang="hu-HU" u="sng">
                <a:solidFill>
                  <a:srgbClr val="000000"/>
                </a:solidFill>
                <a:latin typeface="Arial" panose="020B0604020202020204" pitchFamily="34" charset="0"/>
              </a:rPr>
              <a:t>om</a:t>
            </a:r>
            <a:r>
              <a:rPr lang="de-DE" altLang="hu-HU">
                <a:solidFill>
                  <a:srgbClr val="000000"/>
                </a:solidFill>
                <a:latin typeface="Arial" panose="020B0604020202020204" pitchFamily="34" charset="0"/>
              </a:rPr>
              <a:t> bist,</a:t>
            </a:r>
            <a:endParaRPr lang="hu-HU" altLang="hu-HU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altLang="hu-HU">
                <a:solidFill>
                  <a:srgbClr val="000000"/>
                </a:solidFill>
                <a:latin typeface="Arial" panose="020B0604020202020204" pitchFamily="34" charset="0"/>
              </a:rPr>
              <a:t>giuuihit si nam</a:t>
            </a:r>
            <a:r>
              <a:rPr lang="it-IT" altLang="hu-HU" u="sng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it-IT" altLang="hu-HU">
                <a:solidFill>
                  <a:srgbClr val="000000"/>
                </a:solidFill>
                <a:latin typeface="Arial" panose="020B0604020202020204" pitchFamily="34" charset="0"/>
              </a:rPr>
              <a:t> thin. quaeme rich</a:t>
            </a:r>
            <a:r>
              <a:rPr lang="it-IT" altLang="hu-HU" u="sng">
                <a:solidFill>
                  <a:srgbClr val="000000"/>
                </a:solidFill>
                <a:latin typeface="Arial" panose="020B0604020202020204" pitchFamily="34" charset="0"/>
              </a:rPr>
              <a:t>i </a:t>
            </a:r>
            <a:r>
              <a:rPr lang="hu-HU" altLang="hu-HU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it-IT" altLang="hu-HU">
                <a:solidFill>
                  <a:srgbClr val="000000"/>
                </a:solidFill>
                <a:latin typeface="Arial" panose="020B0604020202020204" pitchFamily="34" charset="0"/>
              </a:rPr>
              <a:t>thin.</a:t>
            </a:r>
            <a:r>
              <a:rPr lang="hu-HU" altLang="hu-HU">
                <a:solidFill>
                  <a:srgbClr val="000000"/>
                </a:solidFill>
                <a:latin typeface="Arial" panose="020B0604020202020204" pitchFamily="34" charset="0"/>
              </a:rPr>
              <a:t> uuwerdhe uuill</a:t>
            </a:r>
            <a:r>
              <a:rPr lang="hu-HU" altLang="hu-HU" u="sng">
                <a:solidFill>
                  <a:srgbClr val="000000"/>
                </a:solidFill>
                <a:latin typeface="Arial" panose="020B0604020202020204" pitchFamily="34" charset="0"/>
              </a:rPr>
              <a:t>eo</a:t>
            </a:r>
            <a:r>
              <a:rPr lang="hu-HU" altLang="hu-HU">
                <a:solidFill>
                  <a:srgbClr val="000000"/>
                </a:solidFill>
                <a:latin typeface="Arial" panose="020B0604020202020204" pitchFamily="34" charset="0"/>
              </a:rPr>
              <a:t> thin, sama so in himil</a:t>
            </a:r>
            <a:r>
              <a:rPr lang="hu-HU" altLang="hu-HU" u="sng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hu-HU" altLang="hu-HU">
                <a:solidFill>
                  <a:srgbClr val="000000"/>
                </a:solidFill>
                <a:latin typeface="Arial" panose="020B0604020202020204" pitchFamily="34" charset="0"/>
              </a:rPr>
              <a:t> endi in erth</a:t>
            </a:r>
            <a:r>
              <a:rPr lang="hu-HU" altLang="hu-HU" u="sng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hu-HU" altLang="hu-HU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u-HU" alt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E794AD2-5787-146B-CE39-E37B4D7E2C0A}"/>
              </a:ext>
            </a:extLst>
          </p:cNvPr>
          <p:cNvSpPr txBox="1"/>
          <p:nvPr/>
        </p:nvSpPr>
        <p:spPr>
          <a:xfrm>
            <a:off x="0" y="25355"/>
            <a:ext cx="9143999" cy="80021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					</a:t>
            </a:r>
            <a:r>
              <a:rPr lang="hu-HU" dirty="0">
                <a:solidFill>
                  <a:schemeClr val="bg1"/>
                </a:solidFill>
                <a:latin typeface="Comic Sans MS" panose="030F0702030302020204" pitchFamily="66" charset="0"/>
              </a:rPr>
              <a:t>www.kre.hu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id="{5502C622-ED40-2250-6B40-5587908D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51"/>
            <a:ext cx="2725886" cy="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éma">
  <a:themeElements>
    <a:clrScheme name="3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206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571</Words>
  <Application>Microsoft Office PowerPoint</Application>
  <PresentationFormat>Diavetítés a képernyőre (4:3 oldalarány)</PresentationFormat>
  <Paragraphs>63</Paragraphs>
  <Slides>15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  <vt:variant>
        <vt:lpstr>Egyéni diasorok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Garamond</vt:lpstr>
      <vt:lpstr>Office-téma</vt:lpstr>
      <vt:lpstr>PowerPoint-bemutató</vt:lpstr>
      <vt:lpstr>       Richtig oder falsch?  1. Deutsch ist die größte europäische Sprache,  d.h. es hat die meisten Muttersprachler unter  den europäischen Sprachen.   </vt:lpstr>
      <vt:lpstr>2.  Deutsch ist in drei  europäischen Staaten  Amtssprache, d.h.  offizielle Sprache  mit  allen Funktionen.  </vt:lpstr>
      <vt:lpstr>3. Die nächsten Verwandten der deutschen  Sprache sind z.B. Englisch, Niederländisch  und Friesisch.   </vt:lpstr>
      <vt:lpstr>4. In Ungarn gibt es knapp 200.000  Personen, die sich als Deutsche oder als  Deutschstämmige bekennen.  </vt:lpstr>
      <vt:lpstr>5. „Duden“ war ein Verlag, bei dem das  erste  Rechtschreibwörterbuch der deutschen  Sprache erschien.  </vt:lpstr>
      <vt:lpstr>6. Der unbeliebteste Dialekt in Deutschland  ist der Wiener.  </vt:lpstr>
      <vt:lpstr>7. Filme, Nachrichten usw. im  schweizerdeutschen Dialekt müssen für  Norddeutsche untertitelt werden.</vt:lpstr>
      <vt:lpstr>8. Deutsche Substantive hatten bis ins 11.  Jh. noch häufig Kasusendungen, wie  heute das Wort Haus im Ausdruck zu  Hause.  </vt:lpstr>
      <vt:lpstr>9. Alle Automarken sind im Deutschen  Neutrum, wie auch das Wort Auto.  </vt:lpstr>
      <vt:lpstr>10. Der erste namentlich bekannte deutsche  Dichter, Walther von der Vogelweide war  wahrscheinlich ein gebürtiger Österreicher.  </vt:lpstr>
      <vt:lpstr>11. Die deutschsprachige Literatur hat insgesamt  13 Nobelpreisträger, darunter 3 Frauen. </vt:lpstr>
      <vt:lpstr>12. In Wien nennt man die Würstchen Wiener,  in Frankfurt dagegen Frankfurter.  </vt:lpstr>
      <vt:lpstr>13. Was in Deutschland 100 Gramm wiegt,  wiegt in Österreich 10 Deka.</vt:lpstr>
      <vt:lpstr>+1. Bayern ist das größte deutsche Bundesland,  es hat fast so viele Einwohner wie ganz  Ungarn.  </vt:lpstr>
      <vt:lpstr>Egyéni diasor 1</vt:lpstr>
    </vt:vector>
  </TitlesOfParts>
  <Company>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jövő jelentés és az episztemikus modalitás összefüggései a német és a magyar nyelvben, különös tekintettel a werden és a lesz igére</dc:title>
  <dc:creator>norbert_pinter</dc:creator>
  <cp:lastModifiedBy>Szatzker Szilvia Veronika</cp:lastModifiedBy>
  <cp:revision>109</cp:revision>
  <dcterms:created xsi:type="dcterms:W3CDTF">2007-04-16T06:49:25Z</dcterms:created>
  <dcterms:modified xsi:type="dcterms:W3CDTF">2026-01-19T10:56:15Z</dcterms:modified>
</cp:coreProperties>
</file>